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theme/themeOverride1.xml" ContentType="application/vnd.openxmlformats-officedocument.themeOverr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2.xml" ContentType="application/vnd.openxmlformats-officedocument.themeOverride+xml"/>
  <Override PartName="/ppt/charts/chart10.xml" ContentType="application/vnd.openxmlformats-officedocument.drawingml.chart+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6.xml" ContentType="application/vnd.openxmlformats-officedocument.presentationml.notesSl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notesSlides/notesSlide7.xml" ContentType="application/vnd.openxmlformats-officedocument.presentationml.notesSlid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1.xml" ContentType="application/vnd.openxmlformats-officedocument.presentationml.notesSlide+xml"/>
  <Override PartName="/ppt/charts/chart17.xml" ContentType="application/vnd.openxmlformats-officedocument.drawingml.chart+xml"/>
  <Override PartName="/ppt/theme/themeOverride6.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8.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9.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57"/>
  </p:notesMasterIdLst>
  <p:sldIdLst>
    <p:sldId id="317" r:id="rId2"/>
    <p:sldId id="318" r:id="rId3"/>
    <p:sldId id="267" r:id="rId4"/>
    <p:sldId id="356" r:id="rId5"/>
    <p:sldId id="358" r:id="rId6"/>
    <p:sldId id="360" r:id="rId7"/>
    <p:sldId id="269" r:id="rId8"/>
    <p:sldId id="291" r:id="rId9"/>
    <p:sldId id="261" r:id="rId10"/>
    <p:sldId id="262" r:id="rId11"/>
    <p:sldId id="263" r:id="rId12"/>
    <p:sldId id="290" r:id="rId13"/>
    <p:sldId id="333" r:id="rId14"/>
    <p:sldId id="296" r:id="rId15"/>
    <p:sldId id="319" r:id="rId16"/>
    <p:sldId id="268" r:id="rId17"/>
    <p:sldId id="274" r:id="rId18"/>
    <p:sldId id="292" r:id="rId19"/>
    <p:sldId id="327" r:id="rId20"/>
    <p:sldId id="348" r:id="rId21"/>
    <p:sldId id="361" r:id="rId22"/>
    <p:sldId id="273" r:id="rId23"/>
    <p:sldId id="264" r:id="rId24"/>
    <p:sldId id="332" r:id="rId25"/>
    <p:sldId id="297" r:id="rId26"/>
    <p:sldId id="362" r:id="rId27"/>
    <p:sldId id="349" r:id="rId28"/>
    <p:sldId id="301" r:id="rId29"/>
    <p:sldId id="299" r:id="rId30"/>
    <p:sldId id="377" r:id="rId31"/>
    <p:sldId id="270" r:id="rId32"/>
    <p:sldId id="378" r:id="rId33"/>
    <p:sldId id="329" r:id="rId34"/>
    <p:sldId id="382" r:id="rId35"/>
    <p:sldId id="364" r:id="rId36"/>
    <p:sldId id="376" r:id="rId37"/>
    <p:sldId id="300" r:id="rId38"/>
    <p:sldId id="281" r:id="rId39"/>
    <p:sldId id="379" r:id="rId40"/>
    <p:sldId id="338" r:id="rId41"/>
    <p:sldId id="366" r:id="rId42"/>
    <p:sldId id="339" r:id="rId43"/>
    <p:sldId id="340" r:id="rId44"/>
    <p:sldId id="344" r:id="rId45"/>
    <p:sldId id="365" r:id="rId46"/>
    <p:sldId id="369" r:id="rId47"/>
    <p:sldId id="367" r:id="rId48"/>
    <p:sldId id="368" r:id="rId49"/>
    <p:sldId id="370" r:id="rId50"/>
    <p:sldId id="315" r:id="rId51"/>
    <p:sldId id="372" r:id="rId52"/>
    <p:sldId id="375" r:id="rId53"/>
    <p:sldId id="373" r:id="rId54"/>
    <p:sldId id="380" r:id="rId55"/>
    <p:sldId id="381" r:id="rId56"/>
  </p:sldIdLst>
  <p:sldSz cx="12192000" cy="6858000"/>
  <p:notesSz cx="6797675" cy="9926638"/>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velina Georgieva" initials="IG"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78941" autoAdjust="0"/>
  </p:normalViewPr>
  <p:slideViewPr>
    <p:cSldViewPr snapToGrid="0">
      <p:cViewPr varScale="1">
        <p:scale>
          <a:sx n="107" d="100"/>
          <a:sy n="107" d="100"/>
        </p:scale>
        <p:origin x="138" y="31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055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3.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8.xml"/><Relationship Id="rId1" Type="http://schemas.microsoft.com/office/2011/relationships/chartStyle" Target="style8.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9.xml"/><Relationship Id="rId1" Type="http://schemas.microsoft.com/office/2011/relationships/chartStyle" Target="style9.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2.xml"/><Relationship Id="rId1" Type="http://schemas.microsoft.com/office/2011/relationships/chartStyle" Target="style12.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3.xml"/><Relationship Id="rId1" Type="http://schemas.microsoft.com/office/2011/relationships/chartStyle" Target="style13.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6.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4.xml"/><Relationship Id="rId1" Type="http://schemas.microsoft.com/office/2011/relationships/chartStyle" Target="style14.xml"/></Relationships>
</file>

<file path=ppt/charts/_rels/chart19.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1.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bg-BG" dirty="0" smtClean="0"/>
              <a:t>Стандартизиран коефициент за смъртност по всички причини</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bg-BG"/>
        </a:p>
      </c:txPr>
    </c:title>
    <c:autoTitleDeleted val="0"/>
    <c:plotArea>
      <c:layout/>
      <c:lineChart>
        <c:grouping val="standard"/>
        <c:varyColors val="0"/>
        <c:ser>
          <c:idx val="0"/>
          <c:order val="0"/>
          <c:tx>
            <c:strRef>
              <c:f>Sheet1!$A$2</c:f>
              <c:strCache>
                <c:ptCount val="1"/>
                <c:pt idx="0">
                  <c:v>България</c:v>
                </c:pt>
              </c:strCache>
            </c:strRef>
          </c:tx>
          <c:spPr>
            <a:ln w="38100" cap="rnd">
              <a:solidFill>
                <a:srgbClr val="FF0000"/>
              </a:solidFill>
              <a:round/>
            </a:ln>
            <a:effectLst/>
          </c:spPr>
          <c:marker>
            <c:symbol val="none"/>
          </c:marker>
          <c:dLbls>
            <c:dLbl>
              <c:idx val="0"/>
              <c:layout/>
              <c:dLblPos val="t"/>
              <c:showLegendKey val="0"/>
              <c:showVal val="1"/>
              <c:showCatName val="0"/>
              <c:showSerName val="0"/>
              <c:showPercent val="0"/>
              <c:showBubbleSize val="0"/>
              <c:extLst>
                <c:ext xmlns:c15="http://schemas.microsoft.com/office/drawing/2012/chart" uri="{CE6537A1-D6FC-4f65-9D91-7224C49458BB}">
                  <c15:layout/>
                </c:ext>
              </c:extLst>
            </c:dLbl>
            <c:dLbl>
              <c:idx val="12"/>
              <c:layout/>
              <c:dLblPos val="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4"/>
                <c:pt idx="0">
                  <c:v>1990</c:v>
                </c:pt>
                <c:pt idx="1">
                  <c:v>1995</c:v>
                </c:pt>
                <c:pt idx="2">
                  <c:v>2000</c:v>
                </c:pt>
                <c:pt idx="3">
                  <c:v>2001</c:v>
                </c:pt>
                <c:pt idx="4">
                  <c:v>2002</c:v>
                </c:pt>
                <c:pt idx="5">
                  <c:v>2003</c:v>
                </c:pt>
                <c:pt idx="6">
                  <c:v>2004</c:v>
                </c:pt>
                <c:pt idx="7">
                  <c:v>2005</c:v>
                </c:pt>
                <c:pt idx="8">
                  <c:v>2006</c:v>
                </c:pt>
                <c:pt idx="9">
                  <c:v>2007</c:v>
                </c:pt>
                <c:pt idx="10">
                  <c:v>2008</c:v>
                </c:pt>
                <c:pt idx="11">
                  <c:v>2009</c:v>
                </c:pt>
                <c:pt idx="12">
                  <c:v>2010</c:v>
                </c:pt>
                <c:pt idx="13">
                  <c:v>2011</c:v>
                </c:pt>
              </c:strCache>
            </c:strRef>
          </c:cat>
          <c:val>
            <c:numRef>
              <c:f>Sheet1!$C$2:$S$2</c:f>
              <c:numCache>
                <c:formatCode>#,##0.00</c:formatCode>
                <c:ptCount val="13"/>
                <c:pt idx="0">
                  <c:v>1170.32</c:v>
                </c:pt>
                <c:pt idx="1">
                  <c:v>1145.78</c:v>
                </c:pt>
                <c:pt idx="2">
                  <c:v>1105.54</c:v>
                </c:pt>
                <c:pt idx="3">
                  <c:v>1102.6199999999999</c:v>
                </c:pt>
                <c:pt idx="4">
                  <c:v>1089.51</c:v>
                </c:pt>
                <c:pt idx="5">
                  <c:v>1056.3699999999999</c:v>
                </c:pt>
                <c:pt idx="6">
                  <c:v>1065.32</c:v>
                </c:pt>
                <c:pt idx="7">
                  <c:v>1046</c:v>
                </c:pt>
                <c:pt idx="8">
                  <c:v>1028.22</c:v>
                </c:pt>
                <c:pt idx="9" formatCode="General">
                  <c:v>995.39</c:v>
                </c:pt>
                <c:pt idx="10" formatCode="General">
                  <c:v>964.65</c:v>
                </c:pt>
                <c:pt idx="11" formatCode="General">
                  <c:v>970.26</c:v>
                </c:pt>
                <c:pt idx="12" formatCode="General">
                  <c:v>932.87</c:v>
                </c:pt>
              </c:numCache>
            </c:numRef>
          </c:val>
          <c:smooth val="0"/>
        </c:ser>
        <c:ser>
          <c:idx val="4"/>
          <c:order val="1"/>
          <c:tx>
            <c:strRef>
              <c:f>Sheet1!$A$6</c:f>
              <c:strCache>
                <c:ptCount val="1"/>
                <c:pt idx="0">
                  <c:v>Европейски съюз</c:v>
                </c:pt>
              </c:strCache>
            </c:strRef>
          </c:tx>
          <c:spPr>
            <a:ln w="38100" cap="rnd">
              <a:solidFill>
                <a:schemeClr val="accent1"/>
              </a:solidFill>
              <a:round/>
            </a:ln>
            <a:effectLst/>
          </c:spPr>
          <c:marker>
            <c:symbol val="none"/>
          </c:marker>
          <c:dLbls>
            <c:dLbl>
              <c:idx val="0"/>
              <c:layout/>
              <c:dLblPos val="t"/>
              <c:showLegendKey val="0"/>
              <c:showVal val="1"/>
              <c:showCatName val="0"/>
              <c:showSerName val="0"/>
              <c:showPercent val="0"/>
              <c:showBubbleSize val="0"/>
              <c:extLst>
                <c:ext xmlns:c15="http://schemas.microsoft.com/office/drawing/2012/chart" uri="{CE6537A1-D6FC-4f65-9D91-7224C49458BB}">
                  <c15:layout/>
                </c:ext>
              </c:extLst>
            </c:dLbl>
            <c:dLbl>
              <c:idx val="11"/>
              <c:layout/>
              <c:dLblPos val="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Sheet1!$B$1:$S$1</c:f>
              <c:strCache>
                <c:ptCount val="14"/>
                <c:pt idx="0">
                  <c:v>1990</c:v>
                </c:pt>
                <c:pt idx="1">
                  <c:v>1995</c:v>
                </c:pt>
                <c:pt idx="2">
                  <c:v>2000</c:v>
                </c:pt>
                <c:pt idx="3">
                  <c:v>2001</c:v>
                </c:pt>
                <c:pt idx="4">
                  <c:v>2002</c:v>
                </c:pt>
                <c:pt idx="5">
                  <c:v>2003</c:v>
                </c:pt>
                <c:pt idx="6">
                  <c:v>2004</c:v>
                </c:pt>
                <c:pt idx="7">
                  <c:v>2005</c:v>
                </c:pt>
                <c:pt idx="8">
                  <c:v>2006</c:v>
                </c:pt>
                <c:pt idx="9">
                  <c:v>2007</c:v>
                </c:pt>
                <c:pt idx="10">
                  <c:v>2008</c:v>
                </c:pt>
                <c:pt idx="11">
                  <c:v>2009</c:v>
                </c:pt>
                <c:pt idx="12">
                  <c:v>2010</c:v>
                </c:pt>
                <c:pt idx="13">
                  <c:v>2011</c:v>
                </c:pt>
              </c:strCache>
            </c:strRef>
          </c:cat>
          <c:val>
            <c:numRef>
              <c:f>Sheet1!$C$6:$S$6</c:f>
              <c:numCache>
                <c:formatCode>General</c:formatCode>
                <c:ptCount val="13"/>
                <c:pt idx="0">
                  <c:v>813.62</c:v>
                </c:pt>
                <c:pt idx="1">
                  <c:v>735.97</c:v>
                </c:pt>
                <c:pt idx="2">
                  <c:v>718.76</c:v>
                </c:pt>
                <c:pt idx="3">
                  <c:v>714.61</c:v>
                </c:pt>
                <c:pt idx="4">
                  <c:v>716.73</c:v>
                </c:pt>
                <c:pt idx="5">
                  <c:v>680.26</c:v>
                </c:pt>
                <c:pt idx="6">
                  <c:v>671.45</c:v>
                </c:pt>
                <c:pt idx="7">
                  <c:v>645.09</c:v>
                </c:pt>
                <c:pt idx="8">
                  <c:v>634.35</c:v>
                </c:pt>
                <c:pt idx="9">
                  <c:v>622.55999999999995</c:v>
                </c:pt>
                <c:pt idx="10">
                  <c:v>609.38</c:v>
                </c:pt>
                <c:pt idx="11">
                  <c:v>594.98</c:v>
                </c:pt>
              </c:numCache>
            </c:numRef>
          </c:val>
          <c:smooth val="0"/>
        </c:ser>
        <c:dLbls>
          <c:showLegendKey val="0"/>
          <c:showVal val="0"/>
          <c:showCatName val="0"/>
          <c:showSerName val="0"/>
          <c:showPercent val="0"/>
          <c:showBubbleSize val="0"/>
        </c:dLbls>
        <c:smooth val="0"/>
        <c:axId val="-1317453552"/>
        <c:axId val="-1317460624"/>
      </c:lineChart>
      <c:catAx>
        <c:axId val="-1317453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bg-BG"/>
          </a:p>
        </c:txPr>
        <c:crossAx val="-1317460624"/>
        <c:crosses val="autoZero"/>
        <c:auto val="1"/>
        <c:lblAlgn val="ctr"/>
        <c:lblOffset val="100"/>
        <c:noMultiLvlLbl val="0"/>
      </c:catAx>
      <c:valAx>
        <c:axId val="-1317460624"/>
        <c:scaling>
          <c:orientation val="minMax"/>
        </c:scaling>
        <c:delete val="0"/>
        <c:axPos val="l"/>
        <c:majorGridlines>
          <c:spPr>
            <a:ln w="9525" cap="flat" cmpd="sng" algn="ctr">
              <a:solidFill>
                <a:schemeClr val="tx1"/>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bg-BG"/>
          </a:p>
        </c:txPr>
        <c:crossAx val="-131745355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bg-BG"/>
        </a:p>
      </c:txPr>
    </c:legend>
    <c:plotVisOnly val="1"/>
    <c:dispBlanksAs val="gap"/>
    <c:showDLblsOverMax val="0"/>
  </c:chart>
  <c:spPr>
    <a:noFill/>
    <a:ln>
      <a:noFill/>
    </a:ln>
    <a:effectLst/>
  </c:spPr>
  <c:txPr>
    <a:bodyPr/>
    <a:lstStyle/>
    <a:p>
      <a:pPr>
        <a:defRPr/>
      </a:pPr>
      <a:endParaRPr lang="bg-BG"/>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bg-BG" dirty="0" smtClean="0"/>
              <a:t>Прогноза</a:t>
            </a:r>
            <a:r>
              <a:rPr lang="bg-BG" baseline="0" dirty="0" smtClean="0"/>
              <a:t> на Световна банка за разходите за здравеопазване до 2020 г. в млрд. лв.</a:t>
            </a:r>
            <a:endParaRPr lang="en-US" dirty="0"/>
          </a:p>
        </c:rich>
      </c:tx>
      <c:layout/>
      <c:overlay val="0"/>
    </c:title>
    <c:autoTitleDeleted val="0"/>
    <c:plotArea>
      <c:layout>
        <c:manualLayout>
          <c:layoutTarget val="inner"/>
          <c:xMode val="edge"/>
          <c:yMode val="edge"/>
          <c:x val="5.4607926075356285E-2"/>
          <c:y val="9.6637571466357403E-2"/>
          <c:w val="0.92114964968221946"/>
          <c:h val="0.8588299253291013"/>
        </c:manualLayout>
      </c:layout>
      <c:barChart>
        <c:barDir val="col"/>
        <c:grouping val="clustered"/>
        <c:varyColors val="0"/>
        <c:ser>
          <c:idx val="1"/>
          <c:order val="1"/>
          <c:tx>
            <c:strRef>
              <c:f>Sheet2!$B$5</c:f>
              <c:strCache>
                <c:ptCount val="1"/>
                <c:pt idx="0">
                  <c:v>приходи на НЗОК </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vert="horz"/>
              <a:lstStyle/>
              <a:p>
                <a:pPr>
                  <a:defRPr/>
                </a:pPr>
                <a:endParaRPr lang="bg-BG"/>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Sheet2!$C$3:$K$3</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Sheet2!$C$5:$K$5</c:f>
              <c:numCache>
                <c:formatCode>0.0</c:formatCode>
                <c:ptCount val="9"/>
                <c:pt idx="0">
                  <c:v>3.4</c:v>
                </c:pt>
                <c:pt idx="1">
                  <c:v>3.6</c:v>
                </c:pt>
                <c:pt idx="2">
                  <c:v>3.9</c:v>
                </c:pt>
                <c:pt idx="3">
                  <c:v>3.6</c:v>
                </c:pt>
                <c:pt idx="4">
                  <c:v>3.6</c:v>
                </c:pt>
                <c:pt idx="5">
                  <c:v>3.5</c:v>
                </c:pt>
                <c:pt idx="6">
                  <c:v>3.5</c:v>
                </c:pt>
                <c:pt idx="7">
                  <c:v>3.4</c:v>
                </c:pt>
                <c:pt idx="8">
                  <c:v>3.4</c:v>
                </c:pt>
              </c:numCache>
            </c:numRef>
          </c:val>
        </c:ser>
        <c:ser>
          <c:idx val="2"/>
          <c:order val="2"/>
          <c:tx>
            <c:strRef>
              <c:f>Sheet2!$B$6</c:f>
              <c:strCache>
                <c:ptCount val="1"/>
                <c:pt idx="0">
                  <c:v>разходи на НЗОК </c:v>
                </c:pt>
              </c:strCache>
            </c:strRef>
          </c:tx>
          <c:spPr>
            <a:solidFill>
              <a:schemeClr val="accent3">
                <a:alpha val="85000"/>
              </a:schemeClr>
            </a:solidFill>
            <a:ln w="9525" cap="flat" cmpd="sng" algn="ctr">
              <a:solidFill>
                <a:schemeClr val="lt1">
                  <a:alpha val="50000"/>
                </a:schemeClr>
              </a:solidFill>
              <a:round/>
            </a:ln>
            <a:effectLst/>
          </c:spPr>
          <c:invertIfNegative val="0"/>
          <c:dLbls>
            <c:dLbl>
              <c:idx val="1"/>
              <c:layout>
                <c:manualLayout>
                  <c:x val="1.5426997245179064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154269972451384E-3"/>
                  <c:y val="-2.4493148360118623E-17"/>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vert="horz"/>
              <a:lstStyle/>
              <a:p>
                <a:pPr>
                  <a:defRPr/>
                </a:pPr>
                <a:endParaRPr lang="bg-BG"/>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Sheet2!$C$3:$K$3</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Sheet2!$C$6:$K$6</c:f>
              <c:numCache>
                <c:formatCode>0.0</c:formatCode>
                <c:ptCount val="9"/>
                <c:pt idx="0">
                  <c:v>3.2</c:v>
                </c:pt>
                <c:pt idx="1">
                  <c:v>3.6</c:v>
                </c:pt>
                <c:pt idx="2">
                  <c:v>3.9</c:v>
                </c:pt>
                <c:pt idx="3">
                  <c:v>4</c:v>
                </c:pt>
                <c:pt idx="4">
                  <c:v>4.0999999999999996</c:v>
                </c:pt>
                <c:pt idx="5">
                  <c:v>4.0999999999999996</c:v>
                </c:pt>
                <c:pt idx="6">
                  <c:v>4.0999999999999996</c:v>
                </c:pt>
                <c:pt idx="7">
                  <c:v>4.2</c:v>
                </c:pt>
                <c:pt idx="8">
                  <c:v>4.3</c:v>
                </c:pt>
              </c:numCache>
            </c:numRef>
          </c:val>
        </c:ser>
        <c:ser>
          <c:idx val="3"/>
          <c:order val="3"/>
          <c:tx>
            <c:strRef>
              <c:f>Sheet2!$B$7</c:f>
              <c:strCache>
                <c:ptCount val="1"/>
                <c:pt idx="0">
                  <c:v>излишък/дефицит на НЗОК </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vert="horz"/>
              <a:lstStyle/>
              <a:p>
                <a:pPr>
                  <a:defRPr/>
                </a:pPr>
                <a:endParaRPr lang="bg-BG"/>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Sheet2!$C$3:$K$3</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Sheet2!$C$7:$K$7</c:f>
              <c:numCache>
                <c:formatCode>0.0</c:formatCode>
                <c:ptCount val="9"/>
                <c:pt idx="0">
                  <c:v>0.2</c:v>
                </c:pt>
                <c:pt idx="1">
                  <c:v>0</c:v>
                </c:pt>
                <c:pt idx="2">
                  <c:v>0</c:v>
                </c:pt>
                <c:pt idx="3">
                  <c:v>-0.4</c:v>
                </c:pt>
                <c:pt idx="4">
                  <c:v>-0.5</c:v>
                </c:pt>
                <c:pt idx="5">
                  <c:v>-0.6</c:v>
                </c:pt>
                <c:pt idx="6">
                  <c:v>-0.7</c:v>
                </c:pt>
                <c:pt idx="7">
                  <c:v>-0.8</c:v>
                </c:pt>
                <c:pt idx="8">
                  <c:v>-0.9</c:v>
                </c:pt>
              </c:numCache>
            </c:numRef>
          </c:val>
        </c:ser>
        <c:ser>
          <c:idx val="4"/>
          <c:order val="4"/>
          <c:tx>
            <c:strRef>
              <c:f>Sheet2!$B$8</c:f>
              <c:strCache>
                <c:ptCount val="1"/>
                <c:pt idx="0">
                  <c:v>разходи на правителството за здравеопазване</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vert="horz"/>
              <a:lstStyle/>
              <a:p>
                <a:pPr>
                  <a:defRPr/>
                </a:pPr>
                <a:endParaRPr lang="bg-BG"/>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Sheet2!$C$3:$K$3</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Sheet2!$C$8:$K$8</c:f>
              <c:numCache>
                <c:formatCode>0.0</c:formatCode>
                <c:ptCount val="9"/>
                <c:pt idx="0">
                  <c:v>0.9</c:v>
                </c:pt>
                <c:pt idx="1">
                  <c:v>1</c:v>
                </c:pt>
                <c:pt idx="2">
                  <c:v>1</c:v>
                </c:pt>
                <c:pt idx="3">
                  <c:v>1</c:v>
                </c:pt>
                <c:pt idx="4">
                  <c:v>1</c:v>
                </c:pt>
                <c:pt idx="5">
                  <c:v>1</c:v>
                </c:pt>
                <c:pt idx="6">
                  <c:v>1</c:v>
                </c:pt>
                <c:pt idx="7">
                  <c:v>1</c:v>
                </c:pt>
                <c:pt idx="8">
                  <c:v>1</c:v>
                </c:pt>
              </c:numCache>
            </c:numRef>
          </c:val>
        </c:ser>
        <c:ser>
          <c:idx val="5"/>
          <c:order val="5"/>
          <c:tx>
            <c:strRef>
              <c:f>Sheet2!$B$9</c:f>
              <c:strCache>
                <c:ptCount val="1"/>
                <c:pt idx="0">
                  <c:v>публични разходи за здравеопазване </c:v>
                </c:pt>
              </c:strCache>
            </c:strRef>
          </c:tx>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vert="horz"/>
              <a:lstStyle/>
              <a:p>
                <a:pPr>
                  <a:defRPr/>
                </a:pPr>
                <a:endParaRPr lang="bg-BG"/>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Sheet2!$C$3:$K$3</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Sheet2!$C$9:$K$9</c:f>
              <c:numCache>
                <c:formatCode>0.0</c:formatCode>
                <c:ptCount val="9"/>
                <c:pt idx="0">
                  <c:v>4.2</c:v>
                </c:pt>
                <c:pt idx="1">
                  <c:v>4.5</c:v>
                </c:pt>
                <c:pt idx="2">
                  <c:v>4.9000000000000004</c:v>
                </c:pt>
                <c:pt idx="3">
                  <c:v>5</c:v>
                </c:pt>
                <c:pt idx="4">
                  <c:v>5.0999999999999996</c:v>
                </c:pt>
                <c:pt idx="5">
                  <c:v>5.0999999999999996</c:v>
                </c:pt>
                <c:pt idx="6">
                  <c:v>5.0999999999999996</c:v>
                </c:pt>
                <c:pt idx="7">
                  <c:v>5.2</c:v>
                </c:pt>
                <c:pt idx="8">
                  <c:v>5.3</c:v>
                </c:pt>
              </c:numCache>
            </c:numRef>
          </c:val>
        </c:ser>
        <c:dLbls>
          <c:dLblPos val="outEnd"/>
          <c:showLegendKey val="0"/>
          <c:showVal val="1"/>
          <c:showCatName val="0"/>
          <c:showSerName val="0"/>
          <c:showPercent val="0"/>
          <c:showBubbleSize val="0"/>
        </c:dLbls>
        <c:gapWidth val="65"/>
        <c:axId val="-1264875728"/>
        <c:axId val="-1264863760"/>
        <c:extLst>
          <c:ext xmlns:c15="http://schemas.microsoft.com/office/drawing/2012/chart" uri="{02D57815-91ED-43cb-92C2-25804820EDAC}">
            <c15:filteredBarSeries>
              <c15:ser>
                <c:idx val="0"/>
                <c:order val="0"/>
                <c:tx>
                  <c:strRef>
                    <c:extLst>
                      <c:ext uri="{02D57815-91ED-43cb-92C2-25804820EDAC}">
                        <c15:formulaRef>
                          <c15:sqref>Sheet2!$B$4</c15:sqref>
                        </c15:formulaRef>
                      </c:ext>
                    </c:extLst>
                    <c:strCache>
                      <c:ptCount val="1"/>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bg-BG"/>
                    </a:p>
                  </c:txPr>
                  <c:dLblPos val="out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numRef>
                    <c:extLst>
                      <c:ext uri="{02D57815-91ED-43cb-92C2-25804820EDAC}">
                        <c15:formulaRef>
                          <c15:sqref>Sheet2!$C$3:$K$3</c15:sqref>
                        </c15:formulaRef>
                      </c:ext>
                    </c:extLst>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extLst>
                      <c:ext uri="{02D57815-91ED-43cb-92C2-25804820EDAC}">
                        <c15:formulaRef>
                          <c15:sqref>Sheet2!$C$4:$K$4</c15:sqref>
                        </c15:formulaRef>
                      </c:ext>
                    </c:extLst>
                    <c:numCache>
                      <c:formatCode>General</c:formatCode>
                      <c:ptCount val="9"/>
                    </c:numCache>
                  </c:numRef>
                </c:val>
              </c15:ser>
            </c15:filteredBarSeries>
          </c:ext>
        </c:extLst>
      </c:barChart>
      <c:catAx>
        <c:axId val="-126487572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vert="horz"/>
          <a:lstStyle/>
          <a:p>
            <a:pPr>
              <a:defRPr/>
            </a:pPr>
            <a:endParaRPr lang="bg-BG"/>
          </a:p>
        </c:txPr>
        <c:crossAx val="-1264863760"/>
        <c:crosses val="autoZero"/>
        <c:auto val="1"/>
        <c:lblAlgn val="ctr"/>
        <c:lblOffset val="100"/>
        <c:noMultiLvlLbl val="0"/>
      </c:catAx>
      <c:valAx>
        <c:axId val="-126486376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0"/>
        <c:majorTickMark val="none"/>
        <c:minorTickMark val="none"/>
        <c:tickLblPos val="nextTo"/>
        <c:crossAx val="-126487572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vert="horz"/>
        <a:lstStyle/>
        <a:p>
          <a:pPr>
            <a:defRPr/>
          </a:pPr>
          <a:endParaRPr lang="bg-BG"/>
        </a:p>
      </c:txPr>
    </c:legend>
    <c:plotVisOnly val="1"/>
    <c:dispBlanksAs val="gap"/>
    <c:showDLblsOverMax val="0"/>
  </c:chart>
  <c:spPr>
    <a:solidFill>
      <a:sysClr val="window" lastClr="FFFFFF"/>
    </a:solidFill>
    <a:ln w="12700" cap="flat" cmpd="sng" algn="ctr">
      <a:solidFill>
        <a:srgbClr val="A5A5A5"/>
      </a:solidFill>
      <a:prstDash val="solid"/>
      <a:miter lim="800000"/>
    </a:ln>
    <a:effectLst/>
  </c:spPr>
  <c:txPr>
    <a:bodyPr/>
    <a:lstStyle/>
    <a:p>
      <a:pPr>
        <a:defRPr>
          <a:solidFill>
            <a:sysClr val="windowText" lastClr="000000"/>
          </a:solidFill>
          <a:latin typeface="+mn-lt"/>
          <a:ea typeface="+mn-ea"/>
          <a:cs typeface="+mn-cs"/>
        </a:defRPr>
      </a:pPr>
      <a:endParaRPr lang="bg-BG"/>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120096333546746"/>
          <c:y val="0.12001317260997815"/>
          <c:w val="0.5285292923290249"/>
          <c:h val="0.79004473109052864"/>
        </c:manualLayout>
      </c:layout>
      <c:ofPieChart>
        <c:ofPieType val="pie"/>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Pt>
            <c:idx val="7"/>
            <c:bubble3D val="0"/>
            <c:spPr>
              <a:solidFill>
                <a:schemeClr val="accent2">
                  <a:lumMod val="60000"/>
                </a:schemeClr>
              </a:solidFill>
              <a:ln w="19050">
                <a:solidFill>
                  <a:schemeClr val="lt1"/>
                </a:solidFill>
              </a:ln>
              <a:effectLst/>
            </c:spPr>
          </c:dPt>
          <c:dLbls>
            <c:dLbl>
              <c:idx val="0"/>
              <c:layout/>
              <c:tx>
                <c:rich>
                  <a:bodyPr rot="0" spcFirstLastPara="1" vertOverflow="ellipsis" horzOverflow="clip" vert="horz" wrap="square" lIns="38100" tIns="19050" rIns="38100" bIns="19050" anchor="ctr" anchorCtr="1">
                    <a:noAutofit/>
                  </a:bodyPr>
                  <a:lstStyle/>
                  <a:p>
                    <a:pPr>
                      <a:defRPr sz="1200" b="0" i="0" u="none" strike="noStrike" kern="1200" baseline="0">
                        <a:solidFill>
                          <a:sysClr val="windowText" lastClr="000000"/>
                        </a:solidFill>
                        <a:latin typeface="+mn-lt"/>
                        <a:ea typeface="+mn-ea"/>
                        <a:cs typeface="+mn-cs"/>
                      </a:defRPr>
                    </a:pPr>
                    <a:fld id="{1E5878E4-C7ED-4E54-B831-6AF48FADAD68}" type="CATEGORYNAME">
                      <a:rPr lang="bg-BG" sz="1200"/>
                      <a:pPr>
                        <a:defRPr sz="1200">
                          <a:solidFill>
                            <a:sysClr val="windowText" lastClr="000000"/>
                          </a:solidFill>
                        </a:defRPr>
                      </a:pPr>
                      <a:t>[CATEGORY NAME]</a:t>
                    </a:fld>
                    <a:r>
                      <a:rPr lang="bg-BG" sz="1200" baseline="0" dirty="0"/>
                      <a:t>; </a:t>
                    </a:r>
                    <a:endParaRPr lang="bg-BG" sz="1200" baseline="0" dirty="0" smtClean="0"/>
                  </a:p>
                  <a:p>
                    <a:pPr>
                      <a:defRPr sz="1200">
                        <a:solidFill>
                          <a:sysClr val="windowText" lastClr="000000"/>
                        </a:solidFill>
                      </a:defRPr>
                    </a:pPr>
                    <a:fld id="{EB6365E0-DC12-4EAA-95B2-93F727D6F923}" type="VALUE">
                      <a:rPr lang="bg-BG" sz="1200" baseline="0" smtClean="0"/>
                      <a:pPr>
                        <a:defRPr sz="1200">
                          <a:solidFill>
                            <a:sysClr val="windowText" lastClr="000000"/>
                          </a:solidFill>
                        </a:defRPr>
                      </a:pPr>
                      <a:t>[VALUE]</a:t>
                    </a:fld>
                    <a:r>
                      <a:rPr lang="bg-BG" sz="1200" baseline="0" dirty="0"/>
                      <a:t>; </a:t>
                    </a:r>
                    <a:fld id="{8BDB8614-2FED-47E9-9FBF-ECF716073932}" type="PERCENTAGE">
                      <a:rPr lang="bg-BG" sz="1200" baseline="0"/>
                      <a:pPr>
                        <a:defRPr sz="1200">
                          <a:solidFill>
                            <a:sysClr val="windowText" lastClr="000000"/>
                          </a:solidFill>
                        </a:defRPr>
                      </a:pPr>
                      <a:t>[PERCENTAGE]</a:t>
                    </a:fld>
                    <a:endParaRPr lang="bg-BG" sz="1200" baseline="0" dirty="0"/>
                  </a:p>
                </c:rich>
              </c:tx>
              <c:spPr>
                <a:noFill/>
                <a:ln>
                  <a:noFill/>
                </a:ln>
                <a:effectLst/>
              </c:spPr>
              <c:txPr>
                <a:bodyPr rot="0" spcFirstLastPara="1" vertOverflow="ellipsis" horzOverflow="clip" vert="horz" wrap="square" lIns="38100" tIns="19050" rIns="38100" bIns="19050" anchor="ctr" anchorCtr="1">
                  <a:noAutofit/>
                </a:bodyPr>
                <a:lstStyle/>
                <a:p>
                  <a:pPr>
                    <a:defRPr sz="1200" b="0" i="0" u="none" strike="noStrike" kern="1200" baseline="0">
                      <a:solidFill>
                        <a:sysClr val="windowText" lastClr="000000"/>
                      </a:solidFill>
                      <a:latin typeface="+mn-lt"/>
                      <a:ea typeface="+mn-ea"/>
                      <a:cs typeface="+mn-cs"/>
                    </a:defRPr>
                  </a:pPr>
                  <a:endParaRPr lang="bg-BG"/>
                </a:p>
              </c:txPr>
              <c:dLblPos val="inEnd"/>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15:dlblFieldTable/>
                  <c15:showDataLabelsRange val="0"/>
                </c:ext>
              </c:extLst>
            </c:dLbl>
            <c:dLbl>
              <c:idx val="7"/>
              <c:layout>
                <c:manualLayout>
                  <c:x val="-0.10747813066344414"/>
                  <c:y val="8.1323978886218257E-2"/>
                </c:manualLayout>
              </c:layout>
              <c:tx>
                <c:rich>
                  <a:bodyPr rot="0" spcFirstLastPara="1" vertOverflow="ellipsis" vert="horz" wrap="square" lIns="38100" tIns="19050" rIns="38100" bIns="19050" anchor="ctr" anchorCtr="1">
                    <a:noAutofit/>
                  </a:bodyPr>
                  <a:lstStyle/>
                  <a:p>
                    <a:pPr>
                      <a:defRPr sz="1200" b="0" i="0" u="none" strike="noStrike" kern="1200" baseline="0">
                        <a:solidFill>
                          <a:sysClr val="windowText" lastClr="000000"/>
                        </a:solidFill>
                        <a:latin typeface="+mn-lt"/>
                        <a:ea typeface="+mn-ea"/>
                        <a:cs typeface="+mn-cs"/>
                      </a:defRPr>
                    </a:pPr>
                    <a:fld id="{585AAFA5-E967-4C2A-8C98-D52A169FD14D}" type="CELLREF">
                      <a:rPr lang="bg-BG" sz="1200"/>
                      <a:pPr>
                        <a:defRPr sz="1200">
                          <a:solidFill>
                            <a:sysClr val="windowText" lastClr="000000"/>
                          </a:solidFill>
                        </a:defRPr>
                      </a:pPr>
                      <a:t>[CELLREF]</a:t>
                    </a:fld>
                    <a:endParaRPr lang="bg-BG"/>
                  </a:p>
                </c:rich>
              </c:tx>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ysClr val="windowText" lastClr="000000"/>
                      </a:solidFill>
                      <a:latin typeface="+mn-lt"/>
                      <a:ea typeface="+mn-ea"/>
                      <a:cs typeface="+mn-cs"/>
                    </a:defRPr>
                  </a:pPr>
                  <a:endParaRPr lang="bg-BG"/>
                </a:p>
              </c:txPr>
              <c:dLblPos val="bestFit"/>
              <c:showLegendKey val="0"/>
              <c:showVal val="1"/>
              <c:showCatName val="1"/>
              <c:showSerName val="0"/>
              <c:showPercent val="1"/>
              <c:showBubbleSize val="0"/>
              <c:extLst>
                <c:ext xmlns:c15="http://schemas.microsoft.com/office/drawing/2012/chart" uri="{CE6537A1-D6FC-4f65-9D91-7224C49458BB}">
                  <c15:layout>
                    <c:manualLayout>
                      <c:w val="0.15852111632232049"/>
                      <c:h val="0.18879564663014928"/>
                    </c:manualLayout>
                  </c15:layout>
                  <c15:dlblFieldTable>
                    <c15:dlblFTEntry>
                      <c15:txfldGUID>{585AAFA5-E967-4C2A-8C98-D52A169FD14D}</c15:txfldGUID>
                      <c15:f>Sheet1!$A$6</c15:f>
                      <c15:dlblFieldTableCache>
                        <c:ptCount val="1"/>
                        <c:pt idx="0">
                          <c:v>Специализирани болници 162, 49%</c:v>
                        </c:pt>
                      </c15:dlblFieldTableCache>
                    </c15:dlblFTEntry>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bg-BG"/>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Sheet1!$A$5:$A$11</c:f>
              <c:strCache>
                <c:ptCount val="7"/>
                <c:pt idx="0">
                  <c:v>Многопрофилни болници</c:v>
                </c:pt>
                <c:pt idx="1">
                  <c:v>Специализирани болници 162, 49%</c:v>
                </c:pt>
                <c:pt idx="2">
                  <c:v>СБАЛ</c:v>
                </c:pt>
                <c:pt idx="3">
                  <c:v>БР, БДПЛ</c:v>
                </c:pt>
                <c:pt idx="4">
                  <c:v>ЦПЗ</c:v>
                </c:pt>
                <c:pt idx="5">
                  <c:v>ЦКВЗ</c:v>
                </c:pt>
                <c:pt idx="6">
                  <c:v>КОЦ</c:v>
                </c:pt>
              </c:strCache>
            </c:strRef>
          </c:cat>
          <c:val>
            <c:numRef>
              <c:f>Sheet1!$B$5:$B$11</c:f>
              <c:numCache>
                <c:formatCode>General</c:formatCode>
                <c:ptCount val="7"/>
                <c:pt idx="0">
                  <c:v>166</c:v>
                </c:pt>
                <c:pt idx="2">
                  <c:v>90</c:v>
                </c:pt>
                <c:pt idx="3">
                  <c:v>45</c:v>
                </c:pt>
                <c:pt idx="4">
                  <c:v>12</c:v>
                </c:pt>
                <c:pt idx="5">
                  <c:v>8</c:v>
                </c:pt>
                <c:pt idx="6">
                  <c:v>7</c:v>
                </c:pt>
              </c:numCache>
            </c:numRef>
          </c:val>
        </c:ser>
        <c:dLbls>
          <c:dLblPos val="inEnd"/>
          <c:showLegendKey val="0"/>
          <c:showVal val="1"/>
          <c:showCatName val="0"/>
          <c:showSerName val="0"/>
          <c:showPercent val="0"/>
          <c:showBubbleSize val="0"/>
          <c:showLeaderLines val="1"/>
        </c:dLbls>
        <c:gapWidth val="100"/>
        <c:splitType val="pos"/>
        <c:splitPos val="6"/>
        <c:secondPieSize val="75"/>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showDLblsOverMax val="0"/>
  </c:chart>
  <c:spPr>
    <a:noFill/>
    <a:ln>
      <a:noFill/>
    </a:ln>
    <a:effectLst/>
  </c:spPr>
  <c:txPr>
    <a:bodyPr/>
    <a:lstStyle/>
    <a:p>
      <a:pPr>
        <a:defRPr/>
      </a:pPr>
      <a:endParaRPr lang="bg-BG"/>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общо!$C$1:$G$1</c:f>
              <c:strCache>
                <c:ptCount val="5"/>
                <c:pt idx="0">
                  <c:v>100% държавна</c:v>
                </c:pt>
                <c:pt idx="1">
                  <c:v>100% общинска</c:v>
                </c:pt>
                <c:pt idx="2">
                  <c:v>над 50% държавна</c:v>
                </c:pt>
                <c:pt idx="3">
                  <c:v>частна</c:v>
                </c:pt>
                <c:pt idx="4">
                  <c:v>смесена</c:v>
                </c:pt>
              </c:strCache>
            </c:strRef>
          </c:cat>
          <c:val>
            <c:numRef>
              <c:f>общо!$C$2:$G$2</c:f>
            </c:numRef>
          </c:val>
        </c:ser>
        <c:ser>
          <c:idx val="1"/>
          <c:order val="1"/>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общо!$C$1:$G$1</c:f>
              <c:strCache>
                <c:ptCount val="5"/>
                <c:pt idx="0">
                  <c:v>100% държавна</c:v>
                </c:pt>
                <c:pt idx="1">
                  <c:v>100% общинска</c:v>
                </c:pt>
                <c:pt idx="2">
                  <c:v>над 50% държавна</c:v>
                </c:pt>
                <c:pt idx="3">
                  <c:v>частна</c:v>
                </c:pt>
                <c:pt idx="4">
                  <c:v>смесена</c:v>
                </c:pt>
              </c:strCache>
            </c:strRef>
          </c:cat>
          <c:val>
            <c:numRef>
              <c:f>общо!$C$3:$G$3</c:f>
            </c:numRef>
          </c:val>
        </c:ser>
        <c:ser>
          <c:idx val="2"/>
          <c:order val="2"/>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общо!$C$1:$G$1</c:f>
              <c:strCache>
                <c:ptCount val="5"/>
                <c:pt idx="0">
                  <c:v>100% държавна</c:v>
                </c:pt>
                <c:pt idx="1">
                  <c:v>100% общинска</c:v>
                </c:pt>
                <c:pt idx="2">
                  <c:v>над 50% държавна</c:v>
                </c:pt>
                <c:pt idx="3">
                  <c:v>частна</c:v>
                </c:pt>
                <c:pt idx="4">
                  <c:v>смесена</c:v>
                </c:pt>
              </c:strCache>
            </c:strRef>
          </c:cat>
          <c:val>
            <c:numRef>
              <c:f>общо!$C$4:$G$4</c:f>
            </c:numRef>
          </c:val>
        </c:ser>
        <c:ser>
          <c:idx val="3"/>
          <c:order val="3"/>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общо!$C$1:$G$1</c:f>
              <c:strCache>
                <c:ptCount val="5"/>
                <c:pt idx="0">
                  <c:v>100% държавна</c:v>
                </c:pt>
                <c:pt idx="1">
                  <c:v>100% общинска</c:v>
                </c:pt>
                <c:pt idx="2">
                  <c:v>над 50% държавна</c:v>
                </c:pt>
                <c:pt idx="3">
                  <c:v>частна</c:v>
                </c:pt>
                <c:pt idx="4">
                  <c:v>смесена</c:v>
                </c:pt>
              </c:strCache>
            </c:strRef>
          </c:cat>
          <c:val>
            <c:numRef>
              <c:f>общо!$C$5:$G$5</c:f>
            </c:numRef>
          </c:val>
        </c:ser>
        <c:ser>
          <c:idx val="4"/>
          <c:order val="4"/>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общо!$C$1:$G$1</c:f>
              <c:strCache>
                <c:ptCount val="5"/>
                <c:pt idx="0">
                  <c:v>100% държавна</c:v>
                </c:pt>
                <c:pt idx="1">
                  <c:v>100% общинска</c:v>
                </c:pt>
                <c:pt idx="2">
                  <c:v>над 50% държавна</c:v>
                </c:pt>
                <c:pt idx="3">
                  <c:v>частна</c:v>
                </c:pt>
                <c:pt idx="4">
                  <c:v>смесена</c:v>
                </c:pt>
              </c:strCache>
            </c:strRef>
          </c:cat>
          <c:val>
            <c:numRef>
              <c:f>общо!$C$6:$G$6</c:f>
            </c:numRef>
          </c:val>
        </c:ser>
        <c:ser>
          <c:idx val="5"/>
          <c:order val="5"/>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общо!$C$1:$G$1</c:f>
              <c:strCache>
                <c:ptCount val="5"/>
                <c:pt idx="0">
                  <c:v>100% държавна</c:v>
                </c:pt>
                <c:pt idx="1">
                  <c:v>100% общинска</c:v>
                </c:pt>
                <c:pt idx="2">
                  <c:v>над 50% държавна</c:v>
                </c:pt>
                <c:pt idx="3">
                  <c:v>частна</c:v>
                </c:pt>
                <c:pt idx="4">
                  <c:v>смесена</c:v>
                </c:pt>
              </c:strCache>
            </c:strRef>
          </c:cat>
          <c:val>
            <c:numRef>
              <c:f>общо!$C$7:$G$7</c:f>
            </c:numRef>
          </c:val>
        </c:ser>
        <c:ser>
          <c:idx val="6"/>
          <c:order val="6"/>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dLbl>
              <c:idx val="0"/>
              <c:layout>
                <c:manualLayout>
                  <c:x val="4.9019607843137164E-2"/>
                  <c:y val="7.360673889979949E-2"/>
                </c:manualLayout>
              </c:layout>
              <c:dLblPos val="bestFit"/>
              <c:showLegendKey val="0"/>
              <c:showVal val="1"/>
              <c:showCatName val="1"/>
              <c:showSerName val="0"/>
              <c:showPercent val="1"/>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bg-BG"/>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общо!$C$1:$G$1</c:f>
              <c:strCache>
                <c:ptCount val="5"/>
                <c:pt idx="0">
                  <c:v>100% държавна</c:v>
                </c:pt>
                <c:pt idx="1">
                  <c:v>100% общинска</c:v>
                </c:pt>
                <c:pt idx="2">
                  <c:v>над 50% държавна</c:v>
                </c:pt>
                <c:pt idx="3">
                  <c:v>частна</c:v>
                </c:pt>
                <c:pt idx="4">
                  <c:v>смесена</c:v>
                </c:pt>
              </c:strCache>
            </c:strRef>
          </c:cat>
          <c:val>
            <c:numRef>
              <c:f>общо!$C$8:$G$8</c:f>
              <c:numCache>
                <c:formatCode>General</c:formatCode>
                <c:ptCount val="5"/>
                <c:pt idx="0">
                  <c:v>56</c:v>
                </c:pt>
                <c:pt idx="1">
                  <c:v>132</c:v>
                </c:pt>
                <c:pt idx="2">
                  <c:v>26</c:v>
                </c:pt>
                <c:pt idx="3">
                  <c:v>113</c:v>
                </c:pt>
                <c:pt idx="4">
                  <c:v>1</c:v>
                </c:pt>
              </c:numCache>
            </c:numRef>
          </c:val>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bg-BG"/>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3"/>
          <c:order val="2"/>
          <c:tx>
            <c:strRef>
              <c:f>Sheet1!$E$1</c:f>
              <c:strCache>
                <c:ptCount val="1"/>
                <c:pt idx="0">
                  <c:v>Над средното за страната</c:v>
                </c:pt>
              </c:strCache>
            </c:strRef>
          </c:tx>
          <c:spPr>
            <a:solidFill>
              <a:srgbClr val="990000"/>
            </a:solidFill>
            <a:ln>
              <a:noFill/>
            </a:ln>
            <a:effectLst/>
            <a:scene3d>
              <a:camera prst="orthographicFront"/>
              <a:lightRig rig="threePt" dir="t"/>
            </a:scene3d>
            <a:sp3d>
              <a:bevelT/>
            </a:sp3d>
          </c:spPr>
          <c:invertIfNegative val="0"/>
          <c:cat>
            <c:strRef>
              <c:f>Sheet1!$A$2:$A$30</c:f>
              <c:strCache>
                <c:ptCount val="29"/>
                <c:pt idx="0">
                  <c:v>БЪЛГАРИЯ</c:v>
                </c:pt>
                <c:pt idx="1">
                  <c:v>Благоевград</c:v>
                </c:pt>
                <c:pt idx="2">
                  <c:v>Бургас</c:v>
                </c:pt>
                <c:pt idx="3">
                  <c:v>Варна</c:v>
                </c:pt>
                <c:pt idx="4">
                  <c:v>Велико Търново</c:v>
                </c:pt>
                <c:pt idx="5">
                  <c:v>Видин</c:v>
                </c:pt>
                <c:pt idx="6">
                  <c:v>Враца</c:v>
                </c:pt>
                <c:pt idx="7">
                  <c:v>Габрово</c:v>
                </c:pt>
                <c:pt idx="8">
                  <c:v>Добрич</c:v>
                </c:pt>
                <c:pt idx="9">
                  <c:v>Кърджали</c:v>
                </c:pt>
                <c:pt idx="10">
                  <c:v>Кюстендил</c:v>
                </c:pt>
                <c:pt idx="11">
                  <c:v>Ловеч</c:v>
                </c:pt>
                <c:pt idx="12">
                  <c:v>Монтана</c:v>
                </c:pt>
                <c:pt idx="13">
                  <c:v>Пазарджик</c:v>
                </c:pt>
                <c:pt idx="14">
                  <c:v>Перник</c:v>
                </c:pt>
                <c:pt idx="15">
                  <c:v>Плевен</c:v>
                </c:pt>
                <c:pt idx="16">
                  <c:v>Пловдив</c:v>
                </c:pt>
                <c:pt idx="17">
                  <c:v>Разград</c:v>
                </c:pt>
                <c:pt idx="18">
                  <c:v>Русе</c:v>
                </c:pt>
                <c:pt idx="19">
                  <c:v>Силистра</c:v>
                </c:pt>
                <c:pt idx="20">
                  <c:v>Сливен</c:v>
                </c:pt>
                <c:pt idx="21">
                  <c:v>Смолян</c:v>
                </c:pt>
                <c:pt idx="22">
                  <c:v>София</c:v>
                </c:pt>
                <c:pt idx="23">
                  <c:v>София (столица)</c:v>
                </c:pt>
                <c:pt idx="24">
                  <c:v>Стара Загора</c:v>
                </c:pt>
                <c:pt idx="25">
                  <c:v>Търговище</c:v>
                </c:pt>
                <c:pt idx="26">
                  <c:v>Хасково</c:v>
                </c:pt>
                <c:pt idx="27">
                  <c:v>Шумен</c:v>
                </c:pt>
                <c:pt idx="28">
                  <c:v>Ямбол</c:v>
                </c:pt>
              </c:strCache>
            </c:strRef>
          </c:cat>
          <c:val>
            <c:numRef>
              <c:f>Sheet1!$E$2:$E$30</c:f>
              <c:numCache>
                <c:formatCode>#,##0.0</c:formatCode>
                <c:ptCount val="29"/>
                <c:pt idx="1">
                  <c:v>0</c:v>
                </c:pt>
                <c:pt idx="2">
                  <c:v>0</c:v>
                </c:pt>
                <c:pt idx="3">
                  <c:v>0</c:v>
                </c:pt>
                <c:pt idx="4">
                  <c:v>0</c:v>
                </c:pt>
                <c:pt idx="5">
                  <c:v>0</c:v>
                </c:pt>
                <c:pt idx="6">
                  <c:v>7.5114212842288186</c:v>
                </c:pt>
                <c:pt idx="7">
                  <c:v>7.9901243753751974</c:v>
                </c:pt>
                <c:pt idx="8">
                  <c:v>0</c:v>
                </c:pt>
                <c:pt idx="9">
                  <c:v>0</c:v>
                </c:pt>
                <c:pt idx="10">
                  <c:v>7.6822127228494024</c:v>
                </c:pt>
                <c:pt idx="11">
                  <c:v>8.2165511137335887</c:v>
                </c:pt>
                <c:pt idx="12">
                  <c:v>0</c:v>
                </c:pt>
                <c:pt idx="13">
                  <c:v>7.5235715054941386</c:v>
                </c:pt>
                <c:pt idx="14">
                  <c:v>0</c:v>
                </c:pt>
                <c:pt idx="15">
                  <c:v>0</c:v>
                </c:pt>
                <c:pt idx="16">
                  <c:v>8.2365448387415459</c:v>
                </c:pt>
                <c:pt idx="17">
                  <c:v>0</c:v>
                </c:pt>
                <c:pt idx="18">
                  <c:v>7.1023221808306927</c:v>
                </c:pt>
                <c:pt idx="19">
                  <c:v>0</c:v>
                </c:pt>
                <c:pt idx="20">
                  <c:v>0</c:v>
                </c:pt>
                <c:pt idx="21">
                  <c:v>0</c:v>
                </c:pt>
                <c:pt idx="22">
                  <c:v>0</c:v>
                </c:pt>
                <c:pt idx="23">
                  <c:v>7.1897950114306743</c:v>
                </c:pt>
                <c:pt idx="24">
                  <c:v>8.1132811547558088</c:v>
                </c:pt>
                <c:pt idx="25">
                  <c:v>0</c:v>
                </c:pt>
                <c:pt idx="26">
                  <c:v>0</c:v>
                </c:pt>
                <c:pt idx="27">
                  <c:v>0</c:v>
                </c:pt>
                <c:pt idx="28">
                  <c:v>0</c:v>
                </c:pt>
              </c:numCache>
            </c:numRef>
          </c:val>
        </c:ser>
        <c:ser>
          <c:idx val="4"/>
          <c:order val="3"/>
          <c:tx>
            <c:strRef>
              <c:f>Sheet1!$F$1</c:f>
              <c:strCache>
                <c:ptCount val="1"/>
                <c:pt idx="0">
                  <c:v>Под средното за страната</c:v>
                </c:pt>
              </c:strCache>
            </c:strRef>
          </c:tx>
          <c:spPr>
            <a:solidFill>
              <a:schemeClr val="accent6">
                <a:lumMod val="75000"/>
              </a:schemeClr>
            </a:solidFill>
            <a:ln>
              <a:noFill/>
            </a:ln>
            <a:effectLst/>
            <a:scene3d>
              <a:camera prst="orthographicFront"/>
              <a:lightRig rig="threePt" dir="t"/>
            </a:scene3d>
            <a:sp3d>
              <a:bevelT/>
            </a:sp3d>
          </c:spPr>
          <c:invertIfNegative val="0"/>
          <c:dPt>
            <c:idx val="0"/>
            <c:invertIfNegative val="0"/>
            <c:bubble3D val="0"/>
            <c:spPr>
              <a:solidFill>
                <a:srgbClr val="99CCFF">
                  <a:lumMod val="25000"/>
                </a:srgbClr>
              </a:solidFill>
              <a:ln>
                <a:noFill/>
              </a:ln>
              <a:effectLst/>
              <a:scene3d>
                <a:camera prst="orthographicFront"/>
                <a:lightRig rig="threePt" dir="t"/>
              </a:scene3d>
              <a:sp3d>
                <a:bevelT/>
              </a:sp3d>
            </c:spPr>
          </c:dPt>
          <c:cat>
            <c:strRef>
              <c:f>Sheet1!$A$2:$A$30</c:f>
              <c:strCache>
                <c:ptCount val="29"/>
                <c:pt idx="0">
                  <c:v>БЪЛГАРИЯ</c:v>
                </c:pt>
                <c:pt idx="1">
                  <c:v>Благоевград</c:v>
                </c:pt>
                <c:pt idx="2">
                  <c:v>Бургас</c:v>
                </c:pt>
                <c:pt idx="3">
                  <c:v>Варна</c:v>
                </c:pt>
                <c:pt idx="4">
                  <c:v>Велико Търново</c:v>
                </c:pt>
                <c:pt idx="5">
                  <c:v>Видин</c:v>
                </c:pt>
                <c:pt idx="6">
                  <c:v>Враца</c:v>
                </c:pt>
                <c:pt idx="7">
                  <c:v>Габрово</c:v>
                </c:pt>
                <c:pt idx="8">
                  <c:v>Добрич</c:v>
                </c:pt>
                <c:pt idx="9">
                  <c:v>Кърджали</c:v>
                </c:pt>
                <c:pt idx="10">
                  <c:v>Кюстендил</c:v>
                </c:pt>
                <c:pt idx="11">
                  <c:v>Ловеч</c:v>
                </c:pt>
                <c:pt idx="12">
                  <c:v>Монтана</c:v>
                </c:pt>
                <c:pt idx="13">
                  <c:v>Пазарджик</c:v>
                </c:pt>
                <c:pt idx="14">
                  <c:v>Перник</c:v>
                </c:pt>
                <c:pt idx="15">
                  <c:v>Плевен</c:v>
                </c:pt>
                <c:pt idx="16">
                  <c:v>Пловдив</c:v>
                </c:pt>
                <c:pt idx="17">
                  <c:v>Разград</c:v>
                </c:pt>
                <c:pt idx="18">
                  <c:v>Русе</c:v>
                </c:pt>
                <c:pt idx="19">
                  <c:v>Силистра</c:v>
                </c:pt>
                <c:pt idx="20">
                  <c:v>Сливен</c:v>
                </c:pt>
                <c:pt idx="21">
                  <c:v>Смолян</c:v>
                </c:pt>
                <c:pt idx="22">
                  <c:v>София</c:v>
                </c:pt>
                <c:pt idx="23">
                  <c:v>София (столица)</c:v>
                </c:pt>
                <c:pt idx="24">
                  <c:v>Стара Загора</c:v>
                </c:pt>
                <c:pt idx="25">
                  <c:v>Търговище</c:v>
                </c:pt>
                <c:pt idx="26">
                  <c:v>Хасково</c:v>
                </c:pt>
                <c:pt idx="27">
                  <c:v>Шумен</c:v>
                </c:pt>
                <c:pt idx="28">
                  <c:v>Ямбол</c:v>
                </c:pt>
              </c:strCache>
            </c:strRef>
          </c:cat>
          <c:val>
            <c:numRef>
              <c:f>Sheet1!$F$2:$F$30</c:f>
              <c:numCache>
                <c:formatCode>#,##0.0</c:formatCode>
                <c:ptCount val="29"/>
                <c:pt idx="0">
                  <c:v>6.834696053936713</c:v>
                </c:pt>
                <c:pt idx="1">
                  <c:v>4.5864638018295558</c:v>
                </c:pt>
                <c:pt idx="2">
                  <c:v>5.6962254363849114</c:v>
                </c:pt>
                <c:pt idx="3">
                  <c:v>4.8367772255925212</c:v>
                </c:pt>
                <c:pt idx="4">
                  <c:v>6.3195368062247637</c:v>
                </c:pt>
                <c:pt idx="5">
                  <c:v>3.82331067279793</c:v>
                </c:pt>
                <c:pt idx="6">
                  <c:v>0</c:v>
                </c:pt>
                <c:pt idx="7">
                  <c:v>0</c:v>
                </c:pt>
                <c:pt idx="8">
                  <c:v>4.3318171973142734</c:v>
                </c:pt>
                <c:pt idx="9">
                  <c:v>6.095415158859268</c:v>
                </c:pt>
                <c:pt idx="10">
                  <c:v>0</c:v>
                </c:pt>
                <c:pt idx="11">
                  <c:v>0</c:v>
                </c:pt>
                <c:pt idx="12">
                  <c:v>6.3349247153874408</c:v>
                </c:pt>
                <c:pt idx="13">
                  <c:v>0</c:v>
                </c:pt>
                <c:pt idx="14">
                  <c:v>3.4888419220488593</c:v>
                </c:pt>
                <c:pt idx="15">
                  <c:v>6.6316321140640726</c:v>
                </c:pt>
                <c:pt idx="16">
                  <c:v>0</c:v>
                </c:pt>
                <c:pt idx="17">
                  <c:v>4.3119889878435078</c:v>
                </c:pt>
                <c:pt idx="18">
                  <c:v>0</c:v>
                </c:pt>
                <c:pt idx="19">
                  <c:v>3.8952756855512853</c:v>
                </c:pt>
                <c:pt idx="20">
                  <c:v>5.1772592497099392</c:v>
                </c:pt>
                <c:pt idx="21">
                  <c:v>5.6359600061952539</c:v>
                </c:pt>
                <c:pt idx="22">
                  <c:v>6.6548487402284158</c:v>
                </c:pt>
                <c:pt idx="23">
                  <c:v>0</c:v>
                </c:pt>
                <c:pt idx="24">
                  <c:v>0</c:v>
                </c:pt>
                <c:pt idx="25">
                  <c:v>5.4026962512423653</c:v>
                </c:pt>
                <c:pt idx="26">
                  <c:v>4.4335428227585743</c:v>
                </c:pt>
                <c:pt idx="27">
                  <c:v>4.7511807751276249</c:v>
                </c:pt>
                <c:pt idx="28">
                  <c:v>3.4519091652513052</c:v>
                </c:pt>
              </c:numCache>
            </c:numRef>
          </c:val>
        </c:ser>
        <c:dLbls>
          <c:showLegendKey val="0"/>
          <c:showVal val="0"/>
          <c:showCatName val="0"/>
          <c:showSerName val="0"/>
          <c:showPercent val="0"/>
          <c:showBubbleSize val="0"/>
        </c:dLbls>
        <c:gapWidth val="49"/>
        <c:overlap val="100"/>
        <c:axId val="-1263206032"/>
        <c:axId val="-1263209840"/>
        <c:extLst>
          <c:ext xmlns:c15="http://schemas.microsoft.com/office/drawing/2012/chart" uri="{02D57815-91ED-43cb-92C2-25804820EDAC}">
            <c15:filteredBarSeries>
              <c15:ser>
                <c:idx val="0"/>
                <c:order val="0"/>
                <c:tx>
                  <c:strRef>
                    <c:extLst>
                      <c:ext uri="{02D57815-91ED-43cb-92C2-25804820EDAC}">
                        <c15:formulaRef>
                          <c15:sqref>Sheet1!$B$1</c15:sqref>
                        </c15:formulaRef>
                      </c:ext>
                    </c:extLst>
                    <c:strCache>
                      <c:ptCount val="1"/>
                      <c:pt idx="0">
                        <c:v>Легла 1000</c:v>
                      </c:pt>
                    </c:strCache>
                  </c:strRef>
                </c:tx>
                <c:spPr>
                  <a:solidFill>
                    <a:schemeClr val="accent1"/>
                  </a:solidFill>
                  <a:ln>
                    <a:noFill/>
                  </a:ln>
                  <a:effectLst/>
                </c:spPr>
                <c:invertIfNegative val="0"/>
                <c:cat>
                  <c:strRef>
                    <c:extLst>
                      <c:ext uri="{02D57815-91ED-43cb-92C2-25804820EDAC}">
                        <c15:formulaRef>
                          <c15:sqref>Sheet1!$A$2:$A$30</c15:sqref>
                        </c15:formulaRef>
                      </c:ext>
                    </c:extLst>
                    <c:strCache>
                      <c:ptCount val="29"/>
                      <c:pt idx="0">
                        <c:v>БЪЛГАРИЯ</c:v>
                      </c:pt>
                      <c:pt idx="1">
                        <c:v>Благоевград</c:v>
                      </c:pt>
                      <c:pt idx="2">
                        <c:v>Бургас</c:v>
                      </c:pt>
                      <c:pt idx="3">
                        <c:v>Варна</c:v>
                      </c:pt>
                      <c:pt idx="4">
                        <c:v>Велико Търново</c:v>
                      </c:pt>
                      <c:pt idx="5">
                        <c:v>Видин</c:v>
                      </c:pt>
                      <c:pt idx="6">
                        <c:v>Враца</c:v>
                      </c:pt>
                      <c:pt idx="7">
                        <c:v>Габрово</c:v>
                      </c:pt>
                      <c:pt idx="8">
                        <c:v>Добрич</c:v>
                      </c:pt>
                      <c:pt idx="9">
                        <c:v>Кърджали</c:v>
                      </c:pt>
                      <c:pt idx="10">
                        <c:v>Кюстендил</c:v>
                      </c:pt>
                      <c:pt idx="11">
                        <c:v>Ловеч</c:v>
                      </c:pt>
                      <c:pt idx="12">
                        <c:v>Монтана</c:v>
                      </c:pt>
                      <c:pt idx="13">
                        <c:v>Пазарджик</c:v>
                      </c:pt>
                      <c:pt idx="14">
                        <c:v>Перник</c:v>
                      </c:pt>
                      <c:pt idx="15">
                        <c:v>Плевен</c:v>
                      </c:pt>
                      <c:pt idx="16">
                        <c:v>Пловдив</c:v>
                      </c:pt>
                      <c:pt idx="17">
                        <c:v>Разград</c:v>
                      </c:pt>
                      <c:pt idx="18">
                        <c:v>Русе</c:v>
                      </c:pt>
                      <c:pt idx="19">
                        <c:v>Силистра</c:v>
                      </c:pt>
                      <c:pt idx="20">
                        <c:v>Сливен</c:v>
                      </c:pt>
                      <c:pt idx="21">
                        <c:v>Смолян</c:v>
                      </c:pt>
                      <c:pt idx="22">
                        <c:v>София</c:v>
                      </c:pt>
                      <c:pt idx="23">
                        <c:v>София (столица)</c:v>
                      </c:pt>
                      <c:pt idx="24">
                        <c:v>Стара Загора</c:v>
                      </c:pt>
                      <c:pt idx="25">
                        <c:v>Търговище</c:v>
                      </c:pt>
                      <c:pt idx="26">
                        <c:v>Хасково</c:v>
                      </c:pt>
                      <c:pt idx="27">
                        <c:v>Шумен</c:v>
                      </c:pt>
                      <c:pt idx="28">
                        <c:v>Ямбол</c:v>
                      </c:pt>
                    </c:strCache>
                  </c:strRef>
                </c:cat>
                <c:val>
                  <c:numRef>
                    <c:extLst>
                      <c:ext uri="{02D57815-91ED-43cb-92C2-25804820EDAC}">
                        <c15:formulaRef>
                          <c15:sqref>Sheet1!$B$2:$B$30</c15:sqref>
                        </c15:formulaRef>
                      </c:ext>
                    </c:extLst>
                    <c:numCache>
                      <c:formatCode>#,##0.0</c:formatCode>
                      <c:ptCount val="29"/>
                      <c:pt idx="0">
                        <c:v>6.834696053936713</c:v>
                      </c:pt>
                      <c:pt idx="1">
                        <c:v>4.5864638018295558</c:v>
                      </c:pt>
                      <c:pt idx="2">
                        <c:v>5.6962254363849114</c:v>
                      </c:pt>
                      <c:pt idx="3">
                        <c:v>4.8367772255925212</c:v>
                      </c:pt>
                      <c:pt idx="4">
                        <c:v>6.3195368062247637</c:v>
                      </c:pt>
                      <c:pt idx="5">
                        <c:v>3.82331067279793</c:v>
                      </c:pt>
                      <c:pt idx="6">
                        <c:v>7.5114212842288186</c:v>
                      </c:pt>
                      <c:pt idx="7">
                        <c:v>7.9901243753751974</c:v>
                      </c:pt>
                      <c:pt idx="8">
                        <c:v>4.3318171973142734</c:v>
                      </c:pt>
                      <c:pt idx="9">
                        <c:v>6.095415158859268</c:v>
                      </c:pt>
                      <c:pt idx="10">
                        <c:v>7.6822127228494024</c:v>
                      </c:pt>
                      <c:pt idx="11">
                        <c:v>8.2165511137335887</c:v>
                      </c:pt>
                      <c:pt idx="12">
                        <c:v>6.3349247153874408</c:v>
                      </c:pt>
                      <c:pt idx="13">
                        <c:v>7.5235715054941386</c:v>
                      </c:pt>
                      <c:pt idx="14">
                        <c:v>3.4888419220488593</c:v>
                      </c:pt>
                      <c:pt idx="15">
                        <c:v>6.6316321140640726</c:v>
                      </c:pt>
                      <c:pt idx="16">
                        <c:v>8.2365448387415459</c:v>
                      </c:pt>
                      <c:pt idx="17">
                        <c:v>4.3119889878435078</c:v>
                      </c:pt>
                      <c:pt idx="18">
                        <c:v>7.1023221808306927</c:v>
                      </c:pt>
                      <c:pt idx="19">
                        <c:v>3.8952756855512853</c:v>
                      </c:pt>
                      <c:pt idx="20">
                        <c:v>5.1772592497099392</c:v>
                      </c:pt>
                      <c:pt idx="21">
                        <c:v>5.6359600061952539</c:v>
                      </c:pt>
                      <c:pt idx="22">
                        <c:v>6.6548487402284158</c:v>
                      </c:pt>
                      <c:pt idx="23">
                        <c:v>7.1897950114306743</c:v>
                      </c:pt>
                      <c:pt idx="24">
                        <c:v>8.1132811547558088</c:v>
                      </c:pt>
                      <c:pt idx="25">
                        <c:v>5.4026962512423653</c:v>
                      </c:pt>
                      <c:pt idx="26">
                        <c:v>4.4335428227585743</c:v>
                      </c:pt>
                      <c:pt idx="27">
                        <c:v>4.7511807751276249</c:v>
                      </c:pt>
                      <c:pt idx="28">
                        <c:v>3.4519091652513052</c:v>
                      </c:pt>
                    </c:numCache>
                  </c:numRef>
                </c:val>
              </c15:ser>
            </c15:filteredBarSeries>
          </c:ext>
        </c:extLst>
      </c:barChart>
      <c:lineChart>
        <c:grouping val="standard"/>
        <c:varyColors val="0"/>
        <c:ser>
          <c:idx val="2"/>
          <c:order val="1"/>
          <c:tx>
            <c:strRef>
              <c:f>Sheet1!$D$1</c:f>
              <c:strCache>
                <c:ptCount val="1"/>
                <c:pt idx="0">
                  <c:v>EU</c:v>
                </c:pt>
              </c:strCache>
            </c:strRef>
          </c:tx>
          <c:spPr>
            <a:ln w="28575" cap="rnd">
              <a:solidFill>
                <a:srgbClr val="00B0F0"/>
              </a:solidFill>
              <a:round/>
            </a:ln>
            <a:effectLst/>
          </c:spPr>
          <c:marker>
            <c:symbol val="none"/>
          </c:marker>
          <c:dLbls>
            <c:dLbl>
              <c:idx val="28"/>
              <c:layout/>
              <c:dLblPos val="t"/>
              <c:showLegendKey val="0"/>
              <c:showVal val="1"/>
              <c:showCatName val="0"/>
              <c:showSerName val="1"/>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197" b="0" i="0" u="none" strike="noStrike" kern="1200" baseline="0">
                    <a:solidFill>
                      <a:srgbClr val="005A58"/>
                    </a:solidFill>
                    <a:latin typeface="+mn-lt"/>
                    <a:ea typeface="+mn-ea"/>
                    <a:cs typeface="+mn-cs"/>
                  </a:defRPr>
                </a:pPr>
                <a:endParaRPr lang="bg-BG"/>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Sheet1!$A$2:$A$30</c:f>
              <c:strCache>
                <c:ptCount val="29"/>
                <c:pt idx="0">
                  <c:v>БЪЛГАРИЯ</c:v>
                </c:pt>
                <c:pt idx="1">
                  <c:v>Благоевград</c:v>
                </c:pt>
                <c:pt idx="2">
                  <c:v>Бургас</c:v>
                </c:pt>
                <c:pt idx="3">
                  <c:v>Варна</c:v>
                </c:pt>
                <c:pt idx="4">
                  <c:v>Велико Търново</c:v>
                </c:pt>
                <c:pt idx="5">
                  <c:v>Видин</c:v>
                </c:pt>
                <c:pt idx="6">
                  <c:v>Враца</c:v>
                </c:pt>
                <c:pt idx="7">
                  <c:v>Габрово</c:v>
                </c:pt>
                <c:pt idx="8">
                  <c:v>Добрич</c:v>
                </c:pt>
                <c:pt idx="9">
                  <c:v>Кърджали</c:v>
                </c:pt>
                <c:pt idx="10">
                  <c:v>Кюстендил</c:v>
                </c:pt>
                <c:pt idx="11">
                  <c:v>Ловеч</c:v>
                </c:pt>
                <c:pt idx="12">
                  <c:v>Монтана</c:v>
                </c:pt>
                <c:pt idx="13">
                  <c:v>Пазарджик</c:v>
                </c:pt>
                <c:pt idx="14">
                  <c:v>Перник</c:v>
                </c:pt>
                <c:pt idx="15">
                  <c:v>Плевен</c:v>
                </c:pt>
                <c:pt idx="16">
                  <c:v>Пловдив</c:v>
                </c:pt>
                <c:pt idx="17">
                  <c:v>Разград</c:v>
                </c:pt>
                <c:pt idx="18">
                  <c:v>Русе</c:v>
                </c:pt>
                <c:pt idx="19">
                  <c:v>Силистра</c:v>
                </c:pt>
                <c:pt idx="20">
                  <c:v>Сливен</c:v>
                </c:pt>
                <c:pt idx="21">
                  <c:v>Смолян</c:v>
                </c:pt>
                <c:pt idx="22">
                  <c:v>София</c:v>
                </c:pt>
                <c:pt idx="23">
                  <c:v>София (столица)</c:v>
                </c:pt>
                <c:pt idx="24">
                  <c:v>Стара Загора</c:v>
                </c:pt>
                <c:pt idx="25">
                  <c:v>Търговище</c:v>
                </c:pt>
                <c:pt idx="26">
                  <c:v>Хасково</c:v>
                </c:pt>
                <c:pt idx="27">
                  <c:v>Шумен</c:v>
                </c:pt>
                <c:pt idx="28">
                  <c:v>Ямбол</c:v>
                </c:pt>
              </c:strCache>
            </c:strRef>
          </c:cat>
          <c:val>
            <c:numRef>
              <c:f>Sheet1!$D$2:$D$30</c:f>
              <c:numCache>
                <c:formatCode>#,##0.0</c:formatCode>
                <c:ptCount val="29"/>
                <c:pt idx="0">
                  <c:v>4.8</c:v>
                </c:pt>
                <c:pt idx="1">
                  <c:v>4.8</c:v>
                </c:pt>
                <c:pt idx="2">
                  <c:v>4.8</c:v>
                </c:pt>
                <c:pt idx="3">
                  <c:v>4.8</c:v>
                </c:pt>
                <c:pt idx="4">
                  <c:v>4.8</c:v>
                </c:pt>
                <c:pt idx="5">
                  <c:v>4.8</c:v>
                </c:pt>
                <c:pt idx="6">
                  <c:v>4.8</c:v>
                </c:pt>
                <c:pt idx="7">
                  <c:v>4.8</c:v>
                </c:pt>
                <c:pt idx="8">
                  <c:v>4.8</c:v>
                </c:pt>
                <c:pt idx="9">
                  <c:v>4.8</c:v>
                </c:pt>
                <c:pt idx="10">
                  <c:v>4.8</c:v>
                </c:pt>
                <c:pt idx="11">
                  <c:v>4.8</c:v>
                </c:pt>
                <c:pt idx="12">
                  <c:v>4.8</c:v>
                </c:pt>
                <c:pt idx="13">
                  <c:v>4.8</c:v>
                </c:pt>
                <c:pt idx="14">
                  <c:v>4.8</c:v>
                </c:pt>
                <c:pt idx="15">
                  <c:v>4.8</c:v>
                </c:pt>
                <c:pt idx="16">
                  <c:v>4.8</c:v>
                </c:pt>
                <c:pt idx="17">
                  <c:v>4.8</c:v>
                </c:pt>
                <c:pt idx="18">
                  <c:v>4.8</c:v>
                </c:pt>
                <c:pt idx="19">
                  <c:v>4.8</c:v>
                </c:pt>
                <c:pt idx="20">
                  <c:v>4.8</c:v>
                </c:pt>
                <c:pt idx="21">
                  <c:v>4.8</c:v>
                </c:pt>
                <c:pt idx="22">
                  <c:v>4.8</c:v>
                </c:pt>
                <c:pt idx="23">
                  <c:v>4.8</c:v>
                </c:pt>
                <c:pt idx="24">
                  <c:v>4.8</c:v>
                </c:pt>
                <c:pt idx="25">
                  <c:v>4.8</c:v>
                </c:pt>
                <c:pt idx="26">
                  <c:v>4.8</c:v>
                </c:pt>
                <c:pt idx="27">
                  <c:v>4.8</c:v>
                </c:pt>
                <c:pt idx="28">
                  <c:v>4.8</c:v>
                </c:pt>
              </c:numCache>
            </c:numRef>
          </c:val>
          <c:smooth val="0"/>
        </c:ser>
        <c:dLbls>
          <c:showLegendKey val="0"/>
          <c:showVal val="0"/>
          <c:showCatName val="0"/>
          <c:showSerName val="0"/>
          <c:showPercent val="0"/>
          <c:showBubbleSize val="0"/>
        </c:dLbls>
        <c:marker val="1"/>
        <c:smooth val="0"/>
        <c:axId val="-1263206032"/>
        <c:axId val="-1263209840"/>
      </c:lineChart>
      <c:catAx>
        <c:axId val="-1263206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5A58"/>
                </a:solidFill>
                <a:latin typeface="+mn-lt"/>
                <a:ea typeface="+mn-ea"/>
                <a:cs typeface="+mn-cs"/>
              </a:defRPr>
            </a:pPr>
            <a:endParaRPr lang="bg-BG"/>
          </a:p>
        </c:txPr>
        <c:crossAx val="-1263209840"/>
        <c:crosses val="autoZero"/>
        <c:auto val="1"/>
        <c:lblAlgn val="ctr"/>
        <c:lblOffset val="100"/>
        <c:noMultiLvlLbl val="0"/>
      </c:catAx>
      <c:valAx>
        <c:axId val="-126320984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5A58"/>
                </a:solidFill>
                <a:latin typeface="+mn-lt"/>
                <a:ea typeface="+mn-ea"/>
                <a:cs typeface="+mn-cs"/>
              </a:defRPr>
            </a:pPr>
            <a:endParaRPr lang="bg-BG"/>
          </a:p>
        </c:txPr>
        <c:crossAx val="-12632060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rgbClr val="005A58"/>
              </a:solidFill>
              <a:latin typeface="+mn-lt"/>
              <a:ea typeface="+mn-ea"/>
              <a:cs typeface="+mn-cs"/>
            </a:defRPr>
          </a:pPr>
          <a:endParaRPr lang="bg-BG"/>
        </a:p>
      </c:txPr>
    </c:legend>
    <c:plotVisOnly val="1"/>
    <c:dispBlanksAs val="gap"/>
    <c:showDLblsOverMax val="0"/>
  </c:chart>
  <c:spPr>
    <a:solidFill>
      <a:srgbClr val="FFFFFF"/>
    </a:solidFill>
    <a:ln w="12700" cap="flat" cmpd="sng" algn="ctr">
      <a:solidFill>
        <a:srgbClr val="DADADA"/>
      </a:solidFill>
      <a:prstDash val="solid"/>
      <a:miter lim="800000"/>
    </a:ln>
    <a:effectLst/>
  </c:spPr>
  <c:txPr>
    <a:bodyPr/>
    <a:lstStyle/>
    <a:p>
      <a:pPr>
        <a:defRPr>
          <a:solidFill>
            <a:srgbClr val="005A58"/>
          </a:solidFill>
          <a:latin typeface="+mn-lt"/>
          <a:ea typeface="+mn-ea"/>
          <a:cs typeface="+mn-cs"/>
        </a:defRPr>
      </a:pPr>
      <a:endParaRPr lang="bg-BG"/>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00" b="1" i="0" u="none" strike="noStrike" kern="1200" spc="0" baseline="0">
                <a:solidFill>
                  <a:srgbClr val="005A58"/>
                </a:solidFill>
                <a:latin typeface="+mn-lt"/>
                <a:ea typeface="+mn-ea"/>
                <a:cs typeface="+mn-cs"/>
              </a:defRPr>
            </a:pPr>
            <a:r>
              <a:rPr lang="bg-BG" sz="2800" b="1" dirty="0">
                <a:latin typeface="+mj-lt"/>
              </a:rPr>
              <a:t>Осигуреност и използваемост на </a:t>
            </a:r>
            <a:r>
              <a:rPr lang="bg-BG" sz="2800" b="1" dirty="0" smtClean="0">
                <a:latin typeface="+mj-lt"/>
              </a:rPr>
              <a:t>активните </a:t>
            </a:r>
            <a:r>
              <a:rPr lang="bg-BG" sz="2800" b="1" dirty="0">
                <a:latin typeface="+mj-lt"/>
              </a:rPr>
              <a:t>легла</a:t>
            </a:r>
            <a:endParaRPr lang="en-US" sz="2800" b="1" dirty="0">
              <a:latin typeface="+mj-lt"/>
            </a:endParaRPr>
          </a:p>
        </c:rich>
      </c:tx>
      <c:layout/>
      <c:overlay val="0"/>
      <c:spPr>
        <a:noFill/>
        <a:ln>
          <a:noFill/>
        </a:ln>
        <a:effectLst/>
      </c:spPr>
      <c:txPr>
        <a:bodyPr rot="0" spcFirstLastPara="1" vertOverflow="ellipsis" vert="horz" wrap="square" anchor="ctr" anchorCtr="1"/>
        <a:lstStyle/>
        <a:p>
          <a:pPr>
            <a:defRPr sz="2800" b="1" i="0" u="none" strike="noStrike" kern="1200" spc="0" baseline="0">
              <a:solidFill>
                <a:srgbClr val="005A58"/>
              </a:solidFill>
              <a:latin typeface="+mn-lt"/>
              <a:ea typeface="+mn-ea"/>
              <a:cs typeface="+mn-cs"/>
            </a:defRPr>
          </a:pPr>
          <a:endParaRPr lang="bg-BG"/>
        </a:p>
      </c:txPr>
    </c:title>
    <c:autoTitleDeleted val="0"/>
    <c:plotArea>
      <c:layout/>
      <c:barChart>
        <c:barDir val="col"/>
        <c:grouping val="clustered"/>
        <c:varyColors val="0"/>
        <c:ser>
          <c:idx val="0"/>
          <c:order val="0"/>
          <c:tx>
            <c:strRef>
              <c:f>'Използваемост МБАЛ 154'!$B$1</c:f>
              <c:strCache>
                <c:ptCount val="1"/>
                <c:pt idx="0">
                  <c:v>Осигуреност</c:v>
                </c:pt>
              </c:strCache>
            </c:strRef>
          </c:tx>
          <c:spPr>
            <a:solidFill>
              <a:schemeClr val="accent1"/>
            </a:solidFill>
            <a:ln>
              <a:noFill/>
            </a:ln>
            <a:effectLst/>
            <a:scene3d>
              <a:camera prst="orthographicFront"/>
              <a:lightRig rig="threePt" dir="t"/>
            </a:scene3d>
            <a:sp3d>
              <a:bevelT/>
            </a:sp3d>
          </c:spPr>
          <c:invertIfNegative val="0"/>
          <c:dPt>
            <c:idx val="0"/>
            <c:invertIfNegative val="0"/>
            <c:bubble3D val="0"/>
            <c:spPr>
              <a:solidFill>
                <a:schemeClr val="accent5">
                  <a:lumMod val="50000"/>
                </a:schemeClr>
              </a:solidFill>
              <a:ln>
                <a:noFill/>
              </a:ln>
              <a:effectLst/>
              <a:scene3d>
                <a:camera prst="orthographicFront"/>
                <a:lightRig rig="threePt" dir="t"/>
              </a:scene3d>
              <a:sp3d>
                <a:bevelT/>
              </a:sp3d>
            </c:spPr>
          </c:dPt>
          <c:dLbls>
            <c:spPr>
              <a:noFill/>
              <a:ln>
                <a:noFill/>
              </a:ln>
              <a:effectLst/>
            </c:spPr>
            <c:txPr>
              <a:bodyPr rot="0" spcFirstLastPara="1" vertOverflow="ellipsis" vert="horz" wrap="square" anchor="ctr" anchorCtr="1"/>
              <a:lstStyle/>
              <a:p>
                <a:pPr>
                  <a:defRPr sz="900" b="0" i="0" u="none" strike="noStrike" kern="1200" baseline="0">
                    <a:solidFill>
                      <a:srgbClr val="005A58"/>
                    </a:solidFill>
                    <a:latin typeface="+mn-lt"/>
                    <a:ea typeface="+mn-ea"/>
                    <a:cs typeface="+mn-cs"/>
                  </a:defRPr>
                </a:pPr>
                <a:endParaRPr lang="bg-BG"/>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'Използваемост МБАЛ 154'!$A$2:$A$30</c:f>
              <c:strCache>
                <c:ptCount val="29"/>
                <c:pt idx="0">
                  <c:v>БЪЛГАРИЯ</c:v>
                </c:pt>
                <c:pt idx="1">
                  <c:v>Благоевград</c:v>
                </c:pt>
                <c:pt idx="2">
                  <c:v>Бургас</c:v>
                </c:pt>
                <c:pt idx="3">
                  <c:v>Варна</c:v>
                </c:pt>
                <c:pt idx="4">
                  <c:v>Велико Търново</c:v>
                </c:pt>
                <c:pt idx="5">
                  <c:v>Видин</c:v>
                </c:pt>
                <c:pt idx="6">
                  <c:v>Враца</c:v>
                </c:pt>
                <c:pt idx="7">
                  <c:v>Габрово</c:v>
                </c:pt>
                <c:pt idx="8">
                  <c:v>Добрич</c:v>
                </c:pt>
                <c:pt idx="9">
                  <c:v>Кърджали</c:v>
                </c:pt>
                <c:pt idx="10">
                  <c:v>Кюстендил</c:v>
                </c:pt>
                <c:pt idx="11">
                  <c:v>Ловеч</c:v>
                </c:pt>
                <c:pt idx="12">
                  <c:v>Монтана</c:v>
                </c:pt>
                <c:pt idx="13">
                  <c:v>Пазарджик</c:v>
                </c:pt>
                <c:pt idx="14">
                  <c:v>Перник</c:v>
                </c:pt>
                <c:pt idx="15">
                  <c:v>Плевен</c:v>
                </c:pt>
                <c:pt idx="16">
                  <c:v>Пловдив</c:v>
                </c:pt>
                <c:pt idx="17">
                  <c:v>Разград</c:v>
                </c:pt>
                <c:pt idx="18">
                  <c:v>Русе</c:v>
                </c:pt>
                <c:pt idx="19">
                  <c:v>Силистра</c:v>
                </c:pt>
                <c:pt idx="20">
                  <c:v>Сливен</c:v>
                </c:pt>
                <c:pt idx="21">
                  <c:v>Смолян</c:v>
                </c:pt>
                <c:pt idx="22">
                  <c:v>София</c:v>
                </c:pt>
                <c:pt idx="23">
                  <c:v>София (столица)</c:v>
                </c:pt>
                <c:pt idx="24">
                  <c:v>Стара Загора</c:v>
                </c:pt>
                <c:pt idx="25">
                  <c:v>Търговище</c:v>
                </c:pt>
                <c:pt idx="26">
                  <c:v>Хасково</c:v>
                </c:pt>
                <c:pt idx="27">
                  <c:v>Шумен</c:v>
                </c:pt>
                <c:pt idx="28">
                  <c:v>Ямбол</c:v>
                </c:pt>
              </c:strCache>
            </c:strRef>
          </c:cat>
          <c:val>
            <c:numRef>
              <c:f>'Използваемост МБАЛ 154'!$B$2:$B$30</c:f>
              <c:numCache>
                <c:formatCode>#,##0.0</c:formatCode>
                <c:ptCount val="29"/>
                <c:pt idx="0">
                  <c:v>4.5740377331200381</c:v>
                </c:pt>
                <c:pt idx="1">
                  <c:v>2.4991355191600393</c:v>
                </c:pt>
                <c:pt idx="2">
                  <c:v>1.6936680458882709</c:v>
                </c:pt>
                <c:pt idx="3">
                  <c:v>3.3117052961972342</c:v>
                </c:pt>
                <c:pt idx="4">
                  <c:v>3.1617594355024967</c:v>
                </c:pt>
                <c:pt idx="5">
                  <c:v>3.8756847916033812</c:v>
                </c:pt>
                <c:pt idx="6">
                  <c:v>3.7669217186580339</c:v>
                </c:pt>
                <c:pt idx="7">
                  <c:v>4.2360341926592318</c:v>
                </c:pt>
                <c:pt idx="8">
                  <c:v>2.8698288932207063</c:v>
                </c:pt>
                <c:pt idx="9">
                  <c:v>3.5722585571528169</c:v>
                </c:pt>
                <c:pt idx="10">
                  <c:v>3.6837783286390744</c:v>
                </c:pt>
                <c:pt idx="11">
                  <c:v>4.1304027142646405</c:v>
                </c:pt>
                <c:pt idx="12">
                  <c:v>5.0637023644735724</c:v>
                </c:pt>
                <c:pt idx="13">
                  <c:v>3.7357911818988661</c:v>
                </c:pt>
                <c:pt idx="14">
                  <c:v>2.284453285261391</c:v>
                </c:pt>
                <c:pt idx="15">
                  <c:v>5.0392692866754318</c:v>
                </c:pt>
                <c:pt idx="16">
                  <c:v>4.2730946907756895</c:v>
                </c:pt>
                <c:pt idx="17">
                  <c:v>4.4695424316300976</c:v>
                </c:pt>
                <c:pt idx="18">
                  <c:v>2.9418932562754589</c:v>
                </c:pt>
                <c:pt idx="19">
                  <c:v>3.8435684861855601</c:v>
                </c:pt>
                <c:pt idx="20">
                  <c:v>3.1300760603326028</c:v>
                </c:pt>
                <c:pt idx="21">
                  <c:v>3.7085477292674112</c:v>
                </c:pt>
                <c:pt idx="22">
                  <c:v>4.6621304649260829</c:v>
                </c:pt>
                <c:pt idx="23">
                  <c:v>2.8511782681268198</c:v>
                </c:pt>
                <c:pt idx="24">
                  <c:v>3.776241679467486</c:v>
                </c:pt>
                <c:pt idx="25">
                  <c:v>4.8845131202269814</c:v>
                </c:pt>
                <c:pt idx="26">
                  <c:v>3.0002674333088186</c:v>
                </c:pt>
                <c:pt idx="27">
                  <c:v>2.6676251396993167</c:v>
                </c:pt>
                <c:pt idx="28">
                  <c:v>2.6026923318865194</c:v>
                </c:pt>
              </c:numCache>
            </c:numRef>
          </c:val>
        </c:ser>
        <c:ser>
          <c:idx val="1"/>
          <c:order val="1"/>
          <c:tx>
            <c:strRef>
              <c:f>'Използваемост МБАЛ 154'!$C$1</c:f>
              <c:strCache>
                <c:ptCount val="1"/>
                <c:pt idx="0">
                  <c:v>Изполваемост в %</c:v>
                </c:pt>
              </c:strCache>
            </c:strRef>
          </c:tx>
          <c:spPr>
            <a:solidFill>
              <a:schemeClr val="accent3"/>
            </a:solidFill>
            <a:ln>
              <a:noFill/>
            </a:ln>
            <a:effectLst/>
            <a:scene3d>
              <a:camera prst="orthographicFront"/>
              <a:lightRig rig="threePt" dir="t"/>
            </a:scene3d>
            <a:sp3d>
              <a:bevelT/>
            </a:sp3d>
          </c:spPr>
          <c:invertIfNegative val="0"/>
          <c:dPt>
            <c:idx val="0"/>
            <c:invertIfNegative val="0"/>
            <c:bubble3D val="0"/>
            <c:spPr>
              <a:solidFill>
                <a:schemeClr val="accent3">
                  <a:lumMod val="50000"/>
                </a:schemeClr>
              </a:solidFill>
              <a:ln>
                <a:noFill/>
              </a:ln>
              <a:effectLst/>
              <a:scene3d>
                <a:camera prst="orthographicFront"/>
                <a:lightRig rig="threePt" dir="t"/>
              </a:scene3d>
              <a:sp3d>
                <a:bevelT/>
              </a:sp3d>
            </c:spPr>
          </c:dPt>
          <c:dLbls>
            <c:dLbl>
              <c:idx val="0"/>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bg-BG"/>
                </a:p>
              </c:txPr>
              <c:dLblPos val="ctr"/>
              <c:showLegendKey val="0"/>
              <c:showVal val="1"/>
              <c:showCatName val="0"/>
              <c:showSerName val="0"/>
              <c:showPercent val="0"/>
              <c:showBubbleSize val="0"/>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bg-BG"/>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'Използваемост МБАЛ 154'!$A$2:$A$30</c:f>
              <c:strCache>
                <c:ptCount val="29"/>
                <c:pt idx="0">
                  <c:v>БЪЛГАРИЯ</c:v>
                </c:pt>
                <c:pt idx="1">
                  <c:v>Благоевград</c:v>
                </c:pt>
                <c:pt idx="2">
                  <c:v>Бургас</c:v>
                </c:pt>
                <c:pt idx="3">
                  <c:v>Варна</c:v>
                </c:pt>
                <c:pt idx="4">
                  <c:v>Велико Търново</c:v>
                </c:pt>
                <c:pt idx="5">
                  <c:v>Видин</c:v>
                </c:pt>
                <c:pt idx="6">
                  <c:v>Враца</c:v>
                </c:pt>
                <c:pt idx="7">
                  <c:v>Габрово</c:v>
                </c:pt>
                <c:pt idx="8">
                  <c:v>Добрич</c:v>
                </c:pt>
                <c:pt idx="9">
                  <c:v>Кърджали</c:v>
                </c:pt>
                <c:pt idx="10">
                  <c:v>Кюстендил</c:v>
                </c:pt>
                <c:pt idx="11">
                  <c:v>Ловеч</c:v>
                </c:pt>
                <c:pt idx="12">
                  <c:v>Монтана</c:v>
                </c:pt>
                <c:pt idx="13">
                  <c:v>Пазарджик</c:v>
                </c:pt>
                <c:pt idx="14">
                  <c:v>Перник</c:v>
                </c:pt>
                <c:pt idx="15">
                  <c:v>Плевен</c:v>
                </c:pt>
                <c:pt idx="16">
                  <c:v>Пловдив</c:v>
                </c:pt>
                <c:pt idx="17">
                  <c:v>Разград</c:v>
                </c:pt>
                <c:pt idx="18">
                  <c:v>Русе</c:v>
                </c:pt>
                <c:pt idx="19">
                  <c:v>Силистра</c:v>
                </c:pt>
                <c:pt idx="20">
                  <c:v>Сливен</c:v>
                </c:pt>
                <c:pt idx="21">
                  <c:v>Смолян</c:v>
                </c:pt>
                <c:pt idx="22">
                  <c:v>София</c:v>
                </c:pt>
                <c:pt idx="23">
                  <c:v>София (столица)</c:v>
                </c:pt>
                <c:pt idx="24">
                  <c:v>Стара Загора</c:v>
                </c:pt>
                <c:pt idx="25">
                  <c:v>Търговище</c:v>
                </c:pt>
                <c:pt idx="26">
                  <c:v>Хасково</c:v>
                </c:pt>
                <c:pt idx="27">
                  <c:v>Шумен</c:v>
                </c:pt>
                <c:pt idx="28">
                  <c:v>Ямбол</c:v>
                </c:pt>
              </c:strCache>
            </c:strRef>
          </c:cat>
          <c:val>
            <c:numRef>
              <c:f>'Използваемост МБАЛ 154'!$C$2:$C$30</c:f>
              <c:numCache>
                <c:formatCode>0%</c:formatCode>
                <c:ptCount val="29"/>
                <c:pt idx="0">
                  <c:v>0.74311319558315403</c:v>
                </c:pt>
                <c:pt idx="1">
                  <c:v>0.6903075730162832</c:v>
                </c:pt>
                <c:pt idx="2">
                  <c:v>0.72806853217812129</c:v>
                </c:pt>
                <c:pt idx="3">
                  <c:v>0.80989093447343163</c:v>
                </c:pt>
                <c:pt idx="4">
                  <c:v>0.69068355129222592</c:v>
                </c:pt>
                <c:pt idx="5">
                  <c:v>0.64730840429470571</c:v>
                </c:pt>
                <c:pt idx="6">
                  <c:v>0.69468770384866274</c:v>
                </c:pt>
                <c:pt idx="7">
                  <c:v>0.74799442211467471</c:v>
                </c:pt>
                <c:pt idx="8">
                  <c:v>0.68970276557249943</c:v>
                </c:pt>
                <c:pt idx="9">
                  <c:v>0.64436522890461878</c:v>
                </c:pt>
                <c:pt idx="10">
                  <c:v>0.69606164383561642</c:v>
                </c:pt>
                <c:pt idx="11">
                  <c:v>0.76112524461839537</c:v>
                </c:pt>
                <c:pt idx="12">
                  <c:v>0.77321029403335817</c:v>
                </c:pt>
                <c:pt idx="13">
                  <c:v>0.58534001470628294</c:v>
                </c:pt>
                <c:pt idx="14">
                  <c:v>0.70875034945485049</c:v>
                </c:pt>
                <c:pt idx="15">
                  <c:v>0.70734192074289137</c:v>
                </c:pt>
                <c:pt idx="16">
                  <c:v>0.7753339572875011</c:v>
                </c:pt>
                <c:pt idx="17">
                  <c:v>0.74652197117950547</c:v>
                </c:pt>
                <c:pt idx="18">
                  <c:v>0.84411526302991002</c:v>
                </c:pt>
                <c:pt idx="19">
                  <c:v>0.76596842557896672</c:v>
                </c:pt>
                <c:pt idx="20">
                  <c:v>0.78036153551036991</c:v>
                </c:pt>
                <c:pt idx="21">
                  <c:v>0.75995296062041129</c:v>
                </c:pt>
                <c:pt idx="22">
                  <c:v>0.73059442052232892</c:v>
                </c:pt>
                <c:pt idx="23">
                  <c:v>0.77385887549434662</c:v>
                </c:pt>
                <c:pt idx="24">
                  <c:v>0.66639468417968539</c:v>
                </c:pt>
                <c:pt idx="25">
                  <c:v>0.83754615842763558</c:v>
                </c:pt>
                <c:pt idx="26">
                  <c:v>0.77695653832945399</c:v>
                </c:pt>
                <c:pt idx="27">
                  <c:v>0.81604037490987735</c:v>
                </c:pt>
                <c:pt idx="28">
                  <c:v>0.80450275214170419</c:v>
                </c:pt>
              </c:numCache>
            </c:numRef>
          </c:val>
        </c:ser>
        <c:dLbls>
          <c:showLegendKey val="0"/>
          <c:showVal val="0"/>
          <c:showCatName val="0"/>
          <c:showSerName val="0"/>
          <c:showPercent val="0"/>
          <c:showBubbleSize val="0"/>
        </c:dLbls>
        <c:gapWidth val="16"/>
        <c:overlap val="82"/>
        <c:axId val="-1263204944"/>
        <c:axId val="-1263203856"/>
      </c:barChart>
      <c:lineChart>
        <c:grouping val="standard"/>
        <c:varyColors val="0"/>
        <c:dLbls>
          <c:showLegendKey val="0"/>
          <c:showVal val="0"/>
          <c:showCatName val="0"/>
          <c:showSerName val="0"/>
          <c:showPercent val="0"/>
          <c:showBubbleSize val="0"/>
        </c:dLbls>
        <c:marker val="1"/>
        <c:smooth val="0"/>
        <c:axId val="-1263204944"/>
        <c:axId val="-1263203856"/>
        <c:extLst>
          <c:ext xmlns:c15="http://schemas.microsoft.com/office/drawing/2012/chart" uri="{02D57815-91ED-43cb-92C2-25804820EDAC}">
            <c15:filteredLineSeries>
              <c15:ser>
                <c:idx val="2"/>
                <c:order val="2"/>
                <c:tx>
                  <c:strRef>
                    <c:extLst>
                      <c:ext uri="{02D57815-91ED-43cb-92C2-25804820EDAC}">
                        <c15:formulaRef>
                          <c15:sqref>'Използваемост МБАЛ 154'!$D$1</c15:sqref>
                        </c15:formulaRef>
                      </c:ext>
                    </c:extLst>
                    <c:strCache>
                      <c:ptCount val="1"/>
                      <c:pt idx="0">
                        <c:v>Средно за страната</c:v>
                      </c:pt>
                    </c:strCache>
                  </c:strRef>
                </c:tx>
                <c:spPr>
                  <a:ln w="28575" cap="rnd">
                    <a:solidFill>
                      <a:schemeClr val="accent5">
                        <a:lumMod val="50000"/>
                      </a:schemeClr>
                    </a:solidFill>
                    <a:round/>
                  </a:ln>
                  <a:effectLst/>
                </c:spPr>
                <c:marker>
                  <c:symbol val="none"/>
                </c:marker>
                <c:dLbls>
                  <c:dLbl>
                    <c:idx val="28"/>
                    <c:dLblPos val="t"/>
                    <c:showLegendKey val="0"/>
                    <c:showVal val="0"/>
                    <c:showCatName val="0"/>
                    <c:showSerName val="1"/>
                    <c:showPercent val="0"/>
                    <c:showBubbleSize val="0"/>
                    <c:extLst>
                      <c:ex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0000"/>
                          </a:solidFill>
                          <a:latin typeface="+mn-lt"/>
                          <a:ea typeface="+mn-ea"/>
                          <a:cs typeface="+mn-cs"/>
                        </a:defRPr>
                      </a:pPr>
                      <a:endParaRPr lang="bg-BG"/>
                    </a:p>
                  </c:txPr>
                  <c:showLegendKey val="0"/>
                  <c:showVal val="0"/>
                  <c:showCatName val="0"/>
                  <c:showSerName val="0"/>
                  <c:showPercent val="0"/>
                  <c:showBubbleSize val="0"/>
                  <c:extLst>
                    <c:ext uri="{CE6537A1-D6FC-4f65-9D91-7224C49458BB}">
                      <c15:showLeaderLines val="0"/>
                    </c:ext>
                  </c:extLst>
                </c:dLbls>
                <c:val>
                  <c:numRef>
                    <c:extLst>
                      <c:ext uri="{02D57815-91ED-43cb-92C2-25804820EDAC}">
                        <c15:formulaRef>
                          <c15:sqref>'Използваемост МБАЛ 154'!$D$2:$D$30</c15:sqref>
                        </c15:formulaRef>
                      </c:ext>
                    </c:extLst>
                    <c:numCache>
                      <c:formatCode>#,##0.0</c:formatCode>
                      <c:ptCount val="29"/>
                      <c:pt idx="0">
                        <c:v>4.5740377331200381</c:v>
                      </c:pt>
                      <c:pt idx="1">
                        <c:v>4.5740377331200381</c:v>
                      </c:pt>
                      <c:pt idx="2">
                        <c:v>4.5740377331200381</c:v>
                      </c:pt>
                      <c:pt idx="3">
                        <c:v>4.5740377331200381</c:v>
                      </c:pt>
                      <c:pt idx="4">
                        <c:v>4.5740377331200381</c:v>
                      </c:pt>
                      <c:pt idx="5">
                        <c:v>4.5740377331200381</c:v>
                      </c:pt>
                      <c:pt idx="6">
                        <c:v>4.5740377331200381</c:v>
                      </c:pt>
                      <c:pt idx="7">
                        <c:v>4.5740377331200381</c:v>
                      </c:pt>
                      <c:pt idx="8">
                        <c:v>4.5740377331200381</c:v>
                      </c:pt>
                      <c:pt idx="9">
                        <c:v>4.5740377331200381</c:v>
                      </c:pt>
                      <c:pt idx="10">
                        <c:v>4.5740377331200381</c:v>
                      </c:pt>
                      <c:pt idx="11">
                        <c:v>4.5740377331200381</c:v>
                      </c:pt>
                      <c:pt idx="12">
                        <c:v>4.5740377331200381</c:v>
                      </c:pt>
                      <c:pt idx="13">
                        <c:v>4.5740377331200381</c:v>
                      </c:pt>
                      <c:pt idx="14">
                        <c:v>4.5740377331200381</c:v>
                      </c:pt>
                      <c:pt idx="15">
                        <c:v>4.5740377331200381</c:v>
                      </c:pt>
                      <c:pt idx="16">
                        <c:v>4.5740377331200381</c:v>
                      </c:pt>
                      <c:pt idx="17">
                        <c:v>4.5740377331200381</c:v>
                      </c:pt>
                      <c:pt idx="18">
                        <c:v>4.5740377331200381</c:v>
                      </c:pt>
                      <c:pt idx="19">
                        <c:v>4.5740377331200381</c:v>
                      </c:pt>
                      <c:pt idx="20">
                        <c:v>4.5740377331200381</c:v>
                      </c:pt>
                      <c:pt idx="21">
                        <c:v>4.5740377331200381</c:v>
                      </c:pt>
                      <c:pt idx="22">
                        <c:v>4.5740377331200381</c:v>
                      </c:pt>
                      <c:pt idx="23">
                        <c:v>4.5740377331200381</c:v>
                      </c:pt>
                      <c:pt idx="24">
                        <c:v>4.5740377331200381</c:v>
                      </c:pt>
                      <c:pt idx="25">
                        <c:v>4.5740377331200381</c:v>
                      </c:pt>
                      <c:pt idx="26">
                        <c:v>4.5740377331200381</c:v>
                      </c:pt>
                      <c:pt idx="27">
                        <c:v>4.5740377331200381</c:v>
                      </c:pt>
                      <c:pt idx="28">
                        <c:v>4.5740377331200381</c:v>
                      </c:pt>
                    </c:numCache>
                  </c:numRef>
                </c:val>
                <c:smooth val="0"/>
              </c15:ser>
            </c15:filteredLineSeries>
          </c:ext>
        </c:extLst>
      </c:lineChart>
      <c:catAx>
        <c:axId val="-1263204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5A58"/>
                </a:solidFill>
                <a:latin typeface="+mn-lt"/>
                <a:ea typeface="+mn-ea"/>
                <a:cs typeface="+mn-cs"/>
              </a:defRPr>
            </a:pPr>
            <a:endParaRPr lang="bg-BG"/>
          </a:p>
        </c:txPr>
        <c:crossAx val="-1263203856"/>
        <c:crosses val="autoZero"/>
        <c:auto val="1"/>
        <c:lblAlgn val="ctr"/>
        <c:lblOffset val="100"/>
        <c:noMultiLvlLbl val="0"/>
      </c:catAx>
      <c:valAx>
        <c:axId val="-12632038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5A58"/>
                </a:solidFill>
                <a:latin typeface="+mn-lt"/>
                <a:ea typeface="+mn-ea"/>
                <a:cs typeface="+mn-cs"/>
              </a:defRPr>
            </a:pPr>
            <a:endParaRPr lang="bg-BG"/>
          </a:p>
        </c:txPr>
        <c:crossAx val="-12632049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rgbClr val="005A58"/>
              </a:solidFill>
              <a:latin typeface="+mn-lt"/>
              <a:ea typeface="+mn-ea"/>
              <a:cs typeface="+mn-cs"/>
            </a:defRPr>
          </a:pPr>
          <a:endParaRPr lang="bg-BG"/>
        </a:p>
      </c:txPr>
    </c:legend>
    <c:plotVisOnly val="1"/>
    <c:dispBlanksAs val="gap"/>
    <c:showDLblsOverMax val="0"/>
  </c:chart>
  <c:spPr>
    <a:solidFill>
      <a:srgbClr val="FFFFFF"/>
    </a:solidFill>
    <a:ln w="12700" cap="flat" cmpd="sng" algn="ctr">
      <a:solidFill>
        <a:srgbClr val="DADADA"/>
      </a:solidFill>
      <a:prstDash val="solid"/>
      <a:miter lim="800000"/>
    </a:ln>
    <a:effectLst/>
  </c:spPr>
  <c:txPr>
    <a:bodyPr/>
    <a:lstStyle/>
    <a:p>
      <a:pPr>
        <a:defRPr>
          <a:solidFill>
            <a:srgbClr val="005A58"/>
          </a:solidFill>
          <a:latin typeface="+mn-lt"/>
          <a:ea typeface="+mn-ea"/>
          <a:cs typeface="+mn-cs"/>
        </a:defRPr>
      </a:pPr>
      <a:endParaRPr lang="bg-BG"/>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bg-BG"/>
              <a:t>Структура на разходите на НЗОК през 2014 г. по елементи в млн. лв.</a:t>
            </a:r>
            <a:endParaRPr lang="en-US"/>
          </a:p>
        </c:rich>
      </c:tx>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bg-BG"/>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bg-BG"/>
              </a:p>
            </c:txPr>
            <c:dLblPos val="ctr"/>
            <c:showLegendKey val="0"/>
            <c:showVal val="1"/>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layout/>
              </c:ext>
            </c:extLst>
          </c:dLbls>
          <c:cat>
            <c:strRef>
              <c:f>общо!$A$21:$A$23</c:f>
              <c:strCache>
                <c:ptCount val="3"/>
                <c:pt idx="0">
                  <c:v>болнична помощ</c:v>
                </c:pt>
                <c:pt idx="1">
                  <c:v>лекарствени продукти и медицински изделия</c:v>
                </c:pt>
                <c:pt idx="2">
                  <c:v>всички други</c:v>
                </c:pt>
              </c:strCache>
            </c:strRef>
          </c:cat>
          <c:val>
            <c:numRef>
              <c:f>общо!$B$21:$B$23</c:f>
              <c:numCache>
                <c:formatCode>General</c:formatCode>
                <c:ptCount val="3"/>
                <c:pt idx="0">
                  <c:v>1603</c:v>
                </c:pt>
                <c:pt idx="1">
                  <c:v>629</c:v>
                </c:pt>
                <c:pt idx="2">
                  <c:v>715</c:v>
                </c:pt>
              </c:numCache>
            </c:numRef>
          </c:val>
        </c:ser>
        <c:dLbls>
          <c:dLblPos val="ctr"/>
          <c:showLegendKey val="0"/>
          <c:showVal val="1"/>
          <c:showCatName val="0"/>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bg-BG"/>
        </a:p>
      </c:txPr>
    </c:legend>
    <c:plotVisOnly val="1"/>
    <c:dispBlanksAs val="gap"/>
    <c:showDLblsOverMax val="0"/>
  </c:chart>
  <c:spPr>
    <a:noFill/>
    <a:ln>
      <a:noFill/>
    </a:ln>
    <a:effectLst/>
  </c:spPr>
  <c:txPr>
    <a:bodyPr/>
    <a:lstStyle/>
    <a:p>
      <a:pPr>
        <a:defRPr/>
      </a:pPr>
      <a:endParaRPr lang="bg-BG"/>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bg-BG" dirty="0" smtClean="0"/>
              <a:t>Разходи на НЗОК</a:t>
            </a:r>
            <a:r>
              <a:rPr lang="bg-BG" baseline="0" dirty="0" smtClean="0"/>
              <a:t> за болнична помощ в млн. лв.</a:t>
            </a:r>
            <a:endParaRPr lang="en-US" dirty="0"/>
          </a:p>
        </c:rich>
      </c:tx>
      <c:layout/>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bg-BG"/>
        </a:p>
      </c:txPr>
    </c:title>
    <c:autoTitleDeleted val="0"/>
    <c:plotArea>
      <c:layout/>
      <c:barChart>
        <c:barDir val="col"/>
        <c:grouping val="clustered"/>
        <c:varyColors val="0"/>
        <c:ser>
          <c:idx val="0"/>
          <c:order val="0"/>
          <c:tx>
            <c:strRef>
              <c:f>Sheet1!$B$1</c:f>
              <c:strCache>
                <c:ptCount val="1"/>
                <c:pt idx="0">
                  <c:v>2009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extLst>
                <c:ext xmlns:c15="http://schemas.microsoft.com/office/drawing/2012/chart" uri="{02D57815-91ED-43cb-92C2-25804820EDAC}">
                  <c15:fullRef>
                    <c15:sqref>Sheet1!$A$2:$A$9</c15:sqref>
                  </c15:fullRef>
                </c:ext>
              </c:extLst>
              <c:f>Sheet1!$A$2:$A$8</c:f>
              <c:strCache>
                <c:ptCount val="1"/>
                <c:pt idx="0">
                  <c:v>Болнична помощ</c:v>
                </c:pt>
              </c:strCache>
            </c:strRef>
          </c:cat>
          <c:val>
            <c:numRef>
              <c:extLst>
                <c:ext xmlns:c15="http://schemas.microsoft.com/office/drawing/2012/chart" uri="{02D57815-91ED-43cb-92C2-25804820EDAC}">
                  <c15:fullRef>
                    <c15:sqref>Sheet1!$B$2:$B$9</c15:sqref>
                  </c15:fullRef>
                </c:ext>
              </c:extLst>
              <c:f>Sheet1!$B$2:$B$8</c:f>
              <c:numCache>
                <c:formatCode>#,##0</c:formatCode>
                <c:ptCount val="1"/>
                <c:pt idx="0" formatCode="General">
                  <c:v>978</c:v>
                </c:pt>
              </c:numCache>
            </c:numRef>
          </c:val>
        </c:ser>
        <c:ser>
          <c:idx val="1"/>
          <c:order val="1"/>
          <c:tx>
            <c:strRef>
              <c:f>Sheet1!$C$1</c:f>
              <c:strCache>
                <c:ptCount val="1"/>
                <c:pt idx="0">
                  <c:v>2010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extLst>
                <c:ext xmlns:c15="http://schemas.microsoft.com/office/drawing/2012/chart" uri="{02D57815-91ED-43cb-92C2-25804820EDAC}">
                  <c15:fullRef>
                    <c15:sqref>Sheet1!$A$2:$A$9</c15:sqref>
                  </c15:fullRef>
                </c:ext>
              </c:extLst>
              <c:f>Sheet1!$A$2:$A$8</c:f>
              <c:strCache>
                <c:ptCount val="1"/>
                <c:pt idx="0">
                  <c:v>Болнична помощ</c:v>
                </c:pt>
              </c:strCache>
            </c:strRef>
          </c:cat>
          <c:val>
            <c:numRef>
              <c:extLst>
                <c:ext xmlns:c15="http://schemas.microsoft.com/office/drawing/2012/chart" uri="{02D57815-91ED-43cb-92C2-25804820EDAC}">
                  <c15:fullRef>
                    <c15:sqref>Sheet1!$C$2:$C$9</c15:sqref>
                  </c15:fullRef>
                </c:ext>
              </c:extLst>
              <c:f>Sheet1!$C$2:$C$8</c:f>
              <c:numCache>
                <c:formatCode>#,##0</c:formatCode>
                <c:ptCount val="1"/>
                <c:pt idx="0">
                  <c:v>1136</c:v>
                </c:pt>
              </c:numCache>
            </c:numRef>
          </c:val>
        </c:ser>
        <c:ser>
          <c:idx val="2"/>
          <c:order val="2"/>
          <c:tx>
            <c:strRef>
              <c:f>Sheet1!$D$1</c:f>
              <c:strCache>
                <c:ptCount val="1"/>
                <c:pt idx="0">
                  <c:v>2011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extLst>
                <c:ext xmlns:c15="http://schemas.microsoft.com/office/drawing/2012/chart" uri="{02D57815-91ED-43cb-92C2-25804820EDAC}">
                  <c15:fullRef>
                    <c15:sqref>Sheet1!$A$2:$A$9</c15:sqref>
                  </c15:fullRef>
                </c:ext>
              </c:extLst>
              <c:f>Sheet1!$A$2:$A$8</c:f>
              <c:strCache>
                <c:ptCount val="1"/>
                <c:pt idx="0">
                  <c:v>Болнична помощ</c:v>
                </c:pt>
              </c:strCache>
            </c:strRef>
          </c:cat>
          <c:val>
            <c:numRef>
              <c:extLst>
                <c:ext xmlns:c15="http://schemas.microsoft.com/office/drawing/2012/chart" uri="{02D57815-91ED-43cb-92C2-25804820EDAC}">
                  <c15:fullRef>
                    <c15:sqref>Sheet1!$D$2:$D$9</c15:sqref>
                  </c15:fullRef>
                </c:ext>
              </c:extLst>
              <c:f>Sheet1!$D$2:$D$8</c:f>
              <c:numCache>
                <c:formatCode>#,##0</c:formatCode>
                <c:ptCount val="1"/>
                <c:pt idx="0">
                  <c:v>1216</c:v>
                </c:pt>
              </c:numCache>
            </c:numRef>
          </c:val>
        </c:ser>
        <c:ser>
          <c:idx val="3"/>
          <c:order val="3"/>
          <c:tx>
            <c:strRef>
              <c:f>Sheet1!$E$1</c:f>
              <c:strCache>
                <c:ptCount val="1"/>
                <c:pt idx="0">
                  <c:v>2012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extLst>
                <c:ext xmlns:c15="http://schemas.microsoft.com/office/drawing/2012/chart" uri="{02D57815-91ED-43cb-92C2-25804820EDAC}">
                  <c15:fullRef>
                    <c15:sqref>Sheet1!$A$2:$A$9</c15:sqref>
                  </c15:fullRef>
                </c:ext>
              </c:extLst>
              <c:f>Sheet1!$A$2:$A$8</c:f>
              <c:strCache>
                <c:ptCount val="1"/>
                <c:pt idx="0">
                  <c:v>Болнична помощ</c:v>
                </c:pt>
              </c:strCache>
            </c:strRef>
          </c:cat>
          <c:val>
            <c:numRef>
              <c:extLst>
                <c:ext xmlns:c15="http://schemas.microsoft.com/office/drawing/2012/chart" uri="{02D57815-91ED-43cb-92C2-25804820EDAC}">
                  <c15:fullRef>
                    <c15:sqref>Sheet1!$E$2:$E$9</c15:sqref>
                  </c15:fullRef>
                </c:ext>
              </c:extLst>
              <c:f>Sheet1!$E$2:$E$8</c:f>
              <c:numCache>
                <c:formatCode>#,##0</c:formatCode>
                <c:ptCount val="1"/>
                <c:pt idx="0">
                  <c:v>1333</c:v>
                </c:pt>
              </c:numCache>
            </c:numRef>
          </c:val>
        </c:ser>
        <c:ser>
          <c:idx val="4"/>
          <c:order val="4"/>
          <c:tx>
            <c:strRef>
              <c:f>Sheet1!$F$1</c:f>
              <c:strCache>
                <c:ptCount val="1"/>
                <c:pt idx="0">
                  <c:v>2013</c:v>
                </c:pt>
              </c:strCache>
            </c:strRef>
          </c:tx>
          <c:spPr>
            <a:solidFill>
              <a:schemeClr val="accent5">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extLst>
                <c:ext xmlns:c15="http://schemas.microsoft.com/office/drawing/2012/chart" uri="{02D57815-91ED-43cb-92C2-25804820EDAC}">
                  <c15:fullRef>
                    <c15:sqref>Sheet1!$A$2:$A$9</c15:sqref>
                  </c15:fullRef>
                </c:ext>
              </c:extLst>
              <c:f>Sheet1!$A$2:$A$8</c:f>
              <c:strCache>
                <c:ptCount val="1"/>
                <c:pt idx="0">
                  <c:v>Болнична помощ</c:v>
                </c:pt>
              </c:strCache>
            </c:strRef>
          </c:cat>
          <c:val>
            <c:numRef>
              <c:extLst>
                <c:ext xmlns:c15="http://schemas.microsoft.com/office/drawing/2012/chart" uri="{02D57815-91ED-43cb-92C2-25804820EDAC}">
                  <c15:fullRef>
                    <c15:sqref>Sheet1!$F$2:$F$9</c15:sqref>
                  </c15:fullRef>
                </c:ext>
              </c:extLst>
              <c:f>Sheet1!$F$2:$F$8</c:f>
              <c:numCache>
                <c:formatCode>#,##0</c:formatCode>
                <c:ptCount val="1"/>
                <c:pt idx="0">
                  <c:v>1383</c:v>
                </c:pt>
              </c:numCache>
            </c:numRef>
          </c:val>
        </c:ser>
        <c:ser>
          <c:idx val="5"/>
          <c:order val="5"/>
          <c:tx>
            <c:strRef>
              <c:f>Sheet1!$G$1</c:f>
              <c:strCache>
                <c:ptCount val="1"/>
                <c:pt idx="0">
                  <c:v>2014</c:v>
                </c:pt>
              </c:strCache>
            </c:strRef>
          </c:tx>
          <c:spPr>
            <a:solidFill>
              <a:schemeClr val="accent6">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extLst>
                <c:ext xmlns:c15="http://schemas.microsoft.com/office/drawing/2012/chart" uri="{02D57815-91ED-43cb-92C2-25804820EDAC}">
                  <c15:fullRef>
                    <c15:sqref>Sheet1!$A$2:$A$9</c15:sqref>
                  </c15:fullRef>
                </c:ext>
              </c:extLst>
              <c:f>Sheet1!$A$2:$A$8</c:f>
              <c:strCache>
                <c:ptCount val="1"/>
                <c:pt idx="0">
                  <c:v>Болнична помощ</c:v>
                </c:pt>
              </c:strCache>
            </c:strRef>
          </c:cat>
          <c:val>
            <c:numRef>
              <c:extLst>
                <c:ext xmlns:c15="http://schemas.microsoft.com/office/drawing/2012/chart" uri="{02D57815-91ED-43cb-92C2-25804820EDAC}">
                  <c15:fullRef>
                    <c15:sqref>Sheet1!$G$2:$G$9</c15:sqref>
                  </c15:fullRef>
                </c:ext>
              </c:extLst>
              <c:f>Sheet1!$G$2:$G$8</c:f>
              <c:numCache>
                <c:formatCode>#,##0</c:formatCode>
                <c:ptCount val="1"/>
                <c:pt idx="0">
                  <c:v>1603</c:v>
                </c:pt>
              </c:numCache>
            </c:numRef>
          </c:val>
        </c:ser>
        <c:ser>
          <c:idx val="7"/>
          <c:order val="6"/>
          <c:tx>
            <c:strRef>
              <c:f>Sheet1!$I$1</c:f>
              <c:strCache>
                <c:ptCount val="1"/>
                <c:pt idx="0">
                  <c:v>2020</c:v>
                </c:pt>
              </c:strCache>
            </c:strRef>
          </c:tx>
          <c:spPr>
            <a:solidFill>
              <a:schemeClr val="accent2">
                <a:lumMod val="60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extLst>
                <c:ext xmlns:c15="http://schemas.microsoft.com/office/drawing/2012/chart" uri="{02D57815-91ED-43cb-92C2-25804820EDAC}">
                  <c15:fullRef>
                    <c15:sqref>Sheet1!$A$2:$A$9</c15:sqref>
                  </c15:fullRef>
                </c:ext>
              </c:extLst>
              <c:f>Sheet1!$A$2:$A$8</c:f>
              <c:strCache>
                <c:ptCount val="1"/>
                <c:pt idx="0">
                  <c:v>Болнична помощ</c:v>
                </c:pt>
              </c:strCache>
            </c:strRef>
          </c:cat>
          <c:val>
            <c:numRef>
              <c:extLst>
                <c:ext xmlns:c15="http://schemas.microsoft.com/office/drawing/2012/chart" uri="{02D57815-91ED-43cb-92C2-25804820EDAC}">
                  <c15:fullRef>
                    <c15:sqref>Sheet1!$I$2:$I$9</c15:sqref>
                  </c15:fullRef>
                </c:ext>
              </c:extLst>
              <c:f>Sheet1!$I$2:$I$8</c:f>
              <c:numCache>
                <c:formatCode>#,##0</c:formatCode>
                <c:ptCount val="1"/>
                <c:pt idx="0">
                  <c:v>1742</c:v>
                </c:pt>
              </c:numCache>
            </c:numRef>
          </c:val>
        </c:ser>
        <c:ser>
          <c:idx val="8"/>
          <c:order val="7"/>
          <c:tx>
            <c:strRef>
              <c:f>Sheet1!$J$1</c:f>
              <c:strCache>
                <c:ptCount val="1"/>
                <c:pt idx="0">
                  <c:v>Разходи по елементи2</c:v>
                </c:pt>
              </c:strCache>
            </c:strRef>
          </c:tx>
          <c:spPr>
            <a:solidFill>
              <a:schemeClr val="accent3">
                <a:lumMod val="60000"/>
                <a:alpha val="70000"/>
              </a:schemeClr>
            </a:solidFill>
            <a:ln>
              <a:noFill/>
            </a:ln>
            <a:effectLst/>
          </c:spPr>
          <c:invertIfNegative val="0"/>
          <c:dLbls>
            <c:delete val="1"/>
          </c:dLbls>
          <c:cat>
            <c:strRef>
              <c:extLst>
                <c:ext xmlns:c15="http://schemas.microsoft.com/office/drawing/2012/chart" uri="{02D57815-91ED-43cb-92C2-25804820EDAC}">
                  <c15:fullRef>
                    <c15:sqref>Sheet1!$A$2:$A$9</c15:sqref>
                  </c15:fullRef>
                </c:ext>
              </c:extLst>
              <c:f>Sheet1!$A$2:$A$8</c:f>
              <c:strCache>
                <c:ptCount val="1"/>
                <c:pt idx="0">
                  <c:v>Болнична помощ</c:v>
                </c:pt>
              </c:strCache>
            </c:strRef>
          </c:cat>
          <c:val>
            <c:numRef>
              <c:extLst>
                <c:ext xmlns:c15="http://schemas.microsoft.com/office/drawing/2012/chart" uri="{02D57815-91ED-43cb-92C2-25804820EDAC}">
                  <c15:fullRef>
                    <c15:sqref>Sheet1!$J$2:$J$9</c15:sqref>
                  </c15:fullRef>
                </c:ext>
              </c:extLst>
              <c:f>Sheet1!$J$2:$J$8</c:f>
              <c:numCache>
                <c:formatCode>General</c:formatCode>
                <c:ptCount val="1"/>
                <c:pt idx="0">
                  <c:v>0</c:v>
                </c:pt>
              </c:numCache>
            </c:numRef>
          </c:val>
        </c:ser>
        <c:dLbls>
          <c:dLblPos val="inEnd"/>
          <c:showLegendKey val="0"/>
          <c:showVal val="1"/>
          <c:showCatName val="0"/>
          <c:showSerName val="0"/>
          <c:showPercent val="0"/>
          <c:showBubbleSize val="0"/>
        </c:dLbls>
        <c:gapWidth val="80"/>
        <c:overlap val="25"/>
        <c:axId val="-1255015728"/>
        <c:axId val="-1255024432"/>
      </c:barChart>
      <c:catAx>
        <c:axId val="-125501572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lumMod val="65000"/>
                    <a:lumOff val="35000"/>
                  </a:schemeClr>
                </a:solidFill>
                <a:latin typeface="+mn-lt"/>
                <a:ea typeface="+mn-ea"/>
                <a:cs typeface="+mn-cs"/>
              </a:defRPr>
            </a:pPr>
            <a:endParaRPr lang="bg-BG"/>
          </a:p>
        </c:txPr>
        <c:crossAx val="-1255024432"/>
        <c:crosses val="autoZero"/>
        <c:auto val="1"/>
        <c:lblAlgn val="ctr"/>
        <c:lblOffset val="100"/>
        <c:noMultiLvlLbl val="0"/>
      </c:catAx>
      <c:valAx>
        <c:axId val="-125502443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bg-BG"/>
          </a:p>
        </c:txPr>
        <c:crossAx val="-1255015728"/>
        <c:crosses val="autoZero"/>
        <c:crossBetween val="between"/>
      </c:valAx>
      <c:spPr>
        <a:noFill/>
        <a:ln>
          <a:noFill/>
        </a:ln>
        <a:effectLst/>
      </c:spPr>
    </c:plotArea>
    <c:legend>
      <c:legendPos val="b"/>
      <c:legendEntry>
        <c:idx val="7"/>
        <c:delete val="1"/>
      </c:legendEntry>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bg-BG"/>
        </a:p>
      </c:txPr>
    </c:legend>
    <c:plotVisOnly val="1"/>
    <c:dispBlanksAs val="gap"/>
    <c:showDLblsOverMax val="0"/>
  </c:chart>
  <c:spPr>
    <a:noFill/>
    <a:ln>
      <a:noFill/>
    </a:ln>
    <a:effectLst/>
  </c:spPr>
  <c:txPr>
    <a:bodyPr/>
    <a:lstStyle/>
    <a:p>
      <a:pPr>
        <a:defRPr/>
      </a:pPr>
      <a:endParaRPr lang="bg-BG"/>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bg-BG" sz="2000" dirty="0" smtClean="0"/>
              <a:t>Хоспитализации</a:t>
            </a:r>
            <a:r>
              <a:rPr lang="bg-BG" sz="2000" baseline="0" dirty="0" smtClean="0"/>
              <a:t> на 100 000 население в ЕС</a:t>
            </a:r>
            <a:endParaRPr lang="en-US" sz="2000" dirty="0"/>
          </a:p>
        </c:rich>
      </c:tx>
      <c:layout/>
      <c:overlay val="0"/>
    </c:title>
    <c:autoTitleDeleted val="0"/>
    <c:plotArea>
      <c:layout>
        <c:manualLayout>
          <c:layoutTarget val="inner"/>
          <c:xMode val="edge"/>
          <c:yMode val="edge"/>
          <c:x val="7.9796689256749251E-2"/>
          <c:y val="7.4062787572869257E-2"/>
          <c:w val="0.72599357200232417"/>
          <c:h val="0.81262275889681024"/>
        </c:manualLayout>
      </c:layout>
      <c:lineChart>
        <c:grouping val="standard"/>
        <c:varyColors val="0"/>
        <c:ser>
          <c:idx val="8"/>
          <c:order val="0"/>
          <c:tx>
            <c:strRef>
              <c:f>Data!$A$15</c:f>
              <c:strCache>
                <c:ptCount val="1"/>
                <c:pt idx="0">
                  <c:v>Bulgaria</c:v>
                </c:pt>
              </c:strCache>
            </c:strRef>
          </c:tx>
          <c:marker>
            <c:spPr>
              <a:scene3d>
                <a:camera prst="orthographicFront"/>
                <a:lightRig rig="threePt" dir="t"/>
              </a:scene3d>
              <a:sp3d>
                <a:bevelT/>
              </a:sp3d>
            </c:spPr>
          </c:marker>
          <c:dLbls>
            <c:dLbl>
              <c:idx val="5"/>
              <c:layout/>
              <c:showLegendKey val="0"/>
              <c:showVal val="1"/>
              <c:showCatName val="0"/>
              <c:showSerName val="1"/>
              <c:showPercent val="0"/>
              <c:showBubbleSize val="0"/>
              <c:separator>
</c:separator>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Data!$E$13:$J$13</c:f>
              <c:strCache>
                <c:ptCount val="6"/>
                <c:pt idx="0">
                  <c:v>2006</c:v>
                </c:pt>
                <c:pt idx="1">
                  <c:v>2007</c:v>
                </c:pt>
                <c:pt idx="2">
                  <c:v>2008</c:v>
                </c:pt>
                <c:pt idx="3">
                  <c:v>2009</c:v>
                </c:pt>
                <c:pt idx="4">
                  <c:v>2010</c:v>
                </c:pt>
                <c:pt idx="5">
                  <c:v>2011</c:v>
                </c:pt>
              </c:strCache>
            </c:strRef>
          </c:cat>
          <c:val>
            <c:numRef>
              <c:f>Data!$E$15:$J$15</c:f>
              <c:numCache>
                <c:formatCode>0</c:formatCode>
                <c:ptCount val="6"/>
                <c:pt idx="0">
                  <c:v>21473.7</c:v>
                </c:pt>
                <c:pt idx="1">
                  <c:v>22655.3</c:v>
                </c:pt>
                <c:pt idx="2">
                  <c:v>23945.9</c:v>
                </c:pt>
                <c:pt idx="3">
                  <c:v>25825.5</c:v>
                </c:pt>
                <c:pt idx="4">
                  <c:v>25677.1</c:v>
                </c:pt>
                <c:pt idx="5">
                  <c:v>26688.799999999999</c:v>
                </c:pt>
              </c:numCache>
            </c:numRef>
          </c:val>
          <c:smooth val="0"/>
        </c:ser>
        <c:ser>
          <c:idx val="9"/>
          <c:order val="1"/>
          <c:tx>
            <c:strRef>
              <c:f>Data!$A$16</c:f>
              <c:strCache>
                <c:ptCount val="1"/>
                <c:pt idx="0">
                  <c:v>Czech Republic</c:v>
                </c:pt>
              </c:strCache>
            </c:strRef>
          </c:tx>
          <c:cat>
            <c:strRef>
              <c:f>Data!$E$13:$J$13</c:f>
              <c:strCache>
                <c:ptCount val="6"/>
                <c:pt idx="0">
                  <c:v>2006</c:v>
                </c:pt>
                <c:pt idx="1">
                  <c:v>2007</c:v>
                </c:pt>
                <c:pt idx="2">
                  <c:v>2008</c:v>
                </c:pt>
                <c:pt idx="3">
                  <c:v>2009</c:v>
                </c:pt>
                <c:pt idx="4">
                  <c:v>2010</c:v>
                </c:pt>
                <c:pt idx="5">
                  <c:v>2011</c:v>
                </c:pt>
              </c:strCache>
            </c:strRef>
          </c:cat>
          <c:val>
            <c:numRef>
              <c:f>Data!$E$16:$J$16</c:f>
              <c:numCache>
                <c:formatCode>0</c:formatCode>
                <c:ptCount val="6"/>
                <c:pt idx="0">
                  <c:v>21588.5</c:v>
                </c:pt>
                <c:pt idx="1">
                  <c:v>21467.8</c:v>
                </c:pt>
                <c:pt idx="2">
                  <c:v>21037.8</c:v>
                </c:pt>
                <c:pt idx="3">
                  <c:v>20813.400000000001</c:v>
                </c:pt>
                <c:pt idx="4">
                  <c:v>20548.3</c:v>
                </c:pt>
                <c:pt idx="5">
                  <c:v>20196.2</c:v>
                </c:pt>
              </c:numCache>
            </c:numRef>
          </c:val>
          <c:smooth val="0"/>
        </c:ser>
        <c:ser>
          <c:idx val="10"/>
          <c:order val="2"/>
          <c:tx>
            <c:strRef>
              <c:f>Data!$A$18</c:f>
              <c:strCache>
                <c:ptCount val="1"/>
                <c:pt idx="0">
                  <c:v>Germany</c:v>
                </c:pt>
              </c:strCache>
            </c:strRef>
          </c:tx>
          <c:cat>
            <c:strRef>
              <c:f>Data!$E$13:$J$13</c:f>
              <c:strCache>
                <c:ptCount val="6"/>
                <c:pt idx="0">
                  <c:v>2006</c:v>
                </c:pt>
                <c:pt idx="1">
                  <c:v>2007</c:v>
                </c:pt>
                <c:pt idx="2">
                  <c:v>2008</c:v>
                </c:pt>
                <c:pt idx="3">
                  <c:v>2009</c:v>
                </c:pt>
                <c:pt idx="4">
                  <c:v>2010</c:v>
                </c:pt>
                <c:pt idx="5">
                  <c:v>2011</c:v>
                </c:pt>
              </c:strCache>
            </c:strRef>
          </c:cat>
          <c:val>
            <c:numRef>
              <c:f>Data!$E$18:$J$18</c:f>
              <c:numCache>
                <c:formatCode>0</c:formatCode>
                <c:ptCount val="6"/>
                <c:pt idx="0">
                  <c:v>22041</c:v>
                </c:pt>
                <c:pt idx="1">
                  <c:v>22710.3</c:v>
                </c:pt>
                <c:pt idx="2">
                  <c:v>23258.9</c:v>
                </c:pt>
                <c:pt idx="3">
                  <c:v>23670.400000000001</c:v>
                </c:pt>
                <c:pt idx="4">
                  <c:v>23993.599999999999</c:v>
                </c:pt>
                <c:pt idx="5">
                  <c:v>24290.3</c:v>
                </c:pt>
              </c:numCache>
            </c:numRef>
          </c:val>
          <c:smooth val="0"/>
        </c:ser>
        <c:ser>
          <c:idx val="13"/>
          <c:order val="3"/>
          <c:tx>
            <c:strRef>
              <c:f>Data!$A$22</c:f>
              <c:strCache>
                <c:ptCount val="1"/>
                <c:pt idx="0">
                  <c:v>France</c:v>
                </c:pt>
              </c:strCache>
            </c:strRef>
          </c:tx>
          <c:cat>
            <c:strRef>
              <c:f>Data!$E$13:$J$13</c:f>
              <c:strCache>
                <c:ptCount val="6"/>
                <c:pt idx="0">
                  <c:v>2006</c:v>
                </c:pt>
                <c:pt idx="1">
                  <c:v>2007</c:v>
                </c:pt>
                <c:pt idx="2">
                  <c:v>2008</c:v>
                </c:pt>
                <c:pt idx="3">
                  <c:v>2009</c:v>
                </c:pt>
                <c:pt idx="4">
                  <c:v>2010</c:v>
                </c:pt>
                <c:pt idx="5">
                  <c:v>2011</c:v>
                </c:pt>
              </c:strCache>
            </c:strRef>
          </c:cat>
          <c:val>
            <c:numRef>
              <c:f>Data!$E$22:$J$22</c:f>
              <c:numCache>
                <c:formatCode>0</c:formatCode>
                <c:ptCount val="6"/>
                <c:pt idx="0">
                  <c:v>17298.5</c:v>
                </c:pt>
                <c:pt idx="1">
                  <c:v>17087.599999999999</c:v>
                </c:pt>
                <c:pt idx="2">
                  <c:v>17071.7</c:v>
                </c:pt>
                <c:pt idx="3">
                  <c:v>17036.7</c:v>
                </c:pt>
                <c:pt idx="4">
                  <c:v>16870.7</c:v>
                </c:pt>
                <c:pt idx="5">
                  <c:v>16853</c:v>
                </c:pt>
              </c:numCache>
            </c:numRef>
          </c:val>
          <c:smooth val="0"/>
        </c:ser>
        <c:ser>
          <c:idx val="15"/>
          <c:order val="4"/>
          <c:tx>
            <c:strRef>
              <c:f>Data!$A$23</c:f>
              <c:strCache>
                <c:ptCount val="1"/>
                <c:pt idx="0">
                  <c:v>Croatia</c:v>
                </c:pt>
              </c:strCache>
            </c:strRef>
          </c:tx>
          <c:dLbls>
            <c:dLbl>
              <c:idx val="5"/>
              <c:layout/>
              <c:showLegendKey val="0"/>
              <c:showVal val="1"/>
              <c:showCatName val="0"/>
              <c:showSerName val="1"/>
              <c:showPercent val="0"/>
              <c:showBubbleSize val="0"/>
              <c:separator>
</c:separator>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Data!$E$13:$J$13</c:f>
              <c:strCache>
                <c:ptCount val="6"/>
                <c:pt idx="0">
                  <c:v>2006</c:v>
                </c:pt>
                <c:pt idx="1">
                  <c:v>2007</c:v>
                </c:pt>
                <c:pt idx="2">
                  <c:v>2008</c:v>
                </c:pt>
                <c:pt idx="3">
                  <c:v>2009</c:v>
                </c:pt>
                <c:pt idx="4">
                  <c:v>2010</c:v>
                </c:pt>
                <c:pt idx="5">
                  <c:v>2011</c:v>
                </c:pt>
              </c:strCache>
            </c:strRef>
          </c:cat>
          <c:val>
            <c:numRef>
              <c:f>Data!$E$23:$J$23</c:f>
              <c:numCache>
                <c:formatCode>0</c:formatCode>
                <c:ptCount val="6"/>
                <c:pt idx="0">
                  <c:v>16673.3</c:v>
                </c:pt>
                <c:pt idx="1">
                  <c:v>16779.3</c:v>
                </c:pt>
                <c:pt idx="2">
                  <c:v>16746.5</c:v>
                </c:pt>
                <c:pt idx="3">
                  <c:v>16538</c:v>
                </c:pt>
                <c:pt idx="4">
                  <c:v>15555.1</c:v>
                </c:pt>
                <c:pt idx="5">
                  <c:v>15828.5</c:v>
                </c:pt>
              </c:numCache>
            </c:numRef>
          </c:val>
          <c:smooth val="0"/>
        </c:ser>
        <c:ser>
          <c:idx val="19"/>
          <c:order val="5"/>
          <c:tx>
            <c:strRef>
              <c:f>Data!$A$24</c:f>
              <c:strCache>
                <c:ptCount val="1"/>
                <c:pt idx="0">
                  <c:v>Italy</c:v>
                </c:pt>
              </c:strCache>
            </c:strRef>
          </c:tx>
          <c:cat>
            <c:strRef>
              <c:f>Data!$E$13:$J$13</c:f>
              <c:strCache>
                <c:ptCount val="6"/>
                <c:pt idx="0">
                  <c:v>2006</c:v>
                </c:pt>
                <c:pt idx="1">
                  <c:v>2007</c:v>
                </c:pt>
                <c:pt idx="2">
                  <c:v>2008</c:v>
                </c:pt>
                <c:pt idx="3">
                  <c:v>2009</c:v>
                </c:pt>
                <c:pt idx="4">
                  <c:v>2010</c:v>
                </c:pt>
                <c:pt idx="5">
                  <c:v>2011</c:v>
                </c:pt>
              </c:strCache>
            </c:strRef>
          </c:cat>
          <c:val>
            <c:numRef>
              <c:f>Data!$E$24:$J$24</c:f>
              <c:numCache>
                <c:formatCode>0</c:formatCode>
                <c:ptCount val="6"/>
                <c:pt idx="0">
                  <c:v>15162.6</c:v>
                </c:pt>
                <c:pt idx="1">
                  <c:v>14629.7</c:v>
                </c:pt>
                <c:pt idx="2">
                  <c:v>14282</c:v>
                </c:pt>
                <c:pt idx="3">
                  <c:v>13978.8</c:v>
                </c:pt>
                <c:pt idx="4">
                  <c:v>13544.7</c:v>
                </c:pt>
                <c:pt idx="5">
                  <c:v>12945.2</c:v>
                </c:pt>
              </c:numCache>
            </c:numRef>
          </c:val>
          <c:smooth val="0"/>
        </c:ser>
        <c:ser>
          <c:idx val="0"/>
          <c:order val="6"/>
          <c:tx>
            <c:strRef>
              <c:f>Data!$A$27</c:f>
              <c:strCache>
                <c:ptCount val="1"/>
                <c:pt idx="0">
                  <c:v>Lithuania</c:v>
                </c:pt>
              </c:strCache>
            </c:strRef>
          </c:tx>
          <c:cat>
            <c:strRef>
              <c:f>Data!$E$13:$J$13</c:f>
              <c:strCache>
                <c:ptCount val="6"/>
                <c:pt idx="0">
                  <c:v>2006</c:v>
                </c:pt>
                <c:pt idx="1">
                  <c:v>2007</c:v>
                </c:pt>
                <c:pt idx="2">
                  <c:v>2008</c:v>
                </c:pt>
                <c:pt idx="3">
                  <c:v>2009</c:v>
                </c:pt>
                <c:pt idx="4">
                  <c:v>2010</c:v>
                </c:pt>
                <c:pt idx="5">
                  <c:v>2011</c:v>
                </c:pt>
              </c:strCache>
            </c:strRef>
          </c:cat>
          <c:val>
            <c:numRef>
              <c:f>Data!$E$27:$J$27</c:f>
              <c:numCache>
                <c:formatCode>0</c:formatCode>
                <c:ptCount val="6"/>
                <c:pt idx="0">
                  <c:v>21725.1</c:v>
                </c:pt>
                <c:pt idx="1">
                  <c:v>22026</c:v>
                </c:pt>
                <c:pt idx="2">
                  <c:v>22178.7</c:v>
                </c:pt>
                <c:pt idx="3">
                  <c:v>22392.1</c:v>
                </c:pt>
                <c:pt idx="4">
                  <c:v>23066.6</c:v>
                </c:pt>
                <c:pt idx="5">
                  <c:v>24252.799999999999</c:v>
                </c:pt>
              </c:numCache>
            </c:numRef>
          </c:val>
          <c:smooth val="0"/>
        </c:ser>
        <c:ser>
          <c:idx val="1"/>
          <c:order val="7"/>
          <c:tx>
            <c:strRef>
              <c:f>Data!$A$29</c:f>
              <c:strCache>
                <c:ptCount val="1"/>
                <c:pt idx="0">
                  <c:v>Hungary</c:v>
                </c:pt>
              </c:strCache>
            </c:strRef>
          </c:tx>
          <c:dLbls>
            <c:dLbl>
              <c:idx val="5"/>
              <c:layout/>
              <c:showLegendKey val="0"/>
              <c:showVal val="1"/>
              <c:showCatName val="0"/>
              <c:showSerName val="1"/>
              <c:showPercent val="0"/>
              <c:showBubbleSize val="0"/>
              <c:separator>
</c:separator>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Data!$E$13:$J$13</c:f>
              <c:strCache>
                <c:ptCount val="6"/>
                <c:pt idx="0">
                  <c:v>2006</c:v>
                </c:pt>
                <c:pt idx="1">
                  <c:v>2007</c:v>
                </c:pt>
                <c:pt idx="2">
                  <c:v>2008</c:v>
                </c:pt>
                <c:pt idx="3">
                  <c:v>2009</c:v>
                </c:pt>
                <c:pt idx="4">
                  <c:v>2010</c:v>
                </c:pt>
                <c:pt idx="5">
                  <c:v>2011</c:v>
                </c:pt>
              </c:strCache>
            </c:strRef>
          </c:cat>
          <c:val>
            <c:numRef>
              <c:f>Data!$E$29:$J$29</c:f>
              <c:numCache>
                <c:formatCode>0</c:formatCode>
                <c:ptCount val="6"/>
                <c:pt idx="0">
                  <c:v>24538.2</c:v>
                </c:pt>
                <c:pt idx="1">
                  <c:v>21315.7</c:v>
                </c:pt>
                <c:pt idx="2">
                  <c:v>21100.2</c:v>
                </c:pt>
                <c:pt idx="3">
                  <c:v>21250.799999999999</c:v>
                </c:pt>
                <c:pt idx="4">
                  <c:v>20591.7</c:v>
                </c:pt>
                <c:pt idx="5">
                  <c:v>20622.400000000001</c:v>
                </c:pt>
              </c:numCache>
            </c:numRef>
          </c:val>
          <c:smooth val="0"/>
        </c:ser>
        <c:ser>
          <c:idx val="2"/>
          <c:order val="8"/>
          <c:tx>
            <c:strRef>
              <c:f>Data!$A$33</c:f>
              <c:strCache>
                <c:ptCount val="1"/>
                <c:pt idx="0">
                  <c:v>Poland</c:v>
                </c:pt>
              </c:strCache>
            </c:strRef>
          </c:tx>
          <c:dLbls>
            <c:dLbl>
              <c:idx val="5"/>
              <c:layout/>
              <c:showLegendKey val="0"/>
              <c:showVal val="1"/>
              <c:showCatName val="0"/>
              <c:showSerName val="1"/>
              <c:showPercent val="0"/>
              <c:showBubbleSize val="0"/>
              <c:separator>
</c:separator>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Data!$E$13:$J$13</c:f>
              <c:strCache>
                <c:ptCount val="6"/>
                <c:pt idx="0">
                  <c:v>2006</c:v>
                </c:pt>
                <c:pt idx="1">
                  <c:v>2007</c:v>
                </c:pt>
                <c:pt idx="2">
                  <c:v>2008</c:v>
                </c:pt>
                <c:pt idx="3">
                  <c:v>2009</c:v>
                </c:pt>
                <c:pt idx="4">
                  <c:v>2010</c:v>
                </c:pt>
                <c:pt idx="5">
                  <c:v>2011</c:v>
                </c:pt>
              </c:strCache>
            </c:strRef>
          </c:cat>
          <c:val>
            <c:numRef>
              <c:f>Data!$E$33:$J$33</c:f>
              <c:numCache>
                <c:formatCode>0</c:formatCode>
                <c:ptCount val="6"/>
                <c:pt idx="0">
                  <c:v>8198.2000000000007</c:v>
                </c:pt>
                <c:pt idx="1">
                  <c:v>8059.2</c:v>
                </c:pt>
                <c:pt idx="2">
                  <c:v>8218.1</c:v>
                </c:pt>
                <c:pt idx="3">
                  <c:v>9013.9</c:v>
                </c:pt>
                <c:pt idx="4">
                  <c:v>8896.4</c:v>
                </c:pt>
                <c:pt idx="5">
                  <c:v>8908.1</c:v>
                </c:pt>
              </c:numCache>
            </c:numRef>
          </c:val>
          <c:smooth val="0"/>
        </c:ser>
        <c:ser>
          <c:idx val="4"/>
          <c:order val="9"/>
          <c:tx>
            <c:strRef>
              <c:f>Data!$A$35</c:f>
              <c:strCache>
                <c:ptCount val="1"/>
                <c:pt idx="0">
                  <c:v>Romania</c:v>
                </c:pt>
              </c:strCache>
            </c:strRef>
          </c:tx>
          <c:cat>
            <c:strRef>
              <c:f>Data!$E$13:$J$13</c:f>
              <c:strCache>
                <c:ptCount val="6"/>
                <c:pt idx="0">
                  <c:v>2006</c:v>
                </c:pt>
                <c:pt idx="1">
                  <c:v>2007</c:v>
                </c:pt>
                <c:pt idx="2">
                  <c:v>2008</c:v>
                </c:pt>
                <c:pt idx="3">
                  <c:v>2009</c:v>
                </c:pt>
                <c:pt idx="4">
                  <c:v>2010</c:v>
                </c:pt>
                <c:pt idx="5">
                  <c:v>2011</c:v>
                </c:pt>
              </c:strCache>
            </c:strRef>
          </c:cat>
          <c:val>
            <c:numRef>
              <c:f>Data!$E$35:$J$35</c:f>
              <c:numCache>
                <c:formatCode>0</c:formatCode>
                <c:ptCount val="6"/>
                <c:pt idx="0">
                  <c:v>22953.8</c:v>
                </c:pt>
                <c:pt idx="1">
                  <c:v>21513.3</c:v>
                </c:pt>
                <c:pt idx="2">
                  <c:v>22774.3</c:v>
                </c:pt>
                <c:pt idx="3">
                  <c:v>24740.2</c:v>
                </c:pt>
                <c:pt idx="4">
                  <c:v>23548.9</c:v>
                </c:pt>
                <c:pt idx="5">
                  <c:v>21666.400000000001</c:v>
                </c:pt>
              </c:numCache>
            </c:numRef>
          </c:val>
          <c:smooth val="0"/>
        </c:ser>
        <c:ser>
          <c:idx val="5"/>
          <c:order val="10"/>
          <c:tx>
            <c:strRef>
              <c:f>Data!$A$36</c:f>
              <c:strCache>
                <c:ptCount val="1"/>
                <c:pt idx="0">
                  <c:v>Slovenia</c:v>
                </c:pt>
              </c:strCache>
            </c:strRef>
          </c:tx>
          <c:cat>
            <c:strRef>
              <c:f>Data!$E$13:$J$13</c:f>
              <c:strCache>
                <c:ptCount val="6"/>
                <c:pt idx="0">
                  <c:v>2006</c:v>
                </c:pt>
                <c:pt idx="1">
                  <c:v>2007</c:v>
                </c:pt>
                <c:pt idx="2">
                  <c:v>2008</c:v>
                </c:pt>
                <c:pt idx="3">
                  <c:v>2009</c:v>
                </c:pt>
                <c:pt idx="4">
                  <c:v>2010</c:v>
                </c:pt>
                <c:pt idx="5">
                  <c:v>2011</c:v>
                </c:pt>
              </c:strCache>
            </c:strRef>
          </c:cat>
          <c:val>
            <c:numRef>
              <c:f>Data!$E$36:$J$36</c:f>
              <c:numCache>
                <c:formatCode>0</c:formatCode>
                <c:ptCount val="6"/>
                <c:pt idx="0">
                  <c:v>16674</c:v>
                </c:pt>
                <c:pt idx="1">
                  <c:v>16901.900000000001</c:v>
                </c:pt>
                <c:pt idx="2">
                  <c:v>16901.2</c:v>
                </c:pt>
                <c:pt idx="3">
                  <c:v>17365.400000000001</c:v>
                </c:pt>
                <c:pt idx="4">
                  <c:v>17132.099999999999</c:v>
                </c:pt>
                <c:pt idx="5">
                  <c:v>17447.2</c:v>
                </c:pt>
              </c:numCache>
            </c:numRef>
          </c:val>
          <c:smooth val="0"/>
        </c:ser>
        <c:ser>
          <c:idx val="6"/>
          <c:order val="11"/>
          <c:tx>
            <c:strRef>
              <c:f>Data!$A$37</c:f>
              <c:strCache>
                <c:ptCount val="1"/>
                <c:pt idx="0">
                  <c:v>Slovakia</c:v>
                </c:pt>
              </c:strCache>
            </c:strRef>
          </c:tx>
          <c:cat>
            <c:strRef>
              <c:f>Data!$E$13:$J$13</c:f>
              <c:strCache>
                <c:ptCount val="6"/>
                <c:pt idx="0">
                  <c:v>2006</c:v>
                </c:pt>
                <c:pt idx="1">
                  <c:v>2007</c:v>
                </c:pt>
                <c:pt idx="2">
                  <c:v>2008</c:v>
                </c:pt>
                <c:pt idx="3">
                  <c:v>2009</c:v>
                </c:pt>
                <c:pt idx="4">
                  <c:v>2010</c:v>
                </c:pt>
                <c:pt idx="5">
                  <c:v>2011</c:v>
                </c:pt>
              </c:strCache>
            </c:strRef>
          </c:cat>
          <c:val>
            <c:numRef>
              <c:f>Data!$E$37:$J$37</c:f>
              <c:numCache>
                <c:formatCode>0</c:formatCode>
                <c:ptCount val="6"/>
                <c:pt idx="0">
                  <c:v>18599.400000000001</c:v>
                </c:pt>
                <c:pt idx="1">
                  <c:v>17539.2</c:v>
                </c:pt>
                <c:pt idx="2">
                  <c:v>18840.900000000001</c:v>
                </c:pt>
                <c:pt idx="3">
                  <c:v>18739.7</c:v>
                </c:pt>
                <c:pt idx="4">
                  <c:v>18726</c:v>
                </c:pt>
                <c:pt idx="5">
                  <c:v>18368.099999999999</c:v>
                </c:pt>
              </c:numCache>
            </c:numRef>
          </c:val>
          <c:smooth val="0"/>
        </c:ser>
        <c:ser>
          <c:idx val="11"/>
          <c:order val="12"/>
          <c:tx>
            <c:strRef>
              <c:f>Data!$A$40</c:f>
              <c:strCache>
                <c:ptCount val="1"/>
                <c:pt idx="0">
                  <c:v>United Kingdom</c:v>
                </c:pt>
              </c:strCache>
            </c:strRef>
          </c:tx>
          <c:cat>
            <c:strRef>
              <c:f>Data!$E$13:$J$13</c:f>
              <c:strCache>
                <c:ptCount val="6"/>
                <c:pt idx="0">
                  <c:v>2006</c:v>
                </c:pt>
                <c:pt idx="1">
                  <c:v>2007</c:v>
                </c:pt>
                <c:pt idx="2">
                  <c:v>2008</c:v>
                </c:pt>
                <c:pt idx="3">
                  <c:v>2009</c:v>
                </c:pt>
                <c:pt idx="4">
                  <c:v>2010</c:v>
                </c:pt>
                <c:pt idx="5">
                  <c:v>2011</c:v>
                </c:pt>
              </c:strCache>
            </c:strRef>
          </c:cat>
          <c:val>
            <c:numRef>
              <c:f>Data!$E$40:$J$40</c:f>
              <c:numCache>
                <c:formatCode>0</c:formatCode>
                <c:ptCount val="6"/>
                <c:pt idx="0">
                  <c:v>12380.3</c:v>
                </c:pt>
                <c:pt idx="1">
                  <c:v>12871.8</c:v>
                </c:pt>
                <c:pt idx="2">
                  <c:v>13419.5</c:v>
                </c:pt>
                <c:pt idx="3">
                  <c:v>13513.6</c:v>
                </c:pt>
                <c:pt idx="4">
                  <c:v>13560</c:v>
                </c:pt>
                <c:pt idx="5">
                  <c:v>13395.4</c:v>
                </c:pt>
              </c:numCache>
            </c:numRef>
          </c:val>
          <c:smooth val="0"/>
        </c:ser>
        <c:ser>
          <c:idx val="14"/>
          <c:order val="13"/>
          <c:tx>
            <c:strRef>
              <c:f>Data!$A$43</c:f>
              <c:strCache>
                <c:ptCount val="1"/>
                <c:pt idx="0">
                  <c:v>Switzerland</c:v>
                </c:pt>
              </c:strCache>
            </c:strRef>
          </c:tx>
          <c:cat>
            <c:strRef>
              <c:f>Data!$E$13:$J$13</c:f>
              <c:strCache>
                <c:ptCount val="6"/>
                <c:pt idx="0">
                  <c:v>2006</c:v>
                </c:pt>
                <c:pt idx="1">
                  <c:v>2007</c:v>
                </c:pt>
                <c:pt idx="2">
                  <c:v>2008</c:v>
                </c:pt>
                <c:pt idx="3">
                  <c:v>2009</c:v>
                </c:pt>
                <c:pt idx="4">
                  <c:v>2010</c:v>
                </c:pt>
                <c:pt idx="5">
                  <c:v>2011</c:v>
                </c:pt>
              </c:strCache>
            </c:strRef>
          </c:cat>
          <c:val>
            <c:numRef>
              <c:f>Data!$E$43:$J$43</c:f>
              <c:numCache>
                <c:formatCode>0</c:formatCode>
                <c:ptCount val="6"/>
                <c:pt idx="0">
                  <c:v>16272.9</c:v>
                </c:pt>
                <c:pt idx="1">
                  <c:v>16663.099999999999</c:v>
                </c:pt>
                <c:pt idx="2">
                  <c:v>16905.3</c:v>
                </c:pt>
                <c:pt idx="3">
                  <c:v>16873</c:v>
                </c:pt>
                <c:pt idx="4">
                  <c:v>16905.599999999999</c:v>
                </c:pt>
                <c:pt idx="5">
                  <c:v>16964.7</c:v>
                </c:pt>
              </c:numCache>
            </c:numRef>
          </c:val>
          <c:smooth val="0"/>
        </c:ser>
        <c:dLbls>
          <c:showLegendKey val="0"/>
          <c:showVal val="0"/>
          <c:showCatName val="0"/>
          <c:showSerName val="0"/>
          <c:showPercent val="0"/>
          <c:showBubbleSize val="0"/>
        </c:dLbls>
        <c:marker val="1"/>
        <c:smooth val="0"/>
        <c:axId val="-1255021712"/>
        <c:axId val="-1255027696"/>
      </c:lineChart>
      <c:catAx>
        <c:axId val="-1255021712"/>
        <c:scaling>
          <c:orientation val="minMax"/>
        </c:scaling>
        <c:delete val="0"/>
        <c:axPos val="b"/>
        <c:numFmt formatCode="General" sourceLinked="1"/>
        <c:majorTickMark val="out"/>
        <c:minorTickMark val="none"/>
        <c:tickLblPos val="nextTo"/>
        <c:crossAx val="-1255027696"/>
        <c:crosses val="autoZero"/>
        <c:auto val="1"/>
        <c:lblAlgn val="ctr"/>
        <c:lblOffset val="100"/>
        <c:noMultiLvlLbl val="0"/>
      </c:catAx>
      <c:valAx>
        <c:axId val="-1255027696"/>
        <c:scaling>
          <c:orientation val="minMax"/>
        </c:scaling>
        <c:delete val="0"/>
        <c:axPos val="l"/>
        <c:majorGridlines/>
        <c:numFmt formatCode="0" sourceLinked="1"/>
        <c:majorTickMark val="out"/>
        <c:minorTickMark val="none"/>
        <c:tickLblPos val="nextTo"/>
        <c:crossAx val="-1255021712"/>
        <c:crosses val="autoZero"/>
        <c:crossBetween val="between"/>
      </c:valAx>
    </c:plotArea>
    <c:legend>
      <c:legendPos val="r"/>
      <c:layout>
        <c:manualLayout>
          <c:xMode val="edge"/>
          <c:yMode val="edge"/>
          <c:x val="0.85524876725652843"/>
          <c:y val="1.792918979885786E-2"/>
          <c:w val="0.13711035404242092"/>
          <c:h val="0.96196601812019744"/>
        </c:manualLayout>
      </c:layout>
      <c:overlay val="0"/>
    </c:legend>
    <c:plotVisOnly val="1"/>
    <c:dispBlanksAs val="gap"/>
    <c:showDLblsOverMax val="0"/>
  </c:chart>
  <c:spPr>
    <a:solidFill>
      <a:sysClr val="window" lastClr="FFFFFF"/>
    </a:solidFill>
    <a:ln w="25400" cap="flat" cmpd="sng" algn="ctr">
      <a:solidFill>
        <a:srgbClr val="A5A5A5"/>
      </a:solidFill>
      <a:prstDash val="solid"/>
    </a:ln>
    <a:effectLst/>
  </c:spPr>
  <c:txPr>
    <a:bodyPr/>
    <a:lstStyle/>
    <a:p>
      <a:pPr>
        <a:defRPr>
          <a:solidFill>
            <a:sysClr val="windowText" lastClr="000000"/>
          </a:solidFill>
          <a:latin typeface="+mn-lt"/>
          <a:ea typeface="+mn-ea"/>
          <a:cs typeface="+mn-cs"/>
        </a:defRPr>
      </a:pPr>
      <a:endParaRPr lang="bg-BG"/>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lt1"/>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4042425540973201E-2"/>
          <c:y val="1.9489382137386973E-2"/>
          <c:w val="0.83850480876652511"/>
          <c:h val="0.91726266340324103"/>
        </c:manualLayout>
      </c:layout>
      <c:area3DChart>
        <c:grouping val="standard"/>
        <c:varyColors val="0"/>
        <c:ser>
          <c:idx val="3"/>
          <c:order val="3"/>
          <c:tx>
            <c:strRef>
              <c:f>Sheet1!$A$31</c:f>
              <c:strCache>
                <c:ptCount val="1"/>
                <c:pt idx="0">
                  <c:v>НЗОК</c:v>
                </c:pt>
              </c:strCache>
            </c:strRef>
          </c:tx>
          <c:spPr>
            <a:solidFill>
              <a:schemeClr val="accent4">
                <a:alpha val="85000"/>
              </a:schemeClr>
            </a:solidFill>
            <a:ln>
              <a:noFill/>
            </a:ln>
            <a:effectLst>
              <a:innerShdw dist="12700" dir="16200000">
                <a:schemeClr val="lt1"/>
              </a:innerShdw>
            </a:effectLst>
            <a:sp3d/>
          </c:spPr>
          <c:dLbls>
            <c:spPr>
              <a:noFill/>
              <a:ln>
                <a:noFill/>
              </a:ln>
              <a:effectLst/>
            </c:spPr>
            <c:txPr>
              <a:bodyPr rot="-900000" spcFirstLastPara="1" vertOverflow="ellipsis" wrap="square" anchor="ctr" anchorCtr="1"/>
              <a:lstStyle/>
              <a:p>
                <a:pPr>
                  <a:defRPr sz="1197" b="1" i="0" u="none" strike="noStrike" kern="1200" baseline="0">
                    <a:solidFill>
                      <a:schemeClr val="dk1"/>
                    </a:solidFill>
                    <a:latin typeface="+mn-lt"/>
                    <a:ea typeface="+mn-ea"/>
                    <a:cs typeface="+mn-cs"/>
                  </a:defRPr>
                </a:pPr>
                <a:endParaRPr lang="bg-BG"/>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Sheet1!$B$27:$K$27</c:f>
              <c:strCache>
                <c:ptCount val="10"/>
                <c:pt idx="0">
                  <c:v>2 003</c:v>
                </c:pt>
                <c:pt idx="1">
                  <c:v>2 004</c:v>
                </c:pt>
                <c:pt idx="2">
                  <c:v>2 005</c:v>
                </c:pt>
                <c:pt idx="3">
                  <c:v>2 006</c:v>
                </c:pt>
                <c:pt idx="4">
                  <c:v>2 007</c:v>
                </c:pt>
                <c:pt idx="5">
                  <c:v>2 008</c:v>
                </c:pt>
                <c:pt idx="6">
                  <c:v>2 009</c:v>
                </c:pt>
                <c:pt idx="7">
                  <c:v>2 010</c:v>
                </c:pt>
                <c:pt idx="8">
                  <c:v>2 011</c:v>
                </c:pt>
                <c:pt idx="9">
                  <c:v>2012*</c:v>
                </c:pt>
              </c:strCache>
            </c:strRef>
          </c:cat>
          <c:val>
            <c:numRef>
              <c:f>Sheet1!$B$31:$K$31</c:f>
              <c:numCache>
                <c:formatCode>#,##0</c:formatCode>
                <c:ptCount val="10"/>
                <c:pt idx="0">
                  <c:v>270.83</c:v>
                </c:pt>
                <c:pt idx="1">
                  <c:v>245.72</c:v>
                </c:pt>
                <c:pt idx="2">
                  <c:v>244.94</c:v>
                </c:pt>
                <c:pt idx="3">
                  <c:v>269.98</c:v>
                </c:pt>
                <c:pt idx="4">
                  <c:v>282.07</c:v>
                </c:pt>
                <c:pt idx="5">
                  <c:v>295.48</c:v>
                </c:pt>
                <c:pt idx="6">
                  <c:v>395.42</c:v>
                </c:pt>
                <c:pt idx="7">
                  <c:v>366.11</c:v>
                </c:pt>
                <c:pt idx="8">
                  <c:v>524.54999999999995</c:v>
                </c:pt>
                <c:pt idx="9">
                  <c:v>484.41</c:v>
                </c:pt>
              </c:numCache>
            </c:numRef>
          </c:val>
        </c:ser>
        <c:ser>
          <c:idx val="4"/>
          <c:order val="4"/>
          <c:tx>
            <c:strRef>
              <c:f>Sheet1!$A$32</c:f>
              <c:strCache>
                <c:ptCount val="1"/>
                <c:pt idx="0">
                  <c:v>Домакинства</c:v>
                </c:pt>
              </c:strCache>
            </c:strRef>
          </c:tx>
          <c:spPr>
            <a:solidFill>
              <a:schemeClr val="accent5">
                <a:alpha val="85000"/>
              </a:schemeClr>
            </a:solidFill>
            <a:ln>
              <a:noFill/>
            </a:ln>
            <a:effectLst>
              <a:innerShdw dist="12700" dir="16200000">
                <a:schemeClr val="lt1"/>
              </a:innerShdw>
            </a:effectLst>
            <a:sp3d/>
          </c:spPr>
          <c:dLbls>
            <c:spPr>
              <a:noFill/>
              <a:ln>
                <a:noFill/>
              </a:ln>
              <a:effectLst/>
            </c:spPr>
            <c:txPr>
              <a:bodyPr rot="-1020000" spcFirstLastPara="1" vertOverflow="ellipsis" wrap="square" anchor="ctr" anchorCtr="1"/>
              <a:lstStyle/>
              <a:p>
                <a:pPr>
                  <a:defRPr sz="1197" b="1" i="0" u="none" strike="noStrike" kern="1200" baseline="0">
                    <a:solidFill>
                      <a:schemeClr val="dk1"/>
                    </a:solidFill>
                    <a:latin typeface="+mn-lt"/>
                    <a:ea typeface="+mn-ea"/>
                    <a:cs typeface="+mn-cs"/>
                  </a:defRPr>
                </a:pPr>
                <a:endParaRPr lang="bg-BG"/>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Sheet1!$B$27:$K$27</c:f>
              <c:strCache>
                <c:ptCount val="10"/>
                <c:pt idx="0">
                  <c:v>2 003</c:v>
                </c:pt>
                <c:pt idx="1">
                  <c:v>2 004</c:v>
                </c:pt>
                <c:pt idx="2">
                  <c:v>2 005</c:v>
                </c:pt>
                <c:pt idx="3">
                  <c:v>2 006</c:v>
                </c:pt>
                <c:pt idx="4">
                  <c:v>2 007</c:v>
                </c:pt>
                <c:pt idx="5">
                  <c:v>2 008</c:v>
                </c:pt>
                <c:pt idx="6">
                  <c:v>2 009</c:v>
                </c:pt>
                <c:pt idx="7">
                  <c:v>2 010</c:v>
                </c:pt>
                <c:pt idx="8">
                  <c:v>2 011</c:v>
                </c:pt>
                <c:pt idx="9">
                  <c:v>2012*</c:v>
                </c:pt>
              </c:strCache>
            </c:strRef>
          </c:cat>
          <c:val>
            <c:numRef>
              <c:f>Sheet1!$B$32:$K$32</c:f>
              <c:numCache>
                <c:formatCode>#,##0</c:formatCode>
                <c:ptCount val="10"/>
                <c:pt idx="0">
                  <c:v>746.87</c:v>
                </c:pt>
                <c:pt idx="1">
                  <c:v>818.61</c:v>
                </c:pt>
                <c:pt idx="2">
                  <c:v>902.84</c:v>
                </c:pt>
                <c:pt idx="3">
                  <c:v>1072.6099999999999</c:v>
                </c:pt>
                <c:pt idx="4">
                  <c:v>1202.6600000000001</c:v>
                </c:pt>
                <c:pt idx="5">
                  <c:v>1392.14</c:v>
                </c:pt>
                <c:pt idx="6">
                  <c:v>1536</c:v>
                </c:pt>
                <c:pt idx="7">
                  <c:v>1662.15</c:v>
                </c:pt>
                <c:pt idx="8">
                  <c:v>1866.3</c:v>
                </c:pt>
                <c:pt idx="9">
                  <c:v>2024.84</c:v>
                </c:pt>
              </c:numCache>
            </c:numRef>
          </c:val>
        </c:ser>
        <c:dLbls>
          <c:showLegendKey val="0"/>
          <c:showVal val="0"/>
          <c:showCatName val="0"/>
          <c:showSerName val="0"/>
          <c:showPercent val="0"/>
          <c:showBubbleSize val="0"/>
        </c:dLbls>
        <c:axId val="-1255016816"/>
        <c:axId val="-1255015184"/>
        <c:axId val="-1262389408"/>
        <c:extLst>
          <c:ext xmlns:c15="http://schemas.microsoft.com/office/drawing/2012/chart" uri="{02D57815-91ED-43cb-92C2-25804820EDAC}">
            <c15:filteredAreaSeries>
              <c15:ser>
                <c:idx val="0"/>
                <c:order val="0"/>
                <c:tx>
                  <c:strRef>
                    <c:extLst>
                      <c:ext uri="{02D57815-91ED-43cb-92C2-25804820EDAC}">
                        <c15:formulaRef>
                          <c15:sqref>Sheet1!$A$28</c15:sqref>
                        </c15:formulaRef>
                      </c:ext>
                    </c:extLst>
                    <c:strCache>
                      <c:ptCount val="1"/>
                      <c:pt idx="0">
                        <c:v>Аптеки, санитарни и оптични магазини и други доставчици на медицински продукти - общо</c:v>
                      </c:pt>
                    </c:strCache>
                  </c:strRef>
                </c:tx>
                <c:spPr>
                  <a:solidFill>
                    <a:schemeClr val="accent1">
                      <a:alpha val="85000"/>
                    </a:schemeClr>
                  </a:solidFill>
                  <a:ln>
                    <a:noFill/>
                  </a:ln>
                  <a:effectLst>
                    <a:innerShdw dist="12700" dir="16200000">
                      <a:schemeClr val="lt1"/>
                    </a:innerShdw>
                  </a:effectLst>
                  <a:sp3d/>
                </c:spPr>
                <c:cat>
                  <c:strRef>
                    <c:extLst>
                      <c:ext uri="{02D57815-91ED-43cb-92C2-25804820EDAC}">
                        <c15:formulaRef>
                          <c15:sqref>Sheet1!$B$27:$K$27</c15:sqref>
                        </c15:formulaRef>
                      </c:ext>
                    </c:extLst>
                    <c:strCache>
                      <c:ptCount val="10"/>
                      <c:pt idx="0">
                        <c:v>2 003</c:v>
                      </c:pt>
                      <c:pt idx="1">
                        <c:v>2 004</c:v>
                      </c:pt>
                      <c:pt idx="2">
                        <c:v>2 005</c:v>
                      </c:pt>
                      <c:pt idx="3">
                        <c:v>2 006</c:v>
                      </c:pt>
                      <c:pt idx="4">
                        <c:v>2 007</c:v>
                      </c:pt>
                      <c:pt idx="5">
                        <c:v>2 008</c:v>
                      </c:pt>
                      <c:pt idx="6">
                        <c:v>2 009</c:v>
                      </c:pt>
                      <c:pt idx="7">
                        <c:v>2 010</c:v>
                      </c:pt>
                      <c:pt idx="8">
                        <c:v>2 011</c:v>
                      </c:pt>
                      <c:pt idx="9">
                        <c:v>2012*</c:v>
                      </c:pt>
                    </c:strCache>
                  </c:strRef>
                </c:cat>
                <c:val>
                  <c:numRef>
                    <c:extLst>
                      <c:ext uri="{02D57815-91ED-43cb-92C2-25804820EDAC}">
                        <c15:formulaRef>
                          <c15:sqref>Sheet1!$B$28:$K$28</c15:sqref>
                        </c15:formulaRef>
                      </c:ext>
                    </c:extLst>
                    <c:numCache>
                      <c:formatCode>#,##0</c:formatCode>
                      <c:ptCount val="10"/>
                      <c:pt idx="0">
                        <c:v>1017.7</c:v>
                      </c:pt>
                      <c:pt idx="1">
                        <c:v>1064.33</c:v>
                      </c:pt>
                      <c:pt idx="2">
                        <c:v>1147.78</c:v>
                      </c:pt>
                      <c:pt idx="3">
                        <c:v>1342.59</c:v>
                      </c:pt>
                      <c:pt idx="4">
                        <c:v>1484.73</c:v>
                      </c:pt>
                      <c:pt idx="5">
                        <c:v>1687.62</c:v>
                      </c:pt>
                      <c:pt idx="6">
                        <c:v>1931.42</c:v>
                      </c:pt>
                      <c:pt idx="7">
                        <c:v>2028.26</c:v>
                      </c:pt>
                      <c:pt idx="8">
                        <c:v>2390.85</c:v>
                      </c:pt>
                      <c:pt idx="9">
                        <c:v>2509.25</c:v>
                      </c:pt>
                    </c:numCache>
                  </c:numRef>
                </c:val>
              </c15:ser>
            </c15:filteredAreaSeries>
            <c15:filteredAreaSeries>
              <c15:ser>
                <c:idx val="1"/>
                <c:order val="1"/>
                <c:tx>
                  <c:strRef>
                    <c:extLst xmlns:c15="http://schemas.microsoft.com/office/drawing/2012/chart">
                      <c:ext xmlns:c15="http://schemas.microsoft.com/office/drawing/2012/chart" uri="{02D57815-91ED-43cb-92C2-25804820EDAC}">
                        <c15:formulaRef>
                          <c15:sqref>Sheet1!$A$29</c15:sqref>
                        </c15:formulaRef>
                      </c:ext>
                    </c:extLst>
                    <c:strCache>
                      <c:ptCount val="1"/>
                      <c:pt idx="0">
                        <c:v>Относителен дял от общо текущите разходи за здравеопазване-%</c:v>
                      </c:pt>
                    </c:strCache>
                  </c:strRef>
                </c:tx>
                <c:spPr>
                  <a:solidFill>
                    <a:schemeClr val="accent2">
                      <a:alpha val="85000"/>
                    </a:schemeClr>
                  </a:solidFill>
                  <a:ln>
                    <a:noFill/>
                  </a:ln>
                  <a:effectLst>
                    <a:innerShdw dist="12700" dir="16200000">
                      <a:schemeClr val="lt1"/>
                    </a:innerShdw>
                  </a:effectLst>
                  <a:sp3d/>
                </c:spPr>
                <c:cat>
                  <c:strRef>
                    <c:extLst xmlns:c15="http://schemas.microsoft.com/office/drawing/2012/chart">
                      <c:ext xmlns:c15="http://schemas.microsoft.com/office/drawing/2012/chart" uri="{02D57815-91ED-43cb-92C2-25804820EDAC}">
                        <c15:formulaRef>
                          <c15:sqref>Sheet1!$B$27:$K$27</c15:sqref>
                        </c15:formulaRef>
                      </c:ext>
                    </c:extLst>
                    <c:strCache>
                      <c:ptCount val="10"/>
                      <c:pt idx="0">
                        <c:v>2 003</c:v>
                      </c:pt>
                      <c:pt idx="1">
                        <c:v>2 004</c:v>
                      </c:pt>
                      <c:pt idx="2">
                        <c:v>2 005</c:v>
                      </c:pt>
                      <c:pt idx="3">
                        <c:v>2 006</c:v>
                      </c:pt>
                      <c:pt idx="4">
                        <c:v>2 007</c:v>
                      </c:pt>
                      <c:pt idx="5">
                        <c:v>2 008</c:v>
                      </c:pt>
                      <c:pt idx="6">
                        <c:v>2 009</c:v>
                      </c:pt>
                      <c:pt idx="7">
                        <c:v>2 010</c:v>
                      </c:pt>
                      <c:pt idx="8">
                        <c:v>2 011</c:v>
                      </c:pt>
                      <c:pt idx="9">
                        <c:v>2012*</c:v>
                      </c:pt>
                    </c:strCache>
                  </c:strRef>
                </c:cat>
                <c:val>
                  <c:numRef>
                    <c:extLst xmlns:c15="http://schemas.microsoft.com/office/drawing/2012/chart">
                      <c:ext xmlns:c15="http://schemas.microsoft.com/office/drawing/2012/chart" uri="{02D57815-91ED-43cb-92C2-25804820EDAC}">
                        <c15:formulaRef>
                          <c15:sqref>Sheet1!$B$29:$K$29</c15:sqref>
                        </c15:formulaRef>
                      </c:ext>
                    </c:extLst>
                    <c:numCache>
                      <c:formatCode>#,##0</c:formatCode>
                      <c:ptCount val="10"/>
                      <c:pt idx="0">
                        <c:v>38.58</c:v>
                      </c:pt>
                      <c:pt idx="1">
                        <c:v>37.49</c:v>
                      </c:pt>
                      <c:pt idx="2">
                        <c:v>35.43</c:v>
                      </c:pt>
                      <c:pt idx="3">
                        <c:v>38.380000000000003</c:v>
                      </c:pt>
                      <c:pt idx="4">
                        <c:v>37.979999999999997</c:v>
                      </c:pt>
                      <c:pt idx="5">
                        <c:v>36.869999999999997</c:v>
                      </c:pt>
                      <c:pt idx="6">
                        <c:v>40.01</c:v>
                      </c:pt>
                      <c:pt idx="7">
                        <c:v>38.17</c:v>
                      </c:pt>
                      <c:pt idx="8">
                        <c:v>41.44</c:v>
                      </c:pt>
                      <c:pt idx="9">
                        <c:v>40.29</c:v>
                      </c:pt>
                    </c:numCache>
                  </c:numRef>
                </c:val>
              </c15:ser>
            </c15:filteredAreaSeries>
            <c15:filteredAreaSeries>
              <c15:ser>
                <c:idx val="2"/>
                <c:order val="2"/>
                <c:tx>
                  <c:strRef>
                    <c:extLst xmlns:c15="http://schemas.microsoft.com/office/drawing/2012/chart">
                      <c:ext xmlns:c15="http://schemas.microsoft.com/office/drawing/2012/chart" uri="{02D57815-91ED-43cb-92C2-25804820EDAC}">
                        <c15:formulaRef>
                          <c15:sqref>Sheet1!$A$30</c15:sqref>
                        </c15:formulaRef>
                      </c:ext>
                    </c:extLst>
                    <c:strCache>
                      <c:ptCount val="1"/>
                      <c:pt idx="0">
                        <c:v>в това число финансирани от:</c:v>
                      </c:pt>
                    </c:strCache>
                  </c:strRef>
                </c:tx>
                <c:spPr>
                  <a:solidFill>
                    <a:schemeClr val="accent3">
                      <a:alpha val="85000"/>
                    </a:schemeClr>
                  </a:solidFill>
                  <a:ln>
                    <a:noFill/>
                  </a:ln>
                  <a:effectLst>
                    <a:innerShdw dist="12700" dir="16200000">
                      <a:schemeClr val="lt1"/>
                    </a:innerShdw>
                  </a:effectLst>
                  <a:sp3d/>
                </c:spPr>
                <c:cat>
                  <c:strRef>
                    <c:extLst xmlns:c15="http://schemas.microsoft.com/office/drawing/2012/chart">
                      <c:ext xmlns:c15="http://schemas.microsoft.com/office/drawing/2012/chart" uri="{02D57815-91ED-43cb-92C2-25804820EDAC}">
                        <c15:formulaRef>
                          <c15:sqref>Sheet1!$B$27:$K$27</c15:sqref>
                        </c15:formulaRef>
                      </c:ext>
                    </c:extLst>
                    <c:strCache>
                      <c:ptCount val="10"/>
                      <c:pt idx="0">
                        <c:v>2 003</c:v>
                      </c:pt>
                      <c:pt idx="1">
                        <c:v>2 004</c:v>
                      </c:pt>
                      <c:pt idx="2">
                        <c:v>2 005</c:v>
                      </c:pt>
                      <c:pt idx="3">
                        <c:v>2 006</c:v>
                      </c:pt>
                      <c:pt idx="4">
                        <c:v>2 007</c:v>
                      </c:pt>
                      <c:pt idx="5">
                        <c:v>2 008</c:v>
                      </c:pt>
                      <c:pt idx="6">
                        <c:v>2 009</c:v>
                      </c:pt>
                      <c:pt idx="7">
                        <c:v>2 010</c:v>
                      </c:pt>
                      <c:pt idx="8">
                        <c:v>2 011</c:v>
                      </c:pt>
                      <c:pt idx="9">
                        <c:v>2012*</c:v>
                      </c:pt>
                    </c:strCache>
                  </c:strRef>
                </c:cat>
                <c:val>
                  <c:numRef>
                    <c:extLst xmlns:c15="http://schemas.microsoft.com/office/drawing/2012/chart">
                      <c:ext xmlns:c15="http://schemas.microsoft.com/office/drawing/2012/chart" uri="{02D57815-91ED-43cb-92C2-25804820EDAC}">
                        <c15:formulaRef>
                          <c15:sqref>Sheet1!$B$30:$K$30</c15:sqref>
                        </c15:formulaRef>
                      </c:ext>
                    </c:extLst>
                    <c:numCache>
                      <c:formatCode>General</c:formatCode>
                      <c:ptCount val="10"/>
                    </c:numCache>
                  </c:numRef>
                </c:val>
              </c15:ser>
            </c15:filteredAreaSeries>
          </c:ext>
        </c:extLst>
      </c:area3DChart>
      <c:catAx>
        <c:axId val="-125501681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solidFill>
                <a:latin typeface="+mn-lt"/>
                <a:ea typeface="+mn-ea"/>
                <a:cs typeface="+mn-cs"/>
              </a:defRPr>
            </a:pPr>
            <a:endParaRPr lang="bg-BG"/>
          </a:p>
        </c:txPr>
        <c:crossAx val="-1255015184"/>
        <c:crosses val="autoZero"/>
        <c:auto val="1"/>
        <c:lblAlgn val="ctr"/>
        <c:lblOffset val="100"/>
        <c:noMultiLvlLbl val="0"/>
      </c:catAx>
      <c:valAx>
        <c:axId val="-1255015184"/>
        <c:scaling>
          <c:orientation val="minMax"/>
        </c:scaling>
        <c:delete val="0"/>
        <c:axPos val="l"/>
        <c:majorGridlines>
          <c:spPr>
            <a:ln w="6350" cap="flat" cmpd="sng" algn="ctr">
              <a:solidFill>
                <a:schemeClr val="dk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bg-BG"/>
          </a:p>
        </c:txPr>
        <c:crossAx val="-1255016816"/>
        <c:crosses val="autoZero"/>
        <c:crossBetween val="midCat"/>
      </c:valAx>
      <c:serAx>
        <c:axId val="-1262389408"/>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bg-BG"/>
          </a:p>
        </c:txPr>
        <c:crossAx val="-1255015184"/>
        <c:crosses val="autoZero"/>
      </c:ser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bg-BG"/>
        </a:p>
      </c:txPr>
    </c:legend>
    <c:plotVisOnly val="1"/>
    <c:dispBlanksAs val="zero"/>
    <c:showDLblsOverMax val="0"/>
  </c:chart>
  <c:spPr>
    <a:solidFill>
      <a:schemeClr val="lt1"/>
    </a:solidFill>
    <a:ln w="1270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bg-BG"/>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2"/>
          <c:order val="2"/>
          <c:tx>
            <c:strRef>
              <c:f>'[Chart in Microsoft PowerPoint]Талица 2'!$E$1</c:f>
              <c:strCache>
                <c:ptCount val="1"/>
                <c:pt idx="0">
                  <c:v>брой ЗОЛ по прил 1</c:v>
                </c:pt>
              </c:strCache>
            </c:strRef>
          </c:tx>
          <c:spPr>
            <a:ln w="57150" cap="rnd">
              <a:solidFill>
                <a:srgbClr val="FF0000"/>
              </a:solidFill>
            </a:ln>
            <a:effectLst>
              <a:glow rad="139700">
                <a:schemeClr val="accent3">
                  <a:satMod val="175000"/>
                  <a:alpha val="14000"/>
                </a:schemeClr>
              </a:glow>
            </a:effectLst>
          </c:spPr>
          <c:marker>
            <c:symbol val="none"/>
          </c:marker>
          <c:cat>
            <c:multiLvlStrRef>
              <c:f>'[Chart in Microsoft PowerPoint]Талица 2'!$A$2:$B$22</c:f>
              <c:multiLvlStrCache>
                <c:ptCount val="21"/>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lvl>
                <c:lvl>
                  <c:pt idx="0">
                    <c:v>2010</c:v>
                  </c:pt>
                  <c:pt idx="1">
                    <c:v>2010</c:v>
                  </c:pt>
                  <c:pt idx="2">
                    <c:v>2010</c:v>
                  </c:pt>
                  <c:pt idx="3">
                    <c:v>2010</c:v>
                  </c:pt>
                  <c:pt idx="4">
                    <c:v>2011</c:v>
                  </c:pt>
                  <c:pt idx="5">
                    <c:v>2011</c:v>
                  </c:pt>
                  <c:pt idx="6">
                    <c:v>2011</c:v>
                  </c:pt>
                  <c:pt idx="7">
                    <c:v>2011</c:v>
                  </c:pt>
                  <c:pt idx="8">
                    <c:v>2012</c:v>
                  </c:pt>
                  <c:pt idx="9">
                    <c:v>2012</c:v>
                  </c:pt>
                  <c:pt idx="10">
                    <c:v>2012</c:v>
                  </c:pt>
                  <c:pt idx="11">
                    <c:v>2012</c:v>
                  </c:pt>
                  <c:pt idx="12">
                    <c:v>2013</c:v>
                  </c:pt>
                  <c:pt idx="13">
                    <c:v>2013</c:v>
                  </c:pt>
                  <c:pt idx="14">
                    <c:v>2013</c:v>
                  </c:pt>
                  <c:pt idx="15">
                    <c:v>2013</c:v>
                  </c:pt>
                  <c:pt idx="16">
                    <c:v>2014</c:v>
                  </c:pt>
                  <c:pt idx="17">
                    <c:v>2014</c:v>
                  </c:pt>
                  <c:pt idx="18">
                    <c:v>2014</c:v>
                  </c:pt>
                  <c:pt idx="19">
                    <c:v>2014</c:v>
                  </c:pt>
                  <c:pt idx="20">
                    <c:v>2015</c:v>
                  </c:pt>
                </c:lvl>
              </c:multiLvlStrCache>
            </c:multiLvlStrRef>
          </c:cat>
          <c:val>
            <c:numRef>
              <c:f>'[Chart in Microsoft PowerPoint]Талица 2'!$E$2:$E$22</c:f>
              <c:numCache>
                <c:formatCode>#,##0</c:formatCode>
                <c:ptCount val="21"/>
                <c:pt idx="0">
                  <c:v>1185652</c:v>
                </c:pt>
                <c:pt idx="1">
                  <c:v>1186577</c:v>
                </c:pt>
                <c:pt idx="2">
                  <c:v>1172103</c:v>
                </c:pt>
                <c:pt idx="3">
                  <c:v>1212608</c:v>
                </c:pt>
                <c:pt idx="4">
                  <c:v>1235300</c:v>
                </c:pt>
                <c:pt idx="5">
                  <c:v>1251935</c:v>
                </c:pt>
                <c:pt idx="6">
                  <c:v>1237703</c:v>
                </c:pt>
                <c:pt idx="7">
                  <c:v>1276259</c:v>
                </c:pt>
                <c:pt idx="8">
                  <c:v>1296750</c:v>
                </c:pt>
                <c:pt idx="9">
                  <c:v>1304657</c:v>
                </c:pt>
                <c:pt idx="10">
                  <c:v>1284156</c:v>
                </c:pt>
                <c:pt idx="11">
                  <c:v>1317295</c:v>
                </c:pt>
                <c:pt idx="12">
                  <c:v>1337890</c:v>
                </c:pt>
                <c:pt idx="13">
                  <c:v>1336320</c:v>
                </c:pt>
                <c:pt idx="14">
                  <c:v>1316368</c:v>
                </c:pt>
                <c:pt idx="15">
                  <c:v>1343558</c:v>
                </c:pt>
                <c:pt idx="16">
                  <c:v>1364786</c:v>
                </c:pt>
                <c:pt idx="17">
                  <c:v>1362066</c:v>
                </c:pt>
                <c:pt idx="18">
                  <c:v>1348704</c:v>
                </c:pt>
                <c:pt idx="19">
                  <c:v>1361419</c:v>
                </c:pt>
                <c:pt idx="20">
                  <c:v>1366508</c:v>
                </c:pt>
              </c:numCache>
            </c:numRef>
          </c:val>
          <c:smooth val="0"/>
        </c:ser>
        <c:dLbls>
          <c:showLegendKey val="0"/>
          <c:showVal val="0"/>
          <c:showCatName val="0"/>
          <c:showSerName val="0"/>
          <c:showPercent val="0"/>
          <c:showBubbleSize val="0"/>
        </c:dLbls>
        <c:marker val="1"/>
        <c:smooth val="0"/>
        <c:axId val="-1255023888"/>
        <c:axId val="-1255025520"/>
        <c:extLst>
          <c:ext xmlns:c15="http://schemas.microsoft.com/office/drawing/2012/chart" uri="{02D57815-91ED-43cb-92C2-25804820EDAC}">
            <c15:filteredLineSeries>
              <c15:ser>
                <c:idx val="0"/>
                <c:order val="0"/>
                <c:tx>
                  <c:strRef>
                    <c:extLst>
                      <c:ext uri="{02D57815-91ED-43cb-92C2-25804820EDAC}">
                        <c15:formulaRef>
                          <c15:sqref>'[Chart in Microsoft PowerPoint]Талица 2'!$C$1</c15:sqref>
                        </c15:formulaRef>
                      </c:ext>
                    </c:extLst>
                    <c:strCache>
                      <c:ptCount val="1"/>
                      <c:pt idx="0">
                        <c:v>брой ЗОЛ</c:v>
                      </c:pt>
                    </c:strCache>
                  </c:strRef>
                </c:tx>
                <c:spPr>
                  <a:ln w="22225" cap="rnd">
                    <a:solidFill>
                      <a:schemeClr val="accent1"/>
                    </a:solidFill>
                  </a:ln>
                  <a:effectLst>
                    <a:glow rad="139700">
                      <a:schemeClr val="accent1">
                        <a:satMod val="175000"/>
                        <a:alpha val="14000"/>
                      </a:schemeClr>
                    </a:glow>
                  </a:effectLst>
                </c:spPr>
                <c:marker>
                  <c:symbol val="circle"/>
                  <c:size val="4"/>
                  <c:spPr>
                    <a:solidFill>
                      <a:schemeClr val="accent1">
                        <a:lumMod val="60000"/>
                        <a:lumOff val="40000"/>
                      </a:schemeClr>
                    </a:solidFill>
                    <a:ln>
                      <a:noFill/>
                    </a:ln>
                    <a:effectLst>
                      <a:glow rad="63500">
                        <a:schemeClr val="accent1">
                          <a:satMod val="175000"/>
                          <a:alpha val="25000"/>
                        </a:schemeClr>
                      </a:glow>
                    </a:effectLst>
                  </c:spPr>
                </c:marker>
                <c:cat>
                  <c:multiLvlStrRef>
                    <c:extLst>
                      <c:ext uri="{02D57815-91ED-43cb-92C2-25804820EDAC}">
                        <c15:formulaRef>
                          <c15:sqref>'[Chart in Microsoft PowerPoint]Талица 2'!$A$2:$B$22</c15:sqref>
                        </c15:formulaRef>
                      </c:ext>
                    </c:extLst>
                    <c:multiLvlStrCache>
                      <c:ptCount val="21"/>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lvl>
                      <c:lvl>
                        <c:pt idx="0">
                          <c:v>2010</c:v>
                        </c:pt>
                        <c:pt idx="1">
                          <c:v>2010</c:v>
                        </c:pt>
                        <c:pt idx="2">
                          <c:v>2010</c:v>
                        </c:pt>
                        <c:pt idx="3">
                          <c:v>2010</c:v>
                        </c:pt>
                        <c:pt idx="4">
                          <c:v>2011</c:v>
                        </c:pt>
                        <c:pt idx="5">
                          <c:v>2011</c:v>
                        </c:pt>
                        <c:pt idx="6">
                          <c:v>2011</c:v>
                        </c:pt>
                        <c:pt idx="7">
                          <c:v>2011</c:v>
                        </c:pt>
                        <c:pt idx="8">
                          <c:v>2012</c:v>
                        </c:pt>
                        <c:pt idx="9">
                          <c:v>2012</c:v>
                        </c:pt>
                        <c:pt idx="10">
                          <c:v>2012</c:v>
                        </c:pt>
                        <c:pt idx="11">
                          <c:v>2012</c:v>
                        </c:pt>
                        <c:pt idx="12">
                          <c:v>2013</c:v>
                        </c:pt>
                        <c:pt idx="13">
                          <c:v>2013</c:v>
                        </c:pt>
                        <c:pt idx="14">
                          <c:v>2013</c:v>
                        </c:pt>
                        <c:pt idx="15">
                          <c:v>2013</c:v>
                        </c:pt>
                        <c:pt idx="16">
                          <c:v>2014</c:v>
                        </c:pt>
                        <c:pt idx="17">
                          <c:v>2014</c:v>
                        </c:pt>
                        <c:pt idx="18">
                          <c:v>2014</c:v>
                        </c:pt>
                        <c:pt idx="19">
                          <c:v>2014</c:v>
                        </c:pt>
                        <c:pt idx="20">
                          <c:v>2015</c:v>
                        </c:pt>
                      </c:lvl>
                    </c:multiLvlStrCache>
                  </c:multiLvlStrRef>
                </c:cat>
                <c:val>
                  <c:numRef>
                    <c:extLst>
                      <c:ext uri="{02D57815-91ED-43cb-92C2-25804820EDAC}">
                        <c15:formulaRef>
                          <c15:sqref>'[Chart in Microsoft PowerPoint]Талица 2'!$C$2:$C$22</c15:sqref>
                        </c15:formulaRef>
                      </c:ext>
                    </c:extLst>
                    <c:numCache>
                      <c:formatCode>#,##0.00</c:formatCode>
                      <c:ptCount val="21"/>
                      <c:pt idx="0">
                        <c:v>1.1856519999999999</c:v>
                      </c:pt>
                      <c:pt idx="1">
                        <c:v>1.186577</c:v>
                      </c:pt>
                      <c:pt idx="2">
                        <c:v>1.1721029999999999</c:v>
                      </c:pt>
                      <c:pt idx="3">
                        <c:v>1.2126079999999999</c:v>
                      </c:pt>
                      <c:pt idx="4">
                        <c:v>1.2353000000000001</c:v>
                      </c:pt>
                      <c:pt idx="5">
                        <c:v>1.251935</c:v>
                      </c:pt>
                      <c:pt idx="6">
                        <c:v>1.237703</c:v>
                      </c:pt>
                      <c:pt idx="7">
                        <c:v>1.276259</c:v>
                      </c:pt>
                      <c:pt idx="8">
                        <c:v>1.2967500000000001</c:v>
                      </c:pt>
                      <c:pt idx="9">
                        <c:v>1.304657</c:v>
                      </c:pt>
                      <c:pt idx="10">
                        <c:v>1.2841560000000001</c:v>
                      </c:pt>
                      <c:pt idx="11">
                        <c:v>1.3172950000000001</c:v>
                      </c:pt>
                      <c:pt idx="12">
                        <c:v>1.33789</c:v>
                      </c:pt>
                      <c:pt idx="13">
                        <c:v>1.33632</c:v>
                      </c:pt>
                      <c:pt idx="14">
                        <c:v>1.316368</c:v>
                      </c:pt>
                      <c:pt idx="15">
                        <c:v>1.343558</c:v>
                      </c:pt>
                      <c:pt idx="16">
                        <c:v>1.3647860000000001</c:v>
                      </c:pt>
                      <c:pt idx="17">
                        <c:v>1.362066</c:v>
                      </c:pt>
                      <c:pt idx="18">
                        <c:v>1.3487039999999999</c:v>
                      </c:pt>
                      <c:pt idx="19">
                        <c:v>1.3614189999999999</c:v>
                      </c:pt>
                      <c:pt idx="20">
                        <c:v>1.3665080000000001</c:v>
                      </c:pt>
                    </c:numCache>
                  </c:numRef>
                </c:val>
                <c:smooth val="0"/>
              </c15:ser>
            </c15:filteredLineSeries>
            <c15:filteredLineSeries>
              <c15:ser>
                <c:idx val="1"/>
                <c:order val="1"/>
                <c:tx>
                  <c:strRef>
                    <c:extLst xmlns:c15="http://schemas.microsoft.com/office/drawing/2012/chart">
                      <c:ext xmlns:c15="http://schemas.microsoft.com/office/drawing/2012/chart" uri="{02D57815-91ED-43cb-92C2-25804820EDAC}">
                        <c15:formulaRef>
                          <c15:sqref>'[Chart in Microsoft PowerPoint]Талица 2'!$D$1</c15:sqref>
                        </c15:formulaRef>
                      </c:ext>
                    </c:extLst>
                    <c:strCache>
                      <c:ptCount val="1"/>
                      <c:pt idx="0">
                        <c:v>разходи за ЛП</c:v>
                      </c:pt>
                    </c:strCache>
                  </c:strRef>
                </c:tx>
                <c:spPr>
                  <a:ln w="22225" cap="rnd">
                    <a:solidFill>
                      <a:schemeClr val="accent2"/>
                    </a:solidFill>
                  </a:ln>
                  <a:effectLst>
                    <a:glow rad="139700">
                      <a:schemeClr val="accent2">
                        <a:satMod val="175000"/>
                        <a:alpha val="14000"/>
                      </a:schemeClr>
                    </a:glow>
                  </a:effectLst>
                </c:spPr>
                <c:marker>
                  <c:symbol val="circle"/>
                  <c:size val="4"/>
                  <c:spPr>
                    <a:solidFill>
                      <a:schemeClr val="accent2">
                        <a:lumMod val="60000"/>
                        <a:lumOff val="40000"/>
                      </a:schemeClr>
                    </a:solidFill>
                    <a:ln>
                      <a:noFill/>
                    </a:ln>
                    <a:effectLst>
                      <a:glow rad="63500">
                        <a:schemeClr val="accent2">
                          <a:satMod val="175000"/>
                          <a:alpha val="25000"/>
                        </a:schemeClr>
                      </a:glow>
                    </a:effectLst>
                  </c:spPr>
                </c:marker>
                <c:cat>
                  <c:multiLvlStrRef>
                    <c:extLst xmlns:c15="http://schemas.microsoft.com/office/drawing/2012/chart">
                      <c:ext xmlns:c15="http://schemas.microsoft.com/office/drawing/2012/chart" uri="{02D57815-91ED-43cb-92C2-25804820EDAC}">
                        <c15:formulaRef>
                          <c15:sqref>'[Chart in Microsoft PowerPoint]Талица 2'!$A$2:$B$22</c15:sqref>
                        </c15:formulaRef>
                      </c:ext>
                    </c:extLst>
                    <c:multiLvlStrCache>
                      <c:ptCount val="21"/>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lvl>
                      <c:lvl>
                        <c:pt idx="0">
                          <c:v>2010</c:v>
                        </c:pt>
                        <c:pt idx="1">
                          <c:v>2010</c:v>
                        </c:pt>
                        <c:pt idx="2">
                          <c:v>2010</c:v>
                        </c:pt>
                        <c:pt idx="3">
                          <c:v>2010</c:v>
                        </c:pt>
                        <c:pt idx="4">
                          <c:v>2011</c:v>
                        </c:pt>
                        <c:pt idx="5">
                          <c:v>2011</c:v>
                        </c:pt>
                        <c:pt idx="6">
                          <c:v>2011</c:v>
                        </c:pt>
                        <c:pt idx="7">
                          <c:v>2011</c:v>
                        </c:pt>
                        <c:pt idx="8">
                          <c:v>2012</c:v>
                        </c:pt>
                        <c:pt idx="9">
                          <c:v>2012</c:v>
                        </c:pt>
                        <c:pt idx="10">
                          <c:v>2012</c:v>
                        </c:pt>
                        <c:pt idx="11">
                          <c:v>2012</c:v>
                        </c:pt>
                        <c:pt idx="12">
                          <c:v>2013</c:v>
                        </c:pt>
                        <c:pt idx="13">
                          <c:v>2013</c:v>
                        </c:pt>
                        <c:pt idx="14">
                          <c:v>2013</c:v>
                        </c:pt>
                        <c:pt idx="15">
                          <c:v>2013</c:v>
                        </c:pt>
                        <c:pt idx="16">
                          <c:v>2014</c:v>
                        </c:pt>
                        <c:pt idx="17">
                          <c:v>2014</c:v>
                        </c:pt>
                        <c:pt idx="18">
                          <c:v>2014</c:v>
                        </c:pt>
                        <c:pt idx="19">
                          <c:v>2014</c:v>
                        </c:pt>
                        <c:pt idx="20">
                          <c:v>2015</c:v>
                        </c:pt>
                      </c:lvl>
                    </c:multiLvlStrCache>
                  </c:multiLvlStrRef>
                </c:cat>
                <c:val>
                  <c:numRef>
                    <c:extLst xmlns:c15="http://schemas.microsoft.com/office/drawing/2012/chart">
                      <c:ext xmlns:c15="http://schemas.microsoft.com/office/drawing/2012/chart" uri="{02D57815-91ED-43cb-92C2-25804820EDAC}">
                        <c15:formulaRef>
                          <c15:sqref>'[Chart in Microsoft PowerPoint]Талица 2'!$D$2:$D$22</c15:sqref>
                        </c15:formulaRef>
                      </c:ext>
                    </c:extLst>
                    <c:numCache>
                      <c:formatCode>#,##0</c:formatCode>
                      <c:ptCount val="21"/>
                      <c:pt idx="0">
                        <c:v>88.469398760000004</c:v>
                      </c:pt>
                      <c:pt idx="1">
                        <c:v>88.648618319999997</c:v>
                      </c:pt>
                      <c:pt idx="2">
                        <c:v>91.89098851</c:v>
                      </c:pt>
                      <c:pt idx="3">
                        <c:v>96.669840500000007</c:v>
                      </c:pt>
                      <c:pt idx="4">
                        <c:v>99.795540519999989</c:v>
                      </c:pt>
                      <c:pt idx="5">
                        <c:v>114.71493783</c:v>
                      </c:pt>
                      <c:pt idx="6">
                        <c:v>117.17386376</c:v>
                      </c:pt>
                      <c:pt idx="7">
                        <c:v>121.39083034000001</c:v>
                      </c:pt>
                      <c:pt idx="8">
                        <c:v>126.0046645</c:v>
                      </c:pt>
                      <c:pt idx="9">
                        <c:v>125.41530191</c:v>
                      </c:pt>
                      <c:pt idx="10">
                        <c:v>122.42426504000001</c:v>
                      </c:pt>
                      <c:pt idx="11">
                        <c:v>124.95936125</c:v>
                      </c:pt>
                      <c:pt idx="12">
                        <c:v>128.86171741999999</c:v>
                      </c:pt>
                      <c:pt idx="13">
                        <c:v>128.45859861</c:v>
                      </c:pt>
                      <c:pt idx="14">
                        <c:v>131.01538823000001</c:v>
                      </c:pt>
                      <c:pt idx="15">
                        <c:v>139.79802330999999</c:v>
                      </c:pt>
                      <c:pt idx="16">
                        <c:v>141.66413982</c:v>
                      </c:pt>
                      <c:pt idx="17">
                        <c:v>141.53344627000001</c:v>
                      </c:pt>
                      <c:pt idx="18">
                        <c:v>142.45189352</c:v>
                      </c:pt>
                      <c:pt idx="19">
                        <c:v>151.46279156999998</c:v>
                      </c:pt>
                      <c:pt idx="20">
                        <c:v>154.57017106000001</c:v>
                      </c:pt>
                    </c:numCache>
                  </c:numRef>
                </c:val>
                <c:smooth val="0"/>
              </c15:ser>
            </c15:filteredLineSeries>
            <c15:filteredLineSeries>
              <c15:ser>
                <c:idx val="3"/>
                <c:order val="3"/>
                <c:tx>
                  <c:strRef>
                    <c:extLst xmlns:c15="http://schemas.microsoft.com/office/drawing/2012/chart">
                      <c:ext xmlns:c15="http://schemas.microsoft.com/office/drawing/2012/chart" uri="{02D57815-91ED-43cb-92C2-25804820EDAC}">
                        <c15:formulaRef>
                          <c15:sqref>'[Chart in Microsoft PowerPoint]Талица 2'!$F$1</c15:sqref>
                        </c15:formulaRef>
                      </c:ext>
                    </c:extLst>
                    <c:strCache>
                      <c:ptCount val="1"/>
                      <c:pt idx="0">
                        <c:v>разходи за ЛП по прил 1</c:v>
                      </c:pt>
                    </c:strCache>
                  </c:strRef>
                </c:tx>
                <c:spPr>
                  <a:ln w="22225" cap="rnd">
                    <a:solidFill>
                      <a:schemeClr val="accent4"/>
                    </a:solidFill>
                  </a:ln>
                  <a:effectLst>
                    <a:glow rad="139700">
                      <a:schemeClr val="accent4">
                        <a:satMod val="175000"/>
                        <a:alpha val="14000"/>
                      </a:schemeClr>
                    </a:glow>
                  </a:effectLst>
                </c:spPr>
                <c:marker>
                  <c:symbol val="circle"/>
                  <c:size val="4"/>
                  <c:spPr>
                    <a:solidFill>
                      <a:schemeClr val="accent4">
                        <a:lumMod val="60000"/>
                        <a:lumOff val="40000"/>
                      </a:schemeClr>
                    </a:solidFill>
                    <a:ln>
                      <a:noFill/>
                    </a:ln>
                    <a:effectLst>
                      <a:glow rad="63500">
                        <a:schemeClr val="accent4">
                          <a:satMod val="175000"/>
                          <a:alpha val="25000"/>
                        </a:schemeClr>
                      </a:glow>
                    </a:effectLst>
                  </c:spPr>
                </c:marker>
                <c:cat>
                  <c:multiLvlStrRef>
                    <c:extLst xmlns:c15="http://schemas.microsoft.com/office/drawing/2012/chart">
                      <c:ext xmlns:c15="http://schemas.microsoft.com/office/drawing/2012/chart" uri="{02D57815-91ED-43cb-92C2-25804820EDAC}">
                        <c15:formulaRef>
                          <c15:sqref>'[Chart in Microsoft PowerPoint]Талица 2'!$A$2:$B$22</c15:sqref>
                        </c15:formulaRef>
                      </c:ext>
                    </c:extLst>
                    <c:multiLvlStrCache>
                      <c:ptCount val="21"/>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lvl>
                      <c:lvl>
                        <c:pt idx="0">
                          <c:v>2010</c:v>
                        </c:pt>
                        <c:pt idx="1">
                          <c:v>2010</c:v>
                        </c:pt>
                        <c:pt idx="2">
                          <c:v>2010</c:v>
                        </c:pt>
                        <c:pt idx="3">
                          <c:v>2010</c:v>
                        </c:pt>
                        <c:pt idx="4">
                          <c:v>2011</c:v>
                        </c:pt>
                        <c:pt idx="5">
                          <c:v>2011</c:v>
                        </c:pt>
                        <c:pt idx="6">
                          <c:v>2011</c:v>
                        </c:pt>
                        <c:pt idx="7">
                          <c:v>2011</c:v>
                        </c:pt>
                        <c:pt idx="8">
                          <c:v>2012</c:v>
                        </c:pt>
                        <c:pt idx="9">
                          <c:v>2012</c:v>
                        </c:pt>
                        <c:pt idx="10">
                          <c:v>2012</c:v>
                        </c:pt>
                        <c:pt idx="11">
                          <c:v>2012</c:v>
                        </c:pt>
                        <c:pt idx="12">
                          <c:v>2013</c:v>
                        </c:pt>
                        <c:pt idx="13">
                          <c:v>2013</c:v>
                        </c:pt>
                        <c:pt idx="14">
                          <c:v>2013</c:v>
                        </c:pt>
                        <c:pt idx="15">
                          <c:v>2013</c:v>
                        </c:pt>
                        <c:pt idx="16">
                          <c:v>2014</c:v>
                        </c:pt>
                        <c:pt idx="17">
                          <c:v>2014</c:v>
                        </c:pt>
                        <c:pt idx="18">
                          <c:v>2014</c:v>
                        </c:pt>
                        <c:pt idx="19">
                          <c:v>2014</c:v>
                        </c:pt>
                        <c:pt idx="20">
                          <c:v>2015</c:v>
                        </c:pt>
                      </c:lvl>
                    </c:multiLvlStrCache>
                  </c:multiLvlStrRef>
                </c:cat>
                <c:val>
                  <c:numRef>
                    <c:extLst xmlns:c15="http://schemas.microsoft.com/office/drawing/2012/chart">
                      <c:ext xmlns:c15="http://schemas.microsoft.com/office/drawing/2012/chart" uri="{02D57815-91ED-43cb-92C2-25804820EDAC}">
                        <c15:formulaRef>
                          <c15:sqref>'[Chart in Microsoft PowerPoint]Талица 2'!$F$2:$F$22</c15:sqref>
                        </c15:formulaRef>
                      </c:ext>
                    </c:extLst>
                    <c:numCache>
                      <c:formatCode>#,##0</c:formatCode>
                      <c:ptCount val="21"/>
                      <c:pt idx="0">
                        <c:v>88469398.760000005</c:v>
                      </c:pt>
                      <c:pt idx="1">
                        <c:v>88648618.319999993</c:v>
                      </c:pt>
                      <c:pt idx="2">
                        <c:v>91890988.510000005</c:v>
                      </c:pt>
                      <c:pt idx="3">
                        <c:v>96669840.5</c:v>
                      </c:pt>
                      <c:pt idx="4">
                        <c:v>99795540.519999996</c:v>
                      </c:pt>
                      <c:pt idx="5">
                        <c:v>114714937.83</c:v>
                      </c:pt>
                      <c:pt idx="6">
                        <c:v>117173863.76000001</c:v>
                      </c:pt>
                      <c:pt idx="7">
                        <c:v>121390830.34</c:v>
                      </c:pt>
                      <c:pt idx="8">
                        <c:v>126004664.5</c:v>
                      </c:pt>
                      <c:pt idx="9">
                        <c:v>125415301.91</c:v>
                      </c:pt>
                      <c:pt idx="10">
                        <c:v>122424265.04000001</c:v>
                      </c:pt>
                      <c:pt idx="11">
                        <c:v>124959361.25</c:v>
                      </c:pt>
                      <c:pt idx="12">
                        <c:v>128861717.42</c:v>
                      </c:pt>
                      <c:pt idx="13">
                        <c:v>128458598.61</c:v>
                      </c:pt>
                      <c:pt idx="14">
                        <c:v>131015388.23</c:v>
                      </c:pt>
                      <c:pt idx="15">
                        <c:v>139798023.31</c:v>
                      </c:pt>
                      <c:pt idx="16">
                        <c:v>141664139.81999999</c:v>
                      </c:pt>
                      <c:pt idx="17">
                        <c:v>141533446.27000001</c:v>
                      </c:pt>
                      <c:pt idx="18">
                        <c:v>142451893.52000001</c:v>
                      </c:pt>
                      <c:pt idx="19">
                        <c:v>151462791.56999999</c:v>
                      </c:pt>
                      <c:pt idx="20">
                        <c:v>154570171.06</c:v>
                      </c:pt>
                    </c:numCache>
                  </c:numRef>
                </c:val>
                <c:smooth val="0"/>
              </c15:ser>
            </c15:filteredLineSeries>
            <c15:filteredLineSeries>
              <c15:ser>
                <c:idx val="4"/>
                <c:order val="4"/>
                <c:tx>
                  <c:strRef>
                    <c:extLst xmlns:c15="http://schemas.microsoft.com/office/drawing/2012/chart">
                      <c:ext xmlns:c15="http://schemas.microsoft.com/office/drawing/2012/chart" uri="{02D57815-91ED-43cb-92C2-25804820EDAC}">
                        <c15:formulaRef>
                          <c15:sqref>'[Chart in Microsoft PowerPoint]Талица 2'!$G$1</c15:sqref>
                        </c15:formulaRef>
                      </c:ext>
                    </c:extLst>
                    <c:strCache>
                      <c:ptCount val="1"/>
                      <c:pt idx="0">
                        <c:v>Разлика ЗОЛ</c:v>
                      </c:pt>
                    </c:strCache>
                  </c:strRef>
                </c:tx>
                <c:spPr>
                  <a:ln w="22225" cap="rnd">
                    <a:solidFill>
                      <a:schemeClr val="accent5"/>
                    </a:solidFill>
                  </a:ln>
                  <a:effectLst>
                    <a:glow rad="139700">
                      <a:schemeClr val="accent5">
                        <a:satMod val="175000"/>
                        <a:alpha val="14000"/>
                      </a:schemeClr>
                    </a:glow>
                  </a:effectLst>
                </c:spPr>
                <c:marker>
                  <c:symbol val="circle"/>
                  <c:size val="4"/>
                  <c:spPr>
                    <a:solidFill>
                      <a:schemeClr val="accent5">
                        <a:lumMod val="60000"/>
                        <a:lumOff val="40000"/>
                      </a:schemeClr>
                    </a:solidFill>
                    <a:ln>
                      <a:noFill/>
                    </a:ln>
                    <a:effectLst>
                      <a:glow rad="63500">
                        <a:schemeClr val="accent5">
                          <a:satMod val="175000"/>
                          <a:alpha val="25000"/>
                        </a:schemeClr>
                      </a:glow>
                    </a:effectLst>
                  </c:spPr>
                </c:marker>
                <c:cat>
                  <c:multiLvlStrRef>
                    <c:extLst xmlns:c15="http://schemas.microsoft.com/office/drawing/2012/chart">
                      <c:ext xmlns:c15="http://schemas.microsoft.com/office/drawing/2012/chart" uri="{02D57815-91ED-43cb-92C2-25804820EDAC}">
                        <c15:formulaRef>
                          <c15:sqref>'[Chart in Microsoft PowerPoint]Талица 2'!$A$2:$B$22</c15:sqref>
                        </c15:formulaRef>
                      </c:ext>
                    </c:extLst>
                    <c:multiLvlStrCache>
                      <c:ptCount val="21"/>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lvl>
                      <c:lvl>
                        <c:pt idx="0">
                          <c:v>2010</c:v>
                        </c:pt>
                        <c:pt idx="1">
                          <c:v>2010</c:v>
                        </c:pt>
                        <c:pt idx="2">
                          <c:v>2010</c:v>
                        </c:pt>
                        <c:pt idx="3">
                          <c:v>2010</c:v>
                        </c:pt>
                        <c:pt idx="4">
                          <c:v>2011</c:v>
                        </c:pt>
                        <c:pt idx="5">
                          <c:v>2011</c:v>
                        </c:pt>
                        <c:pt idx="6">
                          <c:v>2011</c:v>
                        </c:pt>
                        <c:pt idx="7">
                          <c:v>2011</c:v>
                        </c:pt>
                        <c:pt idx="8">
                          <c:v>2012</c:v>
                        </c:pt>
                        <c:pt idx="9">
                          <c:v>2012</c:v>
                        </c:pt>
                        <c:pt idx="10">
                          <c:v>2012</c:v>
                        </c:pt>
                        <c:pt idx="11">
                          <c:v>2012</c:v>
                        </c:pt>
                        <c:pt idx="12">
                          <c:v>2013</c:v>
                        </c:pt>
                        <c:pt idx="13">
                          <c:v>2013</c:v>
                        </c:pt>
                        <c:pt idx="14">
                          <c:v>2013</c:v>
                        </c:pt>
                        <c:pt idx="15">
                          <c:v>2013</c:v>
                        </c:pt>
                        <c:pt idx="16">
                          <c:v>2014</c:v>
                        </c:pt>
                        <c:pt idx="17">
                          <c:v>2014</c:v>
                        </c:pt>
                        <c:pt idx="18">
                          <c:v>2014</c:v>
                        </c:pt>
                        <c:pt idx="19">
                          <c:v>2014</c:v>
                        </c:pt>
                        <c:pt idx="20">
                          <c:v>2015</c:v>
                        </c:pt>
                      </c:lvl>
                    </c:multiLvlStrCache>
                  </c:multiLvlStrRef>
                </c:cat>
                <c:val>
                  <c:numRef>
                    <c:extLst xmlns:c15="http://schemas.microsoft.com/office/drawing/2012/chart">
                      <c:ext xmlns:c15="http://schemas.microsoft.com/office/drawing/2012/chart" uri="{02D57815-91ED-43cb-92C2-25804820EDAC}">
                        <c15:formulaRef>
                          <c15:sqref>'[Chart in Microsoft PowerPoint]Талица 2'!$G$2:$G$22</c15:sqref>
                        </c15:formulaRef>
                      </c:ext>
                    </c:extLst>
                    <c:numCache>
                      <c:formatCode>#,##0</c:formatCode>
                      <c:ptCount val="21"/>
                      <c:pt idx="1">
                        <c:v>925</c:v>
                      </c:pt>
                      <c:pt idx="2">
                        <c:v>-14474</c:v>
                      </c:pt>
                      <c:pt idx="3">
                        <c:v>40505</c:v>
                      </c:pt>
                      <c:pt idx="4">
                        <c:v>22692</c:v>
                      </c:pt>
                      <c:pt idx="5">
                        <c:v>16635</c:v>
                      </c:pt>
                      <c:pt idx="6">
                        <c:v>-14232</c:v>
                      </c:pt>
                      <c:pt idx="7">
                        <c:v>38556</c:v>
                      </c:pt>
                      <c:pt idx="8">
                        <c:v>20491</c:v>
                      </c:pt>
                      <c:pt idx="9">
                        <c:v>7907</c:v>
                      </c:pt>
                      <c:pt idx="10">
                        <c:v>-20501</c:v>
                      </c:pt>
                      <c:pt idx="11">
                        <c:v>33139</c:v>
                      </c:pt>
                      <c:pt idx="12">
                        <c:v>20595</c:v>
                      </c:pt>
                      <c:pt idx="13">
                        <c:v>-1570</c:v>
                      </c:pt>
                      <c:pt idx="14">
                        <c:v>-19952</c:v>
                      </c:pt>
                      <c:pt idx="15">
                        <c:v>27190</c:v>
                      </c:pt>
                      <c:pt idx="16">
                        <c:v>21228</c:v>
                      </c:pt>
                      <c:pt idx="17">
                        <c:v>-2720</c:v>
                      </c:pt>
                      <c:pt idx="18">
                        <c:v>-13362</c:v>
                      </c:pt>
                      <c:pt idx="19">
                        <c:v>12715</c:v>
                      </c:pt>
                      <c:pt idx="20">
                        <c:v>5089</c:v>
                      </c:pt>
                    </c:numCache>
                  </c:numRef>
                </c:val>
                <c:smooth val="0"/>
              </c15:ser>
            </c15:filteredLineSeries>
            <c15:filteredLineSeries>
              <c15:ser>
                <c:idx val="5"/>
                <c:order val="5"/>
                <c:tx>
                  <c:strRef>
                    <c:extLst xmlns:c15="http://schemas.microsoft.com/office/drawing/2012/chart">
                      <c:ext xmlns:c15="http://schemas.microsoft.com/office/drawing/2012/chart" uri="{02D57815-91ED-43cb-92C2-25804820EDAC}">
                        <c15:formulaRef>
                          <c15:sqref>'[Chart in Microsoft PowerPoint]Талица 2'!$H$1</c15:sqref>
                        </c15:formulaRef>
                      </c:ext>
                    </c:extLst>
                    <c:strCache>
                      <c:ptCount val="1"/>
                      <c:pt idx="0">
                        <c:v>Разлика разходи</c:v>
                      </c:pt>
                    </c:strCache>
                  </c:strRef>
                </c:tx>
                <c:spPr>
                  <a:ln w="22225" cap="rnd">
                    <a:solidFill>
                      <a:schemeClr val="accent6"/>
                    </a:solidFill>
                  </a:ln>
                  <a:effectLst>
                    <a:glow rad="139700">
                      <a:schemeClr val="accent6">
                        <a:satMod val="175000"/>
                        <a:alpha val="14000"/>
                      </a:schemeClr>
                    </a:glow>
                  </a:effectLst>
                </c:spPr>
                <c:marker>
                  <c:symbol val="circle"/>
                  <c:size val="4"/>
                  <c:spPr>
                    <a:solidFill>
                      <a:schemeClr val="accent6">
                        <a:lumMod val="60000"/>
                        <a:lumOff val="40000"/>
                      </a:schemeClr>
                    </a:solidFill>
                    <a:ln>
                      <a:noFill/>
                    </a:ln>
                    <a:effectLst>
                      <a:glow rad="63500">
                        <a:schemeClr val="accent6">
                          <a:satMod val="175000"/>
                          <a:alpha val="25000"/>
                        </a:schemeClr>
                      </a:glow>
                    </a:effectLst>
                  </c:spPr>
                </c:marker>
                <c:cat>
                  <c:multiLvlStrRef>
                    <c:extLst xmlns:c15="http://schemas.microsoft.com/office/drawing/2012/chart">
                      <c:ext xmlns:c15="http://schemas.microsoft.com/office/drawing/2012/chart" uri="{02D57815-91ED-43cb-92C2-25804820EDAC}">
                        <c15:formulaRef>
                          <c15:sqref>'[Chart in Microsoft PowerPoint]Талица 2'!$A$2:$B$22</c15:sqref>
                        </c15:formulaRef>
                      </c:ext>
                    </c:extLst>
                    <c:multiLvlStrCache>
                      <c:ptCount val="21"/>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lvl>
                      <c:lvl>
                        <c:pt idx="0">
                          <c:v>2010</c:v>
                        </c:pt>
                        <c:pt idx="1">
                          <c:v>2010</c:v>
                        </c:pt>
                        <c:pt idx="2">
                          <c:v>2010</c:v>
                        </c:pt>
                        <c:pt idx="3">
                          <c:v>2010</c:v>
                        </c:pt>
                        <c:pt idx="4">
                          <c:v>2011</c:v>
                        </c:pt>
                        <c:pt idx="5">
                          <c:v>2011</c:v>
                        </c:pt>
                        <c:pt idx="6">
                          <c:v>2011</c:v>
                        </c:pt>
                        <c:pt idx="7">
                          <c:v>2011</c:v>
                        </c:pt>
                        <c:pt idx="8">
                          <c:v>2012</c:v>
                        </c:pt>
                        <c:pt idx="9">
                          <c:v>2012</c:v>
                        </c:pt>
                        <c:pt idx="10">
                          <c:v>2012</c:v>
                        </c:pt>
                        <c:pt idx="11">
                          <c:v>2012</c:v>
                        </c:pt>
                        <c:pt idx="12">
                          <c:v>2013</c:v>
                        </c:pt>
                        <c:pt idx="13">
                          <c:v>2013</c:v>
                        </c:pt>
                        <c:pt idx="14">
                          <c:v>2013</c:v>
                        </c:pt>
                        <c:pt idx="15">
                          <c:v>2013</c:v>
                        </c:pt>
                        <c:pt idx="16">
                          <c:v>2014</c:v>
                        </c:pt>
                        <c:pt idx="17">
                          <c:v>2014</c:v>
                        </c:pt>
                        <c:pt idx="18">
                          <c:v>2014</c:v>
                        </c:pt>
                        <c:pt idx="19">
                          <c:v>2014</c:v>
                        </c:pt>
                        <c:pt idx="20">
                          <c:v>2015</c:v>
                        </c:pt>
                      </c:lvl>
                    </c:multiLvlStrCache>
                  </c:multiLvlStrRef>
                </c:cat>
                <c:val>
                  <c:numRef>
                    <c:extLst xmlns:c15="http://schemas.microsoft.com/office/drawing/2012/chart">
                      <c:ext xmlns:c15="http://schemas.microsoft.com/office/drawing/2012/chart" uri="{02D57815-91ED-43cb-92C2-25804820EDAC}">
                        <c15:formulaRef>
                          <c15:sqref>'[Chart in Microsoft PowerPoint]Талица 2'!$H$2:$H$22</c15:sqref>
                        </c15:formulaRef>
                      </c:ext>
                    </c:extLst>
                    <c:numCache>
                      <c:formatCode>#,##0</c:formatCode>
                      <c:ptCount val="21"/>
                      <c:pt idx="1">
                        <c:v>179.2195599999875</c:v>
                      </c:pt>
                      <c:pt idx="2">
                        <c:v>3242.3701900000124</c:v>
                      </c:pt>
                      <c:pt idx="3">
                        <c:v>4778.8519899999947</c:v>
                      </c:pt>
                      <c:pt idx="4">
                        <c:v>3125.7000199999957</c:v>
                      </c:pt>
                      <c:pt idx="5">
                        <c:v>14919.397310000002</c:v>
                      </c:pt>
                      <c:pt idx="6">
                        <c:v>2458.9259300000072</c:v>
                      </c:pt>
                      <c:pt idx="7">
                        <c:v>4216.9665799999984</c:v>
                      </c:pt>
                      <c:pt idx="8">
                        <c:v>4613.8341599999967</c:v>
                      </c:pt>
                      <c:pt idx="9">
                        <c:v>-589.36259000000359</c:v>
                      </c:pt>
                      <c:pt idx="10">
                        <c:v>-2991.0368699999899</c:v>
                      </c:pt>
                      <c:pt idx="11">
                        <c:v>2535.0962099999933</c:v>
                      </c:pt>
                      <c:pt idx="12">
                        <c:v>3902.3561700000018</c:v>
                      </c:pt>
                      <c:pt idx="13">
                        <c:v>-403.11881000000238</c:v>
                      </c:pt>
                      <c:pt idx="14">
                        <c:v>2556.7896200000046</c:v>
                      </c:pt>
                      <c:pt idx="15">
                        <c:v>8782.6350799999982</c:v>
                      </c:pt>
                      <c:pt idx="16">
                        <c:v>1866.1165099999905</c:v>
                      </c:pt>
                      <c:pt idx="17">
                        <c:v>-130.69354999998211</c:v>
                      </c:pt>
                      <c:pt idx="18">
                        <c:v>918.44725000000005</c:v>
                      </c:pt>
                      <c:pt idx="19">
                        <c:v>9010.8980499999816</c:v>
                      </c:pt>
                      <c:pt idx="20">
                        <c:v>3107.3794900000094</c:v>
                      </c:pt>
                    </c:numCache>
                  </c:numRef>
                </c:val>
                <c:smooth val="0"/>
              </c15:ser>
            </c15:filteredLineSeries>
          </c:ext>
        </c:extLst>
      </c:lineChart>
      <c:lineChart>
        <c:grouping val="standard"/>
        <c:varyColors val="0"/>
        <c:ser>
          <c:idx val="6"/>
          <c:order val="6"/>
          <c:tx>
            <c:strRef>
              <c:f>'[Chart in Microsoft PowerPoint]Талица 2'!$I$1</c:f>
              <c:strCache>
                <c:ptCount val="1"/>
                <c:pt idx="0">
                  <c:v>Ср.разход за ЗОЛ</c:v>
                </c:pt>
              </c:strCache>
            </c:strRef>
          </c:tx>
          <c:spPr>
            <a:ln w="38100" cap="rnd">
              <a:solidFill>
                <a:schemeClr val="accent1">
                  <a:lumMod val="60000"/>
                </a:schemeClr>
              </a:solidFill>
            </a:ln>
            <a:effectLst>
              <a:glow rad="139700">
                <a:schemeClr val="accent1">
                  <a:lumMod val="60000"/>
                  <a:satMod val="175000"/>
                  <a:alpha val="14000"/>
                </a:schemeClr>
              </a:glow>
            </a:effectLst>
          </c:spPr>
          <c:marker>
            <c:symbol val="none"/>
          </c:marker>
          <c:cat>
            <c:multiLvlStrRef>
              <c:f>'[Chart in Microsoft PowerPoint]Талица 2'!$A$2:$B$22</c:f>
              <c:multiLvlStrCache>
                <c:ptCount val="21"/>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lvl>
                <c:lvl>
                  <c:pt idx="0">
                    <c:v>2010</c:v>
                  </c:pt>
                  <c:pt idx="1">
                    <c:v>2010</c:v>
                  </c:pt>
                  <c:pt idx="2">
                    <c:v>2010</c:v>
                  </c:pt>
                  <c:pt idx="3">
                    <c:v>2010</c:v>
                  </c:pt>
                  <c:pt idx="4">
                    <c:v>2011</c:v>
                  </c:pt>
                  <c:pt idx="5">
                    <c:v>2011</c:v>
                  </c:pt>
                  <c:pt idx="6">
                    <c:v>2011</c:v>
                  </c:pt>
                  <c:pt idx="7">
                    <c:v>2011</c:v>
                  </c:pt>
                  <c:pt idx="8">
                    <c:v>2012</c:v>
                  </c:pt>
                  <c:pt idx="9">
                    <c:v>2012</c:v>
                  </c:pt>
                  <c:pt idx="10">
                    <c:v>2012</c:v>
                  </c:pt>
                  <c:pt idx="11">
                    <c:v>2012</c:v>
                  </c:pt>
                  <c:pt idx="12">
                    <c:v>2013</c:v>
                  </c:pt>
                  <c:pt idx="13">
                    <c:v>2013</c:v>
                  </c:pt>
                  <c:pt idx="14">
                    <c:v>2013</c:v>
                  </c:pt>
                  <c:pt idx="15">
                    <c:v>2013</c:v>
                  </c:pt>
                  <c:pt idx="16">
                    <c:v>2014</c:v>
                  </c:pt>
                  <c:pt idx="17">
                    <c:v>2014</c:v>
                  </c:pt>
                  <c:pt idx="18">
                    <c:v>2014</c:v>
                  </c:pt>
                  <c:pt idx="19">
                    <c:v>2014</c:v>
                  </c:pt>
                  <c:pt idx="20">
                    <c:v>2015</c:v>
                  </c:pt>
                </c:lvl>
              </c:multiLvlStrCache>
            </c:multiLvlStrRef>
          </c:cat>
          <c:val>
            <c:numRef>
              <c:f>'[Chart in Microsoft PowerPoint]Талица 2'!$I$2:$I$22</c:f>
              <c:numCache>
                <c:formatCode>#,##0.00</c:formatCode>
                <c:ptCount val="21"/>
                <c:pt idx="0">
                  <c:v>74.616665564600751</c:v>
                </c:pt>
                <c:pt idx="1">
                  <c:v>74.70953702962386</c:v>
                </c:pt>
                <c:pt idx="2">
                  <c:v>78.39839033770923</c:v>
                </c:pt>
                <c:pt idx="3">
                  <c:v>79.720602618488414</c:v>
                </c:pt>
                <c:pt idx="4">
                  <c:v>80.786481437707437</c:v>
                </c:pt>
                <c:pt idx="5">
                  <c:v>91.630106858582906</c:v>
                </c:pt>
                <c:pt idx="6">
                  <c:v>94.670420739062607</c:v>
                </c:pt>
                <c:pt idx="7">
                  <c:v>95.114573405554836</c:v>
                </c:pt>
                <c:pt idx="8">
                  <c:v>97.169588972431072</c:v>
                </c:pt>
                <c:pt idx="9">
                  <c:v>96.128945699904264</c:v>
                </c:pt>
                <c:pt idx="10">
                  <c:v>95.334418123654757</c:v>
                </c:pt>
                <c:pt idx="11">
                  <c:v>94.860575079993467</c:v>
                </c:pt>
                <c:pt idx="12">
                  <c:v>96.317124292729602</c:v>
                </c:pt>
                <c:pt idx="13">
                  <c:v>96.128620846803159</c:v>
                </c:pt>
                <c:pt idx="14">
                  <c:v>99.527934612509569</c:v>
                </c:pt>
                <c:pt idx="15">
                  <c:v>104.05060541487603</c:v>
                </c:pt>
                <c:pt idx="16">
                  <c:v>103.79952594765773</c:v>
                </c:pt>
                <c:pt idx="17">
                  <c:v>103.91085767503191</c:v>
                </c:pt>
                <c:pt idx="18">
                  <c:v>105.62131759081312</c:v>
                </c:pt>
                <c:pt idx="19">
                  <c:v>111.25361962041076</c:v>
                </c:pt>
                <c:pt idx="20">
                  <c:v>113.11325733914474</c:v>
                </c:pt>
              </c:numCache>
            </c:numRef>
          </c:val>
          <c:smooth val="0"/>
        </c:ser>
        <c:dLbls>
          <c:showLegendKey val="0"/>
          <c:showVal val="0"/>
          <c:showCatName val="0"/>
          <c:showSerName val="0"/>
          <c:showPercent val="0"/>
          <c:showBubbleSize val="0"/>
        </c:dLbls>
        <c:marker val="1"/>
        <c:smooth val="0"/>
        <c:axId val="-1255018992"/>
        <c:axId val="-1255026608"/>
      </c:lineChart>
      <c:catAx>
        <c:axId val="-1255023888"/>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bg-BG"/>
          </a:p>
        </c:txPr>
        <c:crossAx val="-1255025520"/>
        <c:crosses val="autoZero"/>
        <c:auto val="1"/>
        <c:lblAlgn val="ctr"/>
        <c:lblOffset val="100"/>
        <c:noMultiLvlLbl val="0"/>
      </c:catAx>
      <c:valAx>
        <c:axId val="-1255025520"/>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bg-BG"/>
          </a:p>
        </c:txPr>
        <c:crossAx val="-1255023888"/>
        <c:crosses val="autoZero"/>
        <c:crossBetween val="between"/>
        <c:dispUnits>
          <c:builtInUnit val="hundredThousands"/>
          <c:dispUnitsLbl>
            <c:layout/>
            <c:spPr>
              <a:noFill/>
              <a:ln>
                <a:noFill/>
              </a:ln>
              <a:effectLst/>
            </c:spPr>
            <c:txPr>
              <a:bodyPr rot="-5400000" spcFirstLastPara="1" vertOverflow="ellipsis" vert="horz" wrap="square" anchor="ctr" anchorCtr="1"/>
              <a:lstStyle/>
              <a:p>
                <a:pPr>
                  <a:defRPr sz="900" b="1" i="0" u="none" strike="noStrike" kern="1200" baseline="0">
                    <a:solidFill>
                      <a:schemeClr val="dk1"/>
                    </a:solidFill>
                    <a:latin typeface="+mn-lt"/>
                    <a:ea typeface="+mn-ea"/>
                    <a:cs typeface="+mn-cs"/>
                  </a:defRPr>
                </a:pPr>
                <a:endParaRPr lang="bg-BG"/>
              </a:p>
            </c:txPr>
          </c:dispUnitsLbl>
        </c:dispUnits>
      </c:valAx>
      <c:valAx>
        <c:axId val="-1255026608"/>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bg-BG"/>
          </a:p>
        </c:txPr>
        <c:crossAx val="-1255018992"/>
        <c:crosses val="max"/>
        <c:crossBetween val="between"/>
      </c:valAx>
      <c:catAx>
        <c:axId val="-1255018992"/>
        <c:scaling>
          <c:orientation val="minMax"/>
        </c:scaling>
        <c:delete val="1"/>
        <c:axPos val="b"/>
        <c:numFmt formatCode="General" sourceLinked="1"/>
        <c:majorTickMark val="none"/>
        <c:minorTickMark val="none"/>
        <c:tickLblPos val="nextTo"/>
        <c:crossAx val="-1255026608"/>
        <c:crosses val="autoZero"/>
        <c:auto val="1"/>
        <c:lblAlgn val="ctr"/>
        <c:lblOffset val="100"/>
        <c:noMultiLvlLbl val="0"/>
      </c:cat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bg-BG"/>
        </a:p>
      </c:txPr>
    </c:legend>
    <c:plotVisOnly val="1"/>
    <c:dispBlanksAs val="gap"/>
    <c:showDLblsOverMax val="0"/>
  </c:chart>
  <c:spPr>
    <a:solidFill>
      <a:schemeClr val="lt1"/>
    </a:solidFill>
    <a:ln w="1270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bg-BG"/>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599679743795035"/>
          <c:y val="1.5204024810321964E-2"/>
          <c:w val="0.72878018950593548"/>
          <c:h val="0.77675552482606991"/>
        </c:manualLayout>
      </c:layout>
      <c:lineChart>
        <c:grouping val="standard"/>
        <c:varyColors val="0"/>
        <c:ser>
          <c:idx val="0"/>
          <c:order val="0"/>
          <c:tx>
            <c:strRef>
              <c:f>Sheet1!$A$2</c:f>
              <c:strCache>
                <c:ptCount val="1"/>
                <c:pt idx="0">
                  <c:v>България</c:v>
                </c:pt>
              </c:strCache>
            </c:strRef>
          </c:tx>
          <c:spPr>
            <a:ln w="38100">
              <a:solidFill>
                <a:srgbClr val="FF0000"/>
              </a:solidFill>
              <a:prstDash val="solid"/>
            </a:ln>
          </c:spPr>
          <c:marker>
            <c:symbol val="none"/>
          </c:marker>
          <c:dLbls>
            <c:dLbl>
              <c:idx val="0"/>
              <c:layout/>
              <c:dLblPos val="t"/>
              <c:showLegendKey val="0"/>
              <c:showVal val="1"/>
              <c:showCatName val="0"/>
              <c:showSerName val="0"/>
              <c:showPercent val="0"/>
              <c:showBubbleSize val="0"/>
              <c:extLst>
                <c:ext xmlns:c15="http://schemas.microsoft.com/office/drawing/2012/chart" uri="{CE6537A1-D6FC-4f65-9D91-7224C49458BB}">
                  <c15:layout/>
                </c:ext>
              </c:extLst>
            </c:dLbl>
            <c:dLbl>
              <c:idx val="17"/>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200"/>
                </a:pPr>
                <a:endParaRPr lang="bg-BG"/>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extLst>
                <c:ext xmlns:c15="http://schemas.microsoft.com/office/drawing/2012/chart" uri="{02D57815-91ED-43cb-92C2-25804820EDAC}">
                  <c15:fullRef>
                    <c15:sqref>Sheet1!$B$1:$X$1</c15:sqref>
                  </c15:fullRef>
                </c:ext>
              </c:extLst>
              <c:f>Sheet1!$G$1:$X$1</c:f>
              <c:numCache>
                <c:formatCode>General</c:formatCode>
                <c:ptCount val="18"/>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numCache>
            </c:numRef>
          </c:cat>
          <c:val>
            <c:numRef>
              <c:extLst>
                <c:ext xmlns:c15="http://schemas.microsoft.com/office/drawing/2012/chart" uri="{02D57815-91ED-43cb-92C2-25804820EDAC}">
                  <c15:fullRef>
                    <c15:sqref>Sheet1!$B$2:$X$2</c15:sqref>
                  </c15:fullRef>
                </c:ext>
              </c:extLst>
              <c:f>Sheet1!$G$2:$X$2</c:f>
              <c:numCache>
                <c:formatCode>0.00</c:formatCode>
                <c:ptCount val="18"/>
                <c:pt idx="0">
                  <c:v>14.8</c:v>
                </c:pt>
                <c:pt idx="1">
                  <c:v>15.58</c:v>
                </c:pt>
                <c:pt idx="2">
                  <c:v>17.510000000000002</c:v>
                </c:pt>
                <c:pt idx="3">
                  <c:v>14.43</c:v>
                </c:pt>
                <c:pt idx="4">
                  <c:v>14.62</c:v>
                </c:pt>
                <c:pt idx="5">
                  <c:v>13.31</c:v>
                </c:pt>
                <c:pt idx="6">
                  <c:v>14.4</c:v>
                </c:pt>
                <c:pt idx="7">
                  <c:v>13.34</c:v>
                </c:pt>
                <c:pt idx="8">
                  <c:v>11.98</c:v>
                </c:pt>
                <c:pt idx="9">
                  <c:v>11.65</c:v>
                </c:pt>
                <c:pt idx="10">
                  <c:v>10.4</c:v>
                </c:pt>
                <c:pt idx="11">
                  <c:v>9.73</c:v>
                </c:pt>
                <c:pt idx="12">
                  <c:v>9.16</c:v>
                </c:pt>
                <c:pt idx="13">
                  <c:v>8.6</c:v>
                </c:pt>
                <c:pt idx="14">
                  <c:v>9</c:v>
                </c:pt>
                <c:pt idx="15">
                  <c:v>9.3800000000000008</c:v>
                </c:pt>
                <c:pt idx="16">
                  <c:v>8.48</c:v>
                </c:pt>
                <c:pt idx="17">
                  <c:v>7.75</c:v>
                </c:pt>
              </c:numCache>
            </c:numRef>
          </c:val>
          <c:smooth val="0"/>
        </c:ser>
        <c:ser>
          <c:idx val="4"/>
          <c:order val="1"/>
          <c:tx>
            <c:strRef>
              <c:f>Sheet1!$A$6</c:f>
              <c:strCache>
                <c:ptCount val="1"/>
                <c:pt idx="0">
                  <c:v>Европейски съюз</c:v>
                </c:pt>
              </c:strCache>
            </c:strRef>
          </c:tx>
          <c:spPr>
            <a:ln w="38100">
              <a:solidFill>
                <a:schemeClr val="accent1"/>
              </a:solidFill>
            </a:ln>
          </c:spPr>
          <c:marker>
            <c:symbol val="none"/>
          </c:marker>
          <c:dLbls>
            <c:dLbl>
              <c:idx val="0"/>
              <c:spPr>
                <a:noFill/>
                <a:ln>
                  <a:noFill/>
                </a:ln>
                <a:effectLst/>
              </c:spPr>
              <c:txPr>
                <a:bodyPr wrap="square" lIns="38100" tIns="19050" rIns="38100" bIns="19050" anchor="ctr">
                  <a:noAutofit/>
                </a:bodyPr>
                <a:lstStyle/>
                <a:p>
                  <a:pPr>
                    <a:defRPr sz="1200"/>
                  </a:pPr>
                  <a:endParaRPr lang="bg-BG"/>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elete val="1"/>
              <c:extLst>
                <c:ext xmlns:c15="http://schemas.microsoft.com/office/drawing/2012/chart" uri="{CE6537A1-D6FC-4f65-9D91-7224C49458BB}"/>
              </c:extLst>
            </c:dLbl>
            <c:dLbl>
              <c:idx val="14"/>
              <c:delete val="1"/>
              <c:extLst>
                <c:ext xmlns:c15="http://schemas.microsoft.com/office/drawing/2012/chart" uri="{CE6537A1-D6FC-4f65-9D91-7224C49458BB}"/>
              </c:extLst>
            </c:dLbl>
            <c:dLbl>
              <c:idx val="15"/>
              <c:delete val="1"/>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200"/>
                </a:pPr>
                <a:endParaRPr lang="bg-BG"/>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numRef>
              <c:extLst>
                <c:ext xmlns:c15="http://schemas.microsoft.com/office/drawing/2012/chart" uri="{02D57815-91ED-43cb-92C2-25804820EDAC}">
                  <c15:fullRef>
                    <c15:sqref>Sheet1!$B$1:$X$1</c15:sqref>
                  </c15:fullRef>
                </c:ext>
              </c:extLst>
              <c:f>Sheet1!$G$1:$X$1</c:f>
              <c:numCache>
                <c:formatCode>General</c:formatCode>
                <c:ptCount val="18"/>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numCache>
            </c:numRef>
          </c:cat>
          <c:val>
            <c:numRef>
              <c:extLst>
                <c:ext xmlns:c15="http://schemas.microsoft.com/office/drawing/2012/chart" uri="{02D57815-91ED-43cb-92C2-25804820EDAC}">
                  <c15:fullRef>
                    <c15:sqref>Sheet1!$B$6:$X$6</c15:sqref>
                  </c15:fullRef>
                </c:ext>
              </c:extLst>
              <c:f>Sheet1!$G$6:$X$6</c:f>
              <c:numCache>
                <c:formatCode>0.00</c:formatCode>
                <c:ptCount val="18"/>
                <c:pt idx="0">
                  <c:v>7.52</c:v>
                </c:pt>
                <c:pt idx="1">
                  <c:v>7.22</c:v>
                </c:pt>
                <c:pt idx="2">
                  <c:v>6.81</c:v>
                </c:pt>
                <c:pt idx="3">
                  <c:v>6.47</c:v>
                </c:pt>
                <c:pt idx="4">
                  <c:v>6.14</c:v>
                </c:pt>
                <c:pt idx="5">
                  <c:v>5.93</c:v>
                </c:pt>
                <c:pt idx="6">
                  <c:v>5.77</c:v>
                </c:pt>
                <c:pt idx="7">
                  <c:v>5.48</c:v>
                </c:pt>
                <c:pt idx="8">
                  <c:v>5.27</c:v>
                </c:pt>
                <c:pt idx="9">
                  <c:v>5.13</c:v>
                </c:pt>
                <c:pt idx="10">
                  <c:v>4.87</c:v>
                </c:pt>
                <c:pt idx="11">
                  <c:v>4.6399999999999997</c:v>
                </c:pt>
                <c:pt idx="12">
                  <c:v>4.4800000000000004</c:v>
                </c:pt>
                <c:pt idx="13">
                  <c:v>4.2699999999999996</c:v>
                </c:pt>
                <c:pt idx="14">
                  <c:v>4.2300000000000004</c:v>
                </c:pt>
                <c:pt idx="15">
                  <c:v>4.05</c:v>
                </c:pt>
                <c:pt idx="16">
                  <c:v>4</c:v>
                </c:pt>
              </c:numCache>
            </c:numRef>
          </c:val>
          <c:smooth val="0"/>
        </c:ser>
        <c:dLbls>
          <c:showLegendKey val="0"/>
          <c:showVal val="0"/>
          <c:showCatName val="0"/>
          <c:showSerName val="0"/>
          <c:showPercent val="0"/>
          <c:showBubbleSize val="0"/>
        </c:dLbls>
        <c:smooth val="0"/>
        <c:axId val="-1317457904"/>
        <c:axId val="-1317448656"/>
      </c:lineChart>
      <c:catAx>
        <c:axId val="-1317457904"/>
        <c:scaling>
          <c:orientation val="minMax"/>
        </c:scaling>
        <c:delete val="0"/>
        <c:axPos val="b"/>
        <c:numFmt formatCode="General" sourceLinked="1"/>
        <c:majorTickMark val="out"/>
        <c:minorTickMark val="none"/>
        <c:tickLblPos val="nextTo"/>
        <c:spPr>
          <a:ln w="25400">
            <a:noFill/>
          </a:ln>
        </c:spPr>
        <c:txPr>
          <a:bodyPr rot="-5400000" vert="horz"/>
          <a:lstStyle/>
          <a:p>
            <a:pPr>
              <a:defRPr sz="1100" b="0" i="0" u="none" strike="noStrike" baseline="0">
                <a:solidFill>
                  <a:srgbClr val="000000"/>
                </a:solidFill>
                <a:latin typeface="Arial Narrow"/>
                <a:ea typeface="Arial Narrow"/>
                <a:cs typeface="Arial Narrow"/>
              </a:defRPr>
            </a:pPr>
            <a:endParaRPr lang="bg-BG"/>
          </a:p>
        </c:txPr>
        <c:crossAx val="-1317448656"/>
        <c:crosses val="autoZero"/>
        <c:auto val="1"/>
        <c:lblAlgn val="ctr"/>
        <c:lblOffset val="100"/>
        <c:noMultiLvlLbl val="0"/>
      </c:catAx>
      <c:valAx>
        <c:axId val="-1317448656"/>
        <c:scaling>
          <c:orientation val="minMax"/>
        </c:scaling>
        <c:delete val="0"/>
        <c:axPos val="l"/>
        <c:majorGridlines/>
        <c:numFmt formatCode="0" sourceLinked="0"/>
        <c:majorTickMark val="out"/>
        <c:minorTickMark val="none"/>
        <c:tickLblPos val="nextTo"/>
        <c:spPr>
          <a:ln w="3175">
            <a:solidFill>
              <a:schemeClr val="bg1"/>
            </a:solidFill>
            <a:prstDash val="solid"/>
          </a:ln>
        </c:spPr>
        <c:txPr>
          <a:bodyPr rot="0" vert="horz"/>
          <a:lstStyle/>
          <a:p>
            <a:pPr>
              <a:defRPr sz="1000" b="0" i="1" u="none" strike="noStrike" baseline="0">
                <a:solidFill>
                  <a:srgbClr val="000000"/>
                </a:solidFill>
                <a:latin typeface="Arial"/>
                <a:ea typeface="Arial"/>
                <a:cs typeface="Arial"/>
              </a:defRPr>
            </a:pPr>
            <a:endParaRPr lang="bg-BG"/>
          </a:p>
        </c:txPr>
        <c:crossAx val="-1317457904"/>
        <c:crosses val="autoZero"/>
        <c:crossBetween val="between"/>
      </c:valAx>
      <c:spPr>
        <a:noFill/>
        <a:ln w="25400">
          <a:noFill/>
        </a:ln>
      </c:spPr>
    </c:plotArea>
    <c:legend>
      <c:legendPos val="r"/>
      <c:layout>
        <c:manualLayout>
          <c:xMode val="edge"/>
          <c:yMode val="edge"/>
          <c:x val="0.14482008292128021"/>
          <c:y val="0.88506419759419319"/>
          <c:w val="0.8435181077137972"/>
          <c:h val="9.762384262227812E-2"/>
        </c:manualLayout>
      </c:layout>
      <c:overlay val="0"/>
    </c:legend>
    <c:plotVisOnly val="1"/>
    <c:dispBlanksAs val="gap"/>
    <c:showDLblsOverMax val="0"/>
  </c:chart>
  <c:spPr>
    <a:noFill/>
    <a:ln>
      <a:noFill/>
    </a:ln>
  </c:spPr>
  <c:txPr>
    <a:bodyPr/>
    <a:lstStyle/>
    <a:p>
      <a:pPr>
        <a:defRPr sz="925" b="1" i="0" u="none" strike="noStrike" baseline="0">
          <a:solidFill>
            <a:srgbClr val="000000"/>
          </a:solidFill>
          <a:latin typeface="Arial"/>
          <a:ea typeface="Arial"/>
          <a:cs typeface="Arial"/>
        </a:defRPr>
      </a:pPr>
      <a:endParaRPr lang="bg-BG"/>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България</c:v>
                </c:pt>
              </c:strCache>
            </c:strRef>
          </c:tx>
          <c:spPr>
            <a:ln w="38100" cap="rnd">
              <a:solidFill>
                <a:srgbClr val="FF0000"/>
              </a:solidFill>
              <a:round/>
            </a:ln>
            <a:effectLst/>
          </c:spPr>
          <c:marker>
            <c:symbol val="none"/>
          </c:marker>
          <c:dLbls>
            <c:dLbl>
              <c:idx val="0"/>
              <c:layout/>
              <c:dLblPos val="t"/>
              <c:showLegendKey val="0"/>
              <c:showVal val="1"/>
              <c:showCatName val="0"/>
              <c:showSerName val="0"/>
              <c:showPercent val="0"/>
              <c:showBubbleSize val="0"/>
              <c:extLst>
                <c:ext xmlns:c15="http://schemas.microsoft.com/office/drawing/2012/chart" uri="{CE6537A1-D6FC-4f65-9D91-7224C49458BB}">
                  <c15:layout/>
                </c:ext>
              </c:extLst>
            </c:dLbl>
            <c:dLbl>
              <c:idx val="4"/>
              <c:layout/>
              <c:dLblPos val="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1980г.</c:v>
                </c:pt>
                <c:pt idx="1">
                  <c:v>1990г.</c:v>
                </c:pt>
                <c:pt idx="2">
                  <c:v>2000г.</c:v>
                </c:pt>
                <c:pt idx="3">
                  <c:v>2005г.</c:v>
                </c:pt>
                <c:pt idx="4">
                  <c:v>2012г.</c:v>
                </c:pt>
              </c:strCache>
            </c:strRef>
          </c:cat>
          <c:val>
            <c:numRef>
              <c:f>Sheet1!$B$2:$B$6</c:f>
              <c:numCache>
                <c:formatCode>General</c:formatCode>
                <c:ptCount val="5"/>
                <c:pt idx="0">
                  <c:v>71.099999999999994</c:v>
                </c:pt>
                <c:pt idx="1">
                  <c:v>71.5</c:v>
                </c:pt>
                <c:pt idx="2">
                  <c:v>71.099999999999994</c:v>
                </c:pt>
                <c:pt idx="3">
                  <c:v>72.2</c:v>
                </c:pt>
                <c:pt idx="4">
                  <c:v>74.5</c:v>
                </c:pt>
              </c:numCache>
            </c:numRef>
          </c:val>
          <c:smooth val="0"/>
        </c:ser>
        <c:ser>
          <c:idx val="1"/>
          <c:order val="1"/>
          <c:tx>
            <c:strRef>
              <c:f>Sheet1!$C$1</c:f>
              <c:strCache>
                <c:ptCount val="1"/>
                <c:pt idx="0">
                  <c:v>Европейски съюз</c:v>
                </c:pt>
              </c:strCache>
            </c:strRef>
          </c:tx>
          <c:spPr>
            <a:ln w="38100" cap="rnd">
              <a:solidFill>
                <a:schemeClr val="accent1"/>
              </a:solidFill>
              <a:round/>
            </a:ln>
            <a:effectLst/>
          </c:spPr>
          <c:marker>
            <c:symbol val="none"/>
          </c:marker>
          <c:dLbls>
            <c:dLbl>
              <c:idx val="0"/>
              <c:layout/>
              <c:dLblPos val="t"/>
              <c:showLegendKey val="0"/>
              <c:showVal val="1"/>
              <c:showCatName val="0"/>
              <c:showSerName val="0"/>
              <c:showPercent val="0"/>
              <c:showBubbleSize val="0"/>
              <c:extLst>
                <c:ext xmlns:c15="http://schemas.microsoft.com/office/drawing/2012/chart" uri="{CE6537A1-D6FC-4f65-9D91-7224C49458BB}">
                  <c15:layout/>
                </c:ext>
              </c:extLst>
            </c:dLbl>
            <c:dLbl>
              <c:idx val="4"/>
              <c:layout/>
              <c:dLblPos val="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1980г.</c:v>
                </c:pt>
                <c:pt idx="1">
                  <c:v>1990г.</c:v>
                </c:pt>
                <c:pt idx="2">
                  <c:v>2000г.</c:v>
                </c:pt>
                <c:pt idx="3">
                  <c:v>2005г.</c:v>
                </c:pt>
                <c:pt idx="4">
                  <c:v>2012г.</c:v>
                </c:pt>
              </c:strCache>
            </c:strRef>
          </c:cat>
          <c:val>
            <c:numRef>
              <c:f>Sheet1!$C$2:$C$6</c:f>
              <c:numCache>
                <c:formatCode>General</c:formatCode>
                <c:ptCount val="5"/>
                <c:pt idx="0">
                  <c:v>74.2</c:v>
                </c:pt>
                <c:pt idx="1">
                  <c:v>76.5</c:v>
                </c:pt>
                <c:pt idx="2">
                  <c:v>78.599999999999994</c:v>
                </c:pt>
                <c:pt idx="3">
                  <c:v>79.400000000000006</c:v>
                </c:pt>
                <c:pt idx="4">
                  <c:v>80.3</c:v>
                </c:pt>
              </c:numCache>
            </c:numRef>
          </c:val>
          <c:smooth val="0"/>
        </c:ser>
        <c:ser>
          <c:idx val="2"/>
          <c:order val="2"/>
          <c:tx>
            <c:strRef>
              <c:f>Sheet1!$D$1</c:f>
              <c:strCache>
                <c:ptCount val="1"/>
                <c:pt idx="0">
                  <c:v>Series 3</c:v>
                </c:pt>
              </c:strCache>
            </c:strRef>
          </c:tx>
          <c:spPr>
            <a:ln w="28575" cap="rnd">
              <a:solidFill>
                <a:schemeClr val="accent3"/>
              </a:solidFill>
              <a:round/>
            </a:ln>
            <a:effectLst/>
          </c:spPr>
          <c:marker>
            <c:symbol val="none"/>
          </c:marker>
          <c:cat>
            <c:strRef>
              <c:f>Sheet1!$A$2:$A$6</c:f>
              <c:strCache>
                <c:ptCount val="5"/>
                <c:pt idx="0">
                  <c:v>1980г.</c:v>
                </c:pt>
                <c:pt idx="1">
                  <c:v>1990г.</c:v>
                </c:pt>
                <c:pt idx="2">
                  <c:v>2000г.</c:v>
                </c:pt>
                <c:pt idx="3">
                  <c:v>2005г.</c:v>
                </c:pt>
                <c:pt idx="4">
                  <c:v>2012г.</c:v>
                </c:pt>
              </c:strCache>
            </c:strRef>
          </c:cat>
          <c:val>
            <c:numRef>
              <c:f>Sheet1!$D$2:$D$6</c:f>
            </c:numRef>
          </c:val>
          <c:smooth val="0"/>
        </c:ser>
        <c:dLbls>
          <c:showLegendKey val="0"/>
          <c:showVal val="0"/>
          <c:showCatName val="0"/>
          <c:showSerName val="0"/>
          <c:showPercent val="0"/>
          <c:showBubbleSize val="0"/>
        </c:dLbls>
        <c:smooth val="0"/>
        <c:axId val="-1317451920"/>
        <c:axId val="-1317451376"/>
      </c:lineChart>
      <c:catAx>
        <c:axId val="-1317451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bg-BG"/>
          </a:p>
        </c:txPr>
        <c:crossAx val="-1317451376"/>
        <c:crosses val="autoZero"/>
        <c:auto val="1"/>
        <c:lblAlgn val="ctr"/>
        <c:lblOffset val="100"/>
        <c:noMultiLvlLbl val="0"/>
      </c:catAx>
      <c:valAx>
        <c:axId val="-1317451376"/>
        <c:scaling>
          <c:orientation val="minMax"/>
        </c:scaling>
        <c:delete val="0"/>
        <c:axPos val="l"/>
        <c:majorGridlines>
          <c:spPr>
            <a:ln w="9525" cap="flat" cmpd="sng" algn="ctr">
              <a:solidFill>
                <a:schemeClr val="tx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bg-BG"/>
          </a:p>
        </c:txPr>
        <c:crossAx val="-1317451920"/>
        <c:crosses val="autoZero"/>
        <c:crossBetween val="between"/>
      </c:valAx>
      <c:spPr>
        <a:noFill/>
        <a:ln>
          <a:noFill/>
        </a:ln>
        <a:effectLst/>
      </c:spPr>
    </c:plotArea>
    <c:legend>
      <c:legendPos val="b"/>
      <c:layout>
        <c:manualLayout>
          <c:xMode val="edge"/>
          <c:yMode val="edge"/>
          <c:x val="0.23077196232823838"/>
          <c:y val="0.9279654481564924"/>
          <c:w val="0.53845588235294117"/>
          <c:h val="5.281990560818739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bg-BG"/>
        </a:p>
      </c:txPr>
    </c:legend>
    <c:plotVisOnly val="1"/>
    <c:dispBlanksAs val="gap"/>
    <c:showDLblsOverMax val="0"/>
  </c:chart>
  <c:spPr>
    <a:noFill/>
    <a:ln>
      <a:noFill/>
    </a:ln>
    <a:effectLst/>
  </c:spPr>
  <c:txPr>
    <a:bodyPr/>
    <a:lstStyle/>
    <a:p>
      <a:pPr>
        <a:defRPr/>
      </a:pPr>
      <a:endParaRPr lang="bg-BG"/>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r>
              <a:rPr lang="bg-BG"/>
              <a:t>Публични разходи за здравеопазване в млн. лв.</a:t>
            </a:r>
            <a:endParaRPr lang="en-US"/>
          </a:p>
        </c:rich>
      </c:tx>
      <c:layout/>
      <c:overlay val="0"/>
      <c:spPr>
        <a:noFill/>
        <a:ln>
          <a:noFill/>
        </a:ln>
        <a:effectLst/>
      </c:spPr>
      <c:txPr>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endParaRPr lang="bg-BG"/>
        </a:p>
      </c:txPr>
    </c:title>
    <c:autoTitleDeleted val="0"/>
    <c:plotArea>
      <c:layout/>
      <c:lineChart>
        <c:grouping val="standard"/>
        <c:varyColors val="0"/>
        <c:ser>
          <c:idx val="0"/>
          <c:order val="0"/>
          <c:tx>
            <c:strRef>
              <c:f>Sheet1!$B$1</c:f>
              <c:strCache>
                <c:ptCount val="1"/>
                <c:pt idx="0">
                  <c:v>Series 1</c:v>
                </c:pt>
              </c:strCache>
            </c:strRef>
          </c:tx>
          <c:spPr>
            <a:ln w="38100" cap="rnd" cmpd="sng" algn="ctr">
              <a:solidFill>
                <a:schemeClr val="accent1"/>
              </a:solidFill>
              <a:round/>
              <a:headEnd type="none" w="med" len="med"/>
              <a:tailEnd type="none" w="med" len="med"/>
            </a:ln>
            <a:effectLst/>
          </c:spPr>
          <c:marker>
            <c:symbol val="none"/>
          </c:marker>
          <c:dPt>
            <c:idx val="11"/>
            <c:marker>
              <c:symbol val="none"/>
            </c:marker>
            <c:bubble3D val="0"/>
            <c:spPr>
              <a:ln w="38100" cap="rnd" cmpd="sng" algn="ctr">
                <a:solidFill>
                  <a:schemeClr val="accent1"/>
                </a:solidFill>
                <a:round/>
                <a:headEnd type="none" w="med" len="med"/>
                <a:tailEnd type="arrow" w="med" len="med"/>
              </a:ln>
              <a:effectLst/>
            </c:spPr>
          </c:dPt>
          <c:dLbls>
            <c:dLbl>
              <c:idx val="1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FF0000"/>
                      </a:solidFill>
                      <a:latin typeface="+mn-lt"/>
                      <a:ea typeface="+mn-ea"/>
                      <a:cs typeface="+mn-cs"/>
                    </a:defRPr>
                  </a:pPr>
                  <a:endParaRPr lang="bg-BG"/>
                </a:p>
              </c:txPr>
              <c:dLblPos val="t"/>
              <c:showLegendKey val="0"/>
              <c:showVal val="1"/>
              <c:showCatName val="0"/>
              <c:showSerName val="0"/>
              <c:showPercent val="0"/>
              <c:showBubbleSize val="0"/>
            </c:dLbl>
            <c:dLbl>
              <c:idx val="1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FF0000"/>
                      </a:solidFill>
                      <a:latin typeface="+mn-lt"/>
                      <a:ea typeface="+mn-ea"/>
                      <a:cs typeface="+mn-cs"/>
                    </a:defRPr>
                  </a:pPr>
                  <a:endParaRPr lang="bg-BG"/>
                </a:p>
              </c:txPr>
              <c:dLblPos val="t"/>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bg-BG"/>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cat>
            <c:strRef>
              <c:f>Sheet1!$A$2:$A$13</c:f>
              <c:strCache>
                <c:ptCount val="12"/>
                <c:pt idx="0">
                  <c:v>2003г.</c:v>
                </c:pt>
                <c:pt idx="1">
                  <c:v>2004г.</c:v>
                </c:pt>
                <c:pt idx="2">
                  <c:v>2005г.</c:v>
                </c:pt>
                <c:pt idx="3">
                  <c:v>2006г.</c:v>
                </c:pt>
                <c:pt idx="4">
                  <c:v>2007г.</c:v>
                </c:pt>
                <c:pt idx="5">
                  <c:v>2008г.</c:v>
                </c:pt>
                <c:pt idx="6">
                  <c:v>2009г.</c:v>
                </c:pt>
                <c:pt idx="7">
                  <c:v>2010г.</c:v>
                </c:pt>
                <c:pt idx="8">
                  <c:v>2011г.</c:v>
                </c:pt>
                <c:pt idx="9">
                  <c:v>2012г.</c:v>
                </c:pt>
                <c:pt idx="10">
                  <c:v>2013г.</c:v>
                </c:pt>
                <c:pt idx="11">
                  <c:v>2020г.</c:v>
                </c:pt>
              </c:strCache>
            </c:strRef>
          </c:cat>
          <c:val>
            <c:numRef>
              <c:f>Sheet1!$B$2:$B$13</c:f>
              <c:numCache>
                <c:formatCode>General</c:formatCode>
                <c:ptCount val="12"/>
                <c:pt idx="0">
                  <c:v>1698</c:v>
                </c:pt>
                <c:pt idx="1">
                  <c:v>1769</c:v>
                </c:pt>
                <c:pt idx="2">
                  <c:v>2009</c:v>
                </c:pt>
                <c:pt idx="3">
                  <c:v>2023</c:v>
                </c:pt>
                <c:pt idx="4">
                  <c:v>2373</c:v>
                </c:pt>
                <c:pt idx="5">
                  <c:v>2831</c:v>
                </c:pt>
                <c:pt idx="6">
                  <c:v>2634</c:v>
                </c:pt>
                <c:pt idx="7">
                  <c:v>3001</c:v>
                </c:pt>
                <c:pt idx="8">
                  <c:v>3248</c:v>
                </c:pt>
                <c:pt idx="9">
                  <c:v>3303</c:v>
                </c:pt>
                <c:pt idx="10">
                  <c:v>3540</c:v>
                </c:pt>
                <c:pt idx="11">
                  <c:v>5379</c:v>
                </c:pt>
              </c:numCache>
            </c:numRef>
          </c:val>
          <c:smooth val="0"/>
        </c:ser>
        <c:ser>
          <c:idx val="1"/>
          <c:order val="1"/>
          <c:tx>
            <c:strRef>
              <c:f>Sheet1!$C$1</c:f>
              <c:strCache>
                <c:ptCount val="1"/>
                <c:pt idx="0">
                  <c:v>Series 2</c:v>
                </c:pt>
              </c:strCache>
            </c:strRef>
          </c:tx>
          <c:spPr>
            <a:ln w="22225" cap="rnd" cmpd="sng" algn="ctr">
              <a:solidFill>
                <a:schemeClr val="accent2"/>
              </a:solidFill>
              <a:round/>
            </a:ln>
            <a:effectLst/>
          </c:spPr>
          <c:marker>
            <c:symbol val="none"/>
          </c:marker>
          <c:cat>
            <c:strRef>
              <c:f>Sheet1!$A$2:$A$13</c:f>
              <c:strCache>
                <c:ptCount val="12"/>
                <c:pt idx="0">
                  <c:v>2003г.</c:v>
                </c:pt>
                <c:pt idx="1">
                  <c:v>2004г.</c:v>
                </c:pt>
                <c:pt idx="2">
                  <c:v>2005г.</c:v>
                </c:pt>
                <c:pt idx="3">
                  <c:v>2006г.</c:v>
                </c:pt>
                <c:pt idx="4">
                  <c:v>2007г.</c:v>
                </c:pt>
                <c:pt idx="5">
                  <c:v>2008г.</c:v>
                </c:pt>
                <c:pt idx="6">
                  <c:v>2009г.</c:v>
                </c:pt>
                <c:pt idx="7">
                  <c:v>2010г.</c:v>
                </c:pt>
                <c:pt idx="8">
                  <c:v>2011г.</c:v>
                </c:pt>
                <c:pt idx="9">
                  <c:v>2012г.</c:v>
                </c:pt>
                <c:pt idx="10">
                  <c:v>2013г.</c:v>
                </c:pt>
                <c:pt idx="11">
                  <c:v>2020г.</c:v>
                </c:pt>
              </c:strCache>
            </c:strRef>
          </c:cat>
          <c:val>
            <c:numRef>
              <c:f>Sheet1!$C$2:$C$13</c:f>
            </c:numRef>
          </c:val>
          <c:smooth val="0"/>
        </c:ser>
        <c:ser>
          <c:idx val="2"/>
          <c:order val="2"/>
          <c:tx>
            <c:strRef>
              <c:f>Sheet1!$D$1</c:f>
              <c:strCache>
                <c:ptCount val="1"/>
                <c:pt idx="0">
                  <c:v>Series 3</c:v>
                </c:pt>
              </c:strCache>
            </c:strRef>
          </c:tx>
          <c:spPr>
            <a:ln w="22225" cap="rnd" cmpd="sng" algn="ctr">
              <a:solidFill>
                <a:schemeClr val="accent3"/>
              </a:solidFill>
              <a:round/>
            </a:ln>
            <a:effectLst/>
          </c:spPr>
          <c:marker>
            <c:symbol val="none"/>
          </c:marker>
          <c:cat>
            <c:strRef>
              <c:f>Sheet1!$A$2:$A$13</c:f>
              <c:strCache>
                <c:ptCount val="12"/>
                <c:pt idx="0">
                  <c:v>2003г.</c:v>
                </c:pt>
                <c:pt idx="1">
                  <c:v>2004г.</c:v>
                </c:pt>
                <c:pt idx="2">
                  <c:v>2005г.</c:v>
                </c:pt>
                <c:pt idx="3">
                  <c:v>2006г.</c:v>
                </c:pt>
                <c:pt idx="4">
                  <c:v>2007г.</c:v>
                </c:pt>
                <c:pt idx="5">
                  <c:v>2008г.</c:v>
                </c:pt>
                <c:pt idx="6">
                  <c:v>2009г.</c:v>
                </c:pt>
                <c:pt idx="7">
                  <c:v>2010г.</c:v>
                </c:pt>
                <c:pt idx="8">
                  <c:v>2011г.</c:v>
                </c:pt>
                <c:pt idx="9">
                  <c:v>2012г.</c:v>
                </c:pt>
                <c:pt idx="10">
                  <c:v>2013г.</c:v>
                </c:pt>
                <c:pt idx="11">
                  <c:v>2020г.</c:v>
                </c:pt>
              </c:strCache>
            </c:strRef>
          </c:cat>
          <c:val>
            <c:numRef>
              <c:f>Sheet1!$D$2:$D$13</c:f>
            </c:numRef>
          </c:val>
          <c:smooth val="0"/>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317447568"/>
        <c:axId val="-1317445936"/>
      </c:lineChart>
      <c:catAx>
        <c:axId val="-1317447568"/>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bg-BG"/>
          </a:p>
        </c:txPr>
        <c:crossAx val="-1317445936"/>
        <c:crosses val="autoZero"/>
        <c:auto val="1"/>
        <c:lblAlgn val="ctr"/>
        <c:lblOffset val="100"/>
        <c:noMultiLvlLbl val="0"/>
      </c:catAx>
      <c:valAx>
        <c:axId val="-13174459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bg-BG"/>
          </a:p>
        </c:txPr>
        <c:crossAx val="-1317447568"/>
        <c:crosses val="autoZero"/>
        <c:crossBetween val="between"/>
      </c:valAx>
      <c:spPr>
        <a:gradFill>
          <a:gsLst>
            <a:gs pos="100000">
              <a:schemeClr val="lt1">
                <a:lumMod val="95000"/>
              </a:schemeClr>
            </a:gs>
            <a:gs pos="0">
              <a:schemeClr val="lt1"/>
            </a:gs>
          </a:gsLst>
          <a:lin ang="5400000" scaled="0"/>
        </a:gradFill>
        <a:ln>
          <a:noFill/>
        </a:ln>
        <a:effectLst/>
      </c:spPr>
    </c:plotArea>
    <c:plotVisOnly val="1"/>
    <c:dispBlanksAs val="gap"/>
    <c:showDLblsOverMax val="0"/>
  </c:chart>
  <c:spPr>
    <a:solidFill>
      <a:schemeClr val="lt1"/>
    </a:solidFill>
    <a:ln>
      <a:noFill/>
    </a:ln>
    <a:effectLst/>
  </c:spPr>
  <c:txPr>
    <a:bodyPr/>
    <a:lstStyle/>
    <a:p>
      <a:pPr>
        <a:defRPr/>
      </a:pPr>
      <a:endParaRPr lang="bg-BG"/>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937866354044551"/>
          <c:y val="3.5914010816902757E-2"/>
          <c:w val="0.66896834701055097"/>
          <c:h val="0.68703028815504563"/>
        </c:manualLayout>
      </c:layout>
      <c:lineChart>
        <c:grouping val="standard"/>
        <c:varyColors val="0"/>
        <c:ser>
          <c:idx val="0"/>
          <c:order val="0"/>
          <c:tx>
            <c:strRef>
              <c:f>Sheet1!$A$2</c:f>
              <c:strCache>
                <c:ptCount val="1"/>
                <c:pt idx="0">
                  <c:v>Население</c:v>
                </c:pt>
              </c:strCache>
            </c:strRef>
          </c:tx>
          <c:spPr>
            <a:ln w="28575" cap="rnd">
              <a:solidFill>
                <a:schemeClr val="accent1"/>
              </a:solidFill>
              <a:round/>
            </a:ln>
            <a:effectLst/>
          </c:spPr>
          <c:marker>
            <c:symbol val="diamond"/>
            <c:size val="6"/>
            <c:spPr>
              <a:solidFill>
                <a:schemeClr val="accent1"/>
              </a:solidFill>
              <a:ln w="28575">
                <a:solidFill>
                  <a:schemeClr val="accent1"/>
                </a:solidFill>
                <a:round/>
              </a:ln>
              <a:effectLst/>
            </c:spPr>
          </c:marker>
          <c:dLbls>
            <c:dLbl>
              <c:idx val="4"/>
              <c:layout/>
              <c:dLblPos val="b"/>
              <c:showLegendKey val="0"/>
              <c:showVal val="0"/>
              <c:showCatName val="0"/>
              <c:showSerName val="1"/>
              <c:showPercent val="0"/>
              <c:showBubbleSize val="0"/>
              <c:extLst>
                <c:ext xmlns:c15="http://schemas.microsoft.com/office/drawing/2012/chart" uri="{CE6537A1-D6FC-4f65-9D91-7224C49458BB}">
                  <c15:layout/>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bg-BG"/>
              </a:p>
            </c:txPr>
            <c:dLblPos val="b"/>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extLst>
                <c:ext xmlns:c15="http://schemas.microsoft.com/office/drawing/2012/chart" uri="{02D57815-91ED-43cb-92C2-25804820EDAC}">
                  <c15:fullRef>
                    <c15:sqref>Sheet1!$B$1:$H$1</c15:sqref>
                  </c15:fullRef>
                </c:ext>
              </c:extLst>
              <c:f>Sheet1!$B$1:$F$1</c:f>
              <c:strCache>
                <c:ptCount val="5"/>
                <c:pt idx="0">
                  <c:v>2010</c:v>
                </c:pt>
                <c:pt idx="1">
                  <c:v>2011</c:v>
                </c:pt>
                <c:pt idx="2">
                  <c:v>2012</c:v>
                </c:pt>
                <c:pt idx="3">
                  <c:v>2013</c:v>
                </c:pt>
                <c:pt idx="4">
                  <c:v>2014</c:v>
                </c:pt>
              </c:strCache>
            </c:strRef>
          </c:cat>
          <c:val>
            <c:numRef>
              <c:extLst>
                <c:ext xmlns:c15="http://schemas.microsoft.com/office/drawing/2012/chart" uri="{02D57815-91ED-43cb-92C2-25804820EDAC}">
                  <c15:fullRef>
                    <c15:sqref>Sheet1!$B$2:$H$2</c15:sqref>
                  </c15:fullRef>
                </c:ext>
              </c:extLst>
              <c:f>Sheet1!$B$2:$F$2</c:f>
              <c:numCache>
                <c:formatCode>0.00</c:formatCode>
                <c:ptCount val="5"/>
                <c:pt idx="0">
                  <c:v>-0.77739730555151709</c:v>
                </c:pt>
                <c:pt idx="1">
                  <c:v>-2.3677863795653451</c:v>
                </c:pt>
                <c:pt idx="2">
                  <c:v>-0.5841249044655541</c:v>
                </c:pt>
                <c:pt idx="3">
                  <c:v>-0.53127230794574132</c:v>
                </c:pt>
                <c:pt idx="4">
                  <c:v>-0.6031163310653227</c:v>
                </c:pt>
              </c:numCache>
            </c:numRef>
          </c:val>
          <c:smooth val="0"/>
        </c:ser>
        <c:ser>
          <c:idx val="1"/>
          <c:order val="1"/>
          <c:tx>
            <c:strRef>
              <c:f>Sheet1!$A$3</c:f>
              <c:strCache>
                <c:ptCount val="1"/>
                <c:pt idx="0">
                  <c:v>БВП</c:v>
                </c:pt>
              </c:strCache>
            </c:strRef>
          </c:tx>
          <c:spPr>
            <a:ln w="28575" cap="rnd">
              <a:solidFill>
                <a:srgbClr val="FF0000"/>
              </a:solidFill>
              <a:round/>
            </a:ln>
            <a:effectLst/>
          </c:spPr>
          <c:marker>
            <c:symbol val="square"/>
            <c:size val="6"/>
            <c:spPr>
              <a:solidFill>
                <a:schemeClr val="accent2"/>
              </a:solidFill>
              <a:ln w="28575">
                <a:solidFill>
                  <a:srgbClr val="FF0000"/>
                </a:solidFill>
                <a:round/>
              </a:ln>
              <a:effectLst/>
            </c:spPr>
          </c:marker>
          <c:dLbls>
            <c:dLbl>
              <c:idx val="4"/>
              <c:layout/>
              <c:dLblPos val="r"/>
              <c:showLegendKey val="0"/>
              <c:showVal val="0"/>
              <c:showCatName val="0"/>
              <c:showSerName val="1"/>
              <c:showPercent val="0"/>
              <c:showBubbleSize val="0"/>
              <c:extLst>
                <c:ext xmlns:c15="http://schemas.microsoft.com/office/drawing/2012/chart" uri="{CE6537A1-D6FC-4f65-9D91-7224C49458BB}">
                  <c15:layout/>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bg-BG"/>
              </a:p>
            </c:txPr>
            <c:dLblPos val="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extLst>
                <c:ext xmlns:c15="http://schemas.microsoft.com/office/drawing/2012/chart" uri="{02D57815-91ED-43cb-92C2-25804820EDAC}">
                  <c15:fullRef>
                    <c15:sqref>Sheet1!$B$1:$H$1</c15:sqref>
                  </c15:fullRef>
                </c:ext>
              </c:extLst>
              <c:f>Sheet1!$B$1:$F$1</c:f>
              <c:strCache>
                <c:ptCount val="5"/>
                <c:pt idx="0">
                  <c:v>2010</c:v>
                </c:pt>
                <c:pt idx="1">
                  <c:v>2011</c:v>
                </c:pt>
                <c:pt idx="2">
                  <c:v>2012</c:v>
                </c:pt>
                <c:pt idx="3">
                  <c:v>2013</c:v>
                </c:pt>
                <c:pt idx="4">
                  <c:v>2014</c:v>
                </c:pt>
              </c:strCache>
            </c:strRef>
          </c:cat>
          <c:val>
            <c:numRef>
              <c:extLst>
                <c:ext xmlns:c15="http://schemas.microsoft.com/office/drawing/2012/chart" uri="{02D57815-91ED-43cb-92C2-25804820EDAC}">
                  <c15:fullRef>
                    <c15:sqref>Sheet1!$B$3:$H$3</c15:sqref>
                  </c15:fullRef>
                </c:ext>
              </c:extLst>
              <c:f>Sheet1!$B$3:$F$3</c:f>
              <c:numCache>
                <c:formatCode>0.00</c:formatCode>
                <c:ptCount val="5"/>
                <c:pt idx="0">
                  <c:v>-1.4041417129662932</c:v>
                </c:pt>
                <c:pt idx="1">
                  <c:v>3.2039460203155699</c:v>
                </c:pt>
                <c:pt idx="2">
                  <c:v>6.8031938279133612</c:v>
                </c:pt>
                <c:pt idx="3">
                  <c:v>3.6928347585913883</c:v>
                </c:pt>
                <c:pt idx="4">
                  <c:v>8.4518946330462086E-2</c:v>
                </c:pt>
              </c:numCache>
            </c:numRef>
          </c:val>
          <c:smooth val="0"/>
        </c:ser>
        <c:ser>
          <c:idx val="2"/>
          <c:order val="2"/>
          <c:tx>
            <c:strRef>
              <c:f>Sheet1!$A$4</c:f>
              <c:strCache>
                <c:ptCount val="1"/>
                <c:pt idx="0">
                  <c:v>Приходи от здравноосигурителни вноски</c:v>
                </c:pt>
              </c:strCache>
            </c:strRef>
          </c:tx>
          <c:spPr>
            <a:ln w="28575" cap="rnd">
              <a:solidFill>
                <a:srgbClr val="00B050"/>
              </a:solidFill>
              <a:round/>
            </a:ln>
            <a:effectLst/>
          </c:spPr>
          <c:marker>
            <c:symbol val="triangle"/>
            <c:size val="6"/>
            <c:spPr>
              <a:solidFill>
                <a:schemeClr val="accent3"/>
              </a:solidFill>
              <a:ln w="28575">
                <a:solidFill>
                  <a:srgbClr val="00B050"/>
                </a:solidFill>
                <a:round/>
              </a:ln>
              <a:effectLst/>
            </c:spPr>
          </c:marker>
          <c:dLbls>
            <c:dLbl>
              <c:idx val="4"/>
              <c:layout/>
              <c:dLblPos val="r"/>
              <c:showLegendKey val="0"/>
              <c:showVal val="0"/>
              <c:showCatName val="0"/>
              <c:showSerName val="1"/>
              <c:showPercent val="0"/>
              <c:showBubbleSize val="0"/>
              <c:extLst>
                <c:ext xmlns:c15="http://schemas.microsoft.com/office/drawing/2012/chart" uri="{CE6537A1-D6FC-4f65-9D91-7224C49458BB}">
                  <c15:layout/>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t" anchorCtr="0">
                <a:spAutoFit/>
              </a:bodyPr>
              <a:lstStyle/>
              <a:p>
                <a:pPr>
                  <a:defRPr sz="1197" b="0" i="0" u="none" strike="noStrike" kern="1200" baseline="0">
                    <a:solidFill>
                      <a:schemeClr val="dk1">
                        <a:lumMod val="65000"/>
                        <a:lumOff val="35000"/>
                      </a:schemeClr>
                    </a:solidFill>
                    <a:latin typeface="+mn-lt"/>
                    <a:ea typeface="+mn-ea"/>
                    <a:cs typeface="+mn-cs"/>
                  </a:defRPr>
                </a:pPr>
                <a:endParaRPr lang="bg-BG"/>
              </a:p>
            </c:txPr>
            <c:dLblPos val="b"/>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extLst>
                <c:ext xmlns:c15="http://schemas.microsoft.com/office/drawing/2012/chart" uri="{02D57815-91ED-43cb-92C2-25804820EDAC}">
                  <c15:fullRef>
                    <c15:sqref>Sheet1!$B$1:$H$1</c15:sqref>
                  </c15:fullRef>
                </c:ext>
              </c:extLst>
              <c:f>Sheet1!$B$1:$F$1</c:f>
              <c:strCache>
                <c:ptCount val="5"/>
                <c:pt idx="0">
                  <c:v>2010</c:v>
                </c:pt>
                <c:pt idx="1">
                  <c:v>2011</c:v>
                </c:pt>
                <c:pt idx="2">
                  <c:v>2012</c:v>
                </c:pt>
                <c:pt idx="3">
                  <c:v>2013</c:v>
                </c:pt>
                <c:pt idx="4">
                  <c:v>2014</c:v>
                </c:pt>
              </c:strCache>
            </c:strRef>
          </c:cat>
          <c:val>
            <c:numRef>
              <c:extLst>
                <c:ext xmlns:c15="http://schemas.microsoft.com/office/drawing/2012/chart" uri="{02D57815-91ED-43cb-92C2-25804820EDAC}">
                  <c15:fullRef>
                    <c15:sqref>Sheet1!$B$4:$H$4</c15:sqref>
                  </c15:fullRef>
                </c:ext>
              </c:extLst>
              <c:f>Sheet1!$B$4:$F$4</c:f>
              <c:numCache>
                <c:formatCode>0.00</c:formatCode>
                <c:ptCount val="5"/>
                <c:pt idx="0">
                  <c:v>17.408825371958358</c:v>
                </c:pt>
                <c:pt idx="1">
                  <c:v>1.8490806743375146</c:v>
                </c:pt>
                <c:pt idx="2">
                  <c:v>2.3580771958191775</c:v>
                </c:pt>
                <c:pt idx="3">
                  <c:v>2.8406395729186471</c:v>
                </c:pt>
                <c:pt idx="4">
                  <c:v>5.7722827829432646</c:v>
                </c:pt>
              </c:numCache>
            </c:numRef>
          </c:val>
          <c:smooth val="0"/>
        </c:ser>
        <c:ser>
          <c:idx val="3"/>
          <c:order val="3"/>
          <c:tx>
            <c:strRef>
              <c:f>Sheet1!$A$5</c:f>
              <c:strCache>
                <c:ptCount val="1"/>
                <c:pt idx="0">
                  <c:v>Разходи на НЗОК</c:v>
                </c:pt>
              </c:strCache>
            </c:strRef>
          </c:tx>
          <c:spPr>
            <a:ln w="28575" cap="rnd">
              <a:solidFill>
                <a:schemeClr val="accent4"/>
              </a:solidFill>
              <a:round/>
            </a:ln>
            <a:effectLst/>
          </c:spPr>
          <c:marker>
            <c:symbol val="x"/>
            <c:size val="6"/>
            <c:spPr>
              <a:noFill/>
              <a:ln w="28575">
                <a:solidFill>
                  <a:schemeClr val="accent4"/>
                </a:solidFill>
                <a:round/>
              </a:ln>
              <a:effectLst/>
            </c:spPr>
          </c:marker>
          <c:dLbls>
            <c:dLbl>
              <c:idx val="4"/>
              <c:layout/>
              <c:dLblPos val="t"/>
              <c:showLegendKey val="0"/>
              <c:showVal val="0"/>
              <c:showCatName val="0"/>
              <c:showSerName val="1"/>
              <c:showPercent val="0"/>
              <c:showBubbleSize val="0"/>
              <c:extLst>
                <c:ext xmlns:c15="http://schemas.microsoft.com/office/drawing/2012/chart" uri="{CE6537A1-D6FC-4f65-9D91-7224C49458BB}">
                  <c15:layout/>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bg-BG"/>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extLst>
                <c:ext xmlns:c15="http://schemas.microsoft.com/office/drawing/2012/chart" uri="{02D57815-91ED-43cb-92C2-25804820EDAC}">
                  <c15:fullRef>
                    <c15:sqref>Sheet1!$B$1:$H$1</c15:sqref>
                  </c15:fullRef>
                </c:ext>
              </c:extLst>
              <c:f>Sheet1!$B$1:$F$1</c:f>
              <c:strCache>
                <c:ptCount val="5"/>
                <c:pt idx="0">
                  <c:v>2010</c:v>
                </c:pt>
                <c:pt idx="1">
                  <c:v>2011</c:v>
                </c:pt>
                <c:pt idx="2">
                  <c:v>2012</c:v>
                </c:pt>
                <c:pt idx="3">
                  <c:v>2013</c:v>
                </c:pt>
                <c:pt idx="4">
                  <c:v>2014</c:v>
                </c:pt>
              </c:strCache>
            </c:strRef>
          </c:cat>
          <c:val>
            <c:numRef>
              <c:extLst>
                <c:ext xmlns:c15="http://schemas.microsoft.com/office/drawing/2012/chart" uri="{02D57815-91ED-43cb-92C2-25804820EDAC}">
                  <c15:fullRef>
                    <c15:sqref>Sheet1!$B$5:$H$5</c15:sqref>
                  </c15:fullRef>
                </c:ext>
              </c:extLst>
              <c:f>Sheet1!$B$5:$F$5</c:f>
              <c:numCache>
                <c:formatCode>#,##0.00</c:formatCode>
                <c:ptCount val="5"/>
                <c:pt idx="0">
                  <c:v>16.633501112021534</c:v>
                </c:pt>
                <c:pt idx="1">
                  <c:v>12.399638699317535</c:v>
                </c:pt>
                <c:pt idx="2">
                  <c:v>6.4333229162016181</c:v>
                </c:pt>
                <c:pt idx="3">
                  <c:v>14.970637583892625</c:v>
                </c:pt>
                <c:pt idx="4">
                  <c:v>15.702871319639542</c:v>
                </c:pt>
              </c:numCache>
            </c:numRef>
          </c:val>
          <c:smooth val="0"/>
        </c:ser>
        <c:dLbls>
          <c:showLegendKey val="0"/>
          <c:showVal val="0"/>
          <c:showCatName val="0"/>
          <c:showSerName val="0"/>
          <c:showPercent val="0"/>
          <c:showBubbleSize val="0"/>
        </c:dLbls>
        <c:marker val="1"/>
        <c:smooth val="0"/>
        <c:axId val="-1317459536"/>
        <c:axId val="-1530444944"/>
      </c:lineChart>
      <c:catAx>
        <c:axId val="-13174595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bg-BG"/>
          </a:p>
        </c:txPr>
        <c:crossAx val="-1530444944"/>
        <c:crosses val="autoZero"/>
        <c:auto val="1"/>
        <c:lblAlgn val="ctr"/>
        <c:lblOffset val="100"/>
        <c:noMultiLvlLbl val="0"/>
      </c:catAx>
      <c:valAx>
        <c:axId val="-1530444944"/>
        <c:scaling>
          <c:orientation val="minMax"/>
        </c:scaling>
        <c:delete val="0"/>
        <c:axPos val="l"/>
        <c:numFmt formatCode="0.0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bg-BG"/>
          </a:p>
        </c:txPr>
        <c:crossAx val="-1317459536"/>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1"/>
                </a:solidFill>
                <a:latin typeface="+mn-lt"/>
                <a:ea typeface="+mn-ea"/>
                <a:cs typeface="+mn-cs"/>
              </a:defRPr>
            </a:pPr>
            <a:endParaRPr lang="bg-BG"/>
          </a:p>
        </c:txPr>
      </c:dTable>
      <c:spPr>
        <a:noFill/>
        <a:ln>
          <a:noFill/>
        </a:ln>
        <a:effectLst/>
      </c:spPr>
    </c:plotArea>
    <c:plotVisOnly val="1"/>
    <c:dispBlanksAs val="gap"/>
    <c:showDLblsOverMax val="0"/>
  </c:chart>
  <c:spPr>
    <a:noFill/>
    <a:ln>
      <a:noFill/>
    </a:ln>
    <a:effectLst/>
  </c:spPr>
  <c:txPr>
    <a:bodyPr/>
    <a:lstStyle/>
    <a:p>
      <a:pPr>
        <a:defRPr/>
      </a:pPr>
      <a:endParaRPr lang="bg-BG"/>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937866354044551"/>
          <c:y val="3.5914010816902757E-2"/>
          <c:w val="0.66896834701055097"/>
          <c:h val="0.68703028815504563"/>
        </c:manualLayout>
      </c:layout>
      <c:lineChart>
        <c:grouping val="standard"/>
        <c:varyColors val="0"/>
        <c:ser>
          <c:idx val="0"/>
          <c:order val="0"/>
          <c:tx>
            <c:strRef>
              <c:f>Sheet1!$A$2</c:f>
              <c:strCache>
                <c:ptCount val="1"/>
                <c:pt idx="0">
                  <c:v>Приходи от здравноосигурителни вноски</c:v>
                </c:pt>
              </c:strCache>
            </c:strRef>
          </c:tx>
          <c:spPr>
            <a:ln w="38100" cap="rnd">
              <a:solidFill>
                <a:schemeClr val="accent2"/>
              </a:solidFill>
              <a:round/>
            </a:ln>
            <a:effectLst/>
          </c:spPr>
          <c:marker>
            <c:symbol val="diamond"/>
            <c:size val="6"/>
            <c:spPr>
              <a:solidFill>
                <a:schemeClr val="accent2"/>
              </a:solidFill>
              <a:ln w="38100">
                <a:solidFill>
                  <a:schemeClr val="accent2"/>
                </a:solidFill>
                <a:round/>
              </a:ln>
              <a:effectLst/>
            </c:spPr>
          </c:marker>
          <c:cat>
            <c:strRef>
              <c:extLst>
                <c:ext xmlns:c15="http://schemas.microsoft.com/office/drawing/2012/chart" uri="{02D57815-91ED-43cb-92C2-25804820EDAC}">
                  <c15:fullRef>
                    <c15:sqref>Sheet1!$B$1:$J$1</c15:sqref>
                  </c15:fullRef>
                </c:ext>
              </c:extLst>
              <c:f>(Sheet1!$B$1:$G$1,Sheet1!$I$1:$J$1)</c:f>
              <c:strCache>
                <c:ptCount val="8"/>
                <c:pt idx="0">
                  <c:v>2009</c:v>
                </c:pt>
                <c:pt idx="1">
                  <c:v>2010</c:v>
                </c:pt>
                <c:pt idx="2">
                  <c:v>2011</c:v>
                </c:pt>
                <c:pt idx="3">
                  <c:v>2012</c:v>
                </c:pt>
                <c:pt idx="4">
                  <c:v>2013</c:v>
                </c:pt>
                <c:pt idx="5">
                  <c:v>2014</c:v>
                </c:pt>
                <c:pt idx="6">
                  <c:v>2020</c:v>
                </c:pt>
                <c:pt idx="7">
                  <c:v>Прогноза СБ</c:v>
                </c:pt>
              </c:strCache>
            </c:strRef>
          </c:cat>
          <c:val>
            <c:numRef>
              <c:extLst>
                <c:ext xmlns:c15="http://schemas.microsoft.com/office/drawing/2012/chart" uri="{02D57815-91ED-43cb-92C2-25804820EDAC}">
                  <c15:fullRef>
                    <c15:sqref>Sheet1!$B$2:$J$2</c15:sqref>
                  </c15:fullRef>
                </c:ext>
              </c:extLst>
              <c:f>(Sheet1!$B$2:$G$2,Sheet1!$I$2:$J$2)</c:f>
              <c:numCache>
                <c:formatCode>#,##0</c:formatCode>
                <c:ptCount val="8"/>
                <c:pt idx="0">
                  <c:v>2180.4859999999999</c:v>
                </c:pt>
                <c:pt idx="1">
                  <c:v>2560.0830000000001</c:v>
                </c:pt>
                <c:pt idx="2">
                  <c:v>2607.4209999999998</c:v>
                </c:pt>
                <c:pt idx="3">
                  <c:v>2668.9059999999999</c:v>
                </c:pt>
                <c:pt idx="4">
                  <c:v>2744.72</c:v>
                </c:pt>
                <c:pt idx="5">
                  <c:v>2903.1529999999998</c:v>
                </c:pt>
                <c:pt idx="6">
                  <c:v>3366.232246734417</c:v>
                </c:pt>
                <c:pt idx="7" formatCode="0">
                  <c:v>3469</c:v>
                </c:pt>
              </c:numCache>
            </c:numRef>
          </c:val>
          <c:smooth val="0"/>
          <c:extLst/>
        </c:ser>
        <c:ser>
          <c:idx val="1"/>
          <c:order val="1"/>
          <c:tx>
            <c:strRef>
              <c:f>Sheet1!$A$3</c:f>
              <c:strCache>
                <c:ptCount val="1"/>
                <c:pt idx="0">
                  <c:v>Разходи на НЗОК</c:v>
                </c:pt>
              </c:strCache>
            </c:strRef>
          </c:tx>
          <c:spPr>
            <a:ln w="38100" cap="rnd">
              <a:solidFill>
                <a:schemeClr val="accent4"/>
              </a:solidFill>
              <a:round/>
            </a:ln>
            <a:effectLst/>
          </c:spPr>
          <c:marker>
            <c:symbol val="square"/>
            <c:size val="6"/>
            <c:spPr>
              <a:solidFill>
                <a:schemeClr val="accent4"/>
              </a:solidFill>
              <a:ln w="38100">
                <a:solidFill>
                  <a:schemeClr val="accent4"/>
                </a:solidFill>
                <a:round/>
              </a:ln>
              <a:effectLst/>
            </c:spPr>
          </c:marker>
          <c:cat>
            <c:strRef>
              <c:extLst>
                <c:ext xmlns:c15="http://schemas.microsoft.com/office/drawing/2012/chart" uri="{02D57815-91ED-43cb-92C2-25804820EDAC}">
                  <c15:fullRef>
                    <c15:sqref>Sheet1!$B$1:$J$1</c15:sqref>
                  </c15:fullRef>
                </c:ext>
              </c:extLst>
              <c:f>(Sheet1!$B$1:$G$1,Sheet1!$I$1:$J$1)</c:f>
              <c:strCache>
                <c:ptCount val="8"/>
                <c:pt idx="0">
                  <c:v>2009</c:v>
                </c:pt>
                <c:pt idx="1">
                  <c:v>2010</c:v>
                </c:pt>
                <c:pt idx="2">
                  <c:v>2011</c:v>
                </c:pt>
                <c:pt idx="3">
                  <c:v>2012</c:v>
                </c:pt>
                <c:pt idx="4">
                  <c:v>2013</c:v>
                </c:pt>
                <c:pt idx="5">
                  <c:v>2014</c:v>
                </c:pt>
                <c:pt idx="6">
                  <c:v>2020</c:v>
                </c:pt>
                <c:pt idx="7">
                  <c:v>Прогноза СБ</c:v>
                </c:pt>
              </c:strCache>
            </c:strRef>
          </c:cat>
          <c:val>
            <c:numRef>
              <c:extLst>
                <c:ext xmlns:c15="http://schemas.microsoft.com/office/drawing/2012/chart" uri="{02D57815-91ED-43cb-92C2-25804820EDAC}">
                  <c15:fullRef>
                    <c15:sqref>Sheet1!$B$3:$J$3</c15:sqref>
                  </c15:fullRef>
                </c:ext>
              </c:extLst>
              <c:f>(Sheet1!$B$3:$G$3,Sheet1!$I$3:$J$3)</c:f>
              <c:numCache>
                <c:formatCode>#,##0</c:formatCode>
                <c:ptCount val="8"/>
                <c:pt idx="0">
                  <c:v>1708.6000000000001</c:v>
                </c:pt>
                <c:pt idx="1">
                  <c:v>1992.8</c:v>
                </c:pt>
                <c:pt idx="2">
                  <c:v>2239.8999999999996</c:v>
                </c:pt>
                <c:pt idx="3">
                  <c:v>2384</c:v>
                </c:pt>
                <c:pt idx="4">
                  <c:v>2740.9</c:v>
                </c:pt>
                <c:pt idx="5">
                  <c:v>3171.3</c:v>
                </c:pt>
                <c:pt idx="6">
                  <c:v>3858.6656983814023</c:v>
                </c:pt>
                <c:pt idx="7" formatCode="0">
                  <c:v>4379</c:v>
                </c:pt>
              </c:numCache>
            </c:numRef>
          </c:val>
          <c:smooth val="0"/>
          <c:extLst/>
        </c:ser>
        <c:ser>
          <c:idx val="2"/>
          <c:order val="2"/>
          <c:tx>
            <c:strRef>
              <c:f>Sheet1!$A$4</c:f>
              <c:strCache>
                <c:ptCount val="1"/>
                <c:pt idx="0">
                  <c:v>Разлика</c:v>
                </c:pt>
              </c:strCache>
            </c:strRef>
          </c:tx>
          <c:spPr>
            <a:ln w="38100" cap="rnd">
              <a:solidFill>
                <a:schemeClr val="accent6"/>
              </a:solidFill>
              <a:round/>
            </a:ln>
            <a:effectLst/>
          </c:spPr>
          <c:marker>
            <c:symbol val="triangle"/>
            <c:size val="6"/>
            <c:spPr>
              <a:solidFill>
                <a:schemeClr val="accent6"/>
              </a:solidFill>
              <a:ln w="38100">
                <a:solidFill>
                  <a:schemeClr val="accent6"/>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bg-BG"/>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extLst>
                <c:ext xmlns:c15="http://schemas.microsoft.com/office/drawing/2012/chart" uri="{02D57815-91ED-43cb-92C2-25804820EDAC}">
                  <c15:fullRef>
                    <c15:sqref>Sheet1!$B$1:$J$1</c15:sqref>
                  </c15:fullRef>
                </c:ext>
              </c:extLst>
              <c:f>(Sheet1!$B$1:$G$1,Sheet1!$I$1:$J$1)</c:f>
              <c:strCache>
                <c:ptCount val="8"/>
                <c:pt idx="0">
                  <c:v>2009</c:v>
                </c:pt>
                <c:pt idx="1">
                  <c:v>2010</c:v>
                </c:pt>
                <c:pt idx="2">
                  <c:v>2011</c:v>
                </c:pt>
                <c:pt idx="3">
                  <c:v>2012</c:v>
                </c:pt>
                <c:pt idx="4">
                  <c:v>2013</c:v>
                </c:pt>
                <c:pt idx="5">
                  <c:v>2014</c:v>
                </c:pt>
                <c:pt idx="6">
                  <c:v>2020</c:v>
                </c:pt>
                <c:pt idx="7">
                  <c:v>Прогноза СБ</c:v>
                </c:pt>
              </c:strCache>
            </c:strRef>
          </c:cat>
          <c:val>
            <c:numRef>
              <c:extLst>
                <c:ext xmlns:c15="http://schemas.microsoft.com/office/drawing/2012/chart" uri="{02D57815-91ED-43cb-92C2-25804820EDAC}">
                  <c15:fullRef>
                    <c15:sqref>Sheet1!$B$4:$J$4</c15:sqref>
                  </c15:fullRef>
                </c:ext>
              </c:extLst>
              <c:f>(Sheet1!$B$4:$G$4,Sheet1!$I$4:$J$4)</c:f>
              <c:numCache>
                <c:formatCode>#,##0</c:formatCode>
                <c:ptCount val="8"/>
                <c:pt idx="0">
                  <c:v>471.88599999999974</c:v>
                </c:pt>
                <c:pt idx="1">
                  <c:v>567.28300000000013</c:v>
                </c:pt>
                <c:pt idx="2">
                  <c:v>367.52100000000019</c:v>
                </c:pt>
                <c:pt idx="3">
                  <c:v>284.90599999999995</c:v>
                </c:pt>
                <c:pt idx="4">
                  <c:v>3.819999999999709</c:v>
                </c:pt>
                <c:pt idx="5">
                  <c:v>-268.14700000000039</c:v>
                </c:pt>
                <c:pt idx="6">
                  <c:v>-492.4334516469853</c:v>
                </c:pt>
                <c:pt idx="7" formatCode="0">
                  <c:v>-910</c:v>
                </c:pt>
              </c:numCache>
            </c:numRef>
          </c:val>
          <c:smooth val="0"/>
          <c:extLst/>
        </c:ser>
        <c:dLbls>
          <c:showLegendKey val="0"/>
          <c:showVal val="0"/>
          <c:showCatName val="0"/>
          <c:showSerName val="0"/>
          <c:showPercent val="0"/>
          <c:showBubbleSize val="0"/>
        </c:dLbls>
        <c:marker val="1"/>
        <c:smooth val="0"/>
        <c:axId val="-1264865392"/>
        <c:axId val="-1264865936"/>
      </c:lineChart>
      <c:lineChart>
        <c:grouping val="standard"/>
        <c:varyColors val="0"/>
        <c:ser>
          <c:idx val="3"/>
          <c:order val="3"/>
          <c:tx>
            <c:strRef>
              <c:f>Sheet1!$A$5</c:f>
              <c:strCache>
                <c:ptCount val="1"/>
                <c:pt idx="0">
                  <c:v>Дял на разходите</c:v>
                </c:pt>
              </c:strCache>
            </c:strRef>
          </c:tx>
          <c:spPr>
            <a:ln w="22225" cap="rnd">
              <a:solidFill>
                <a:schemeClr val="accent2">
                  <a:lumMod val="60000"/>
                </a:schemeClr>
              </a:solidFill>
              <a:prstDash val="sysDot"/>
              <a:round/>
            </a:ln>
            <a:effectLst/>
          </c:spPr>
          <c:marker>
            <c:symbol val="circle"/>
            <c:size val="6"/>
            <c:spPr>
              <a:solidFill>
                <a:schemeClr val="accent2">
                  <a:lumMod val="60000"/>
                </a:schemeClr>
              </a:solidFill>
              <a:ln w="9525">
                <a:solidFill>
                  <a:schemeClr val="accent2">
                    <a:lumMod val="60000"/>
                  </a:schemeClr>
                </a:solidFill>
                <a:round/>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bg-BG"/>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extLst>
                <c:ext xmlns:c15="http://schemas.microsoft.com/office/drawing/2012/chart" uri="{02D57815-91ED-43cb-92C2-25804820EDAC}">
                  <c15:fullRef>
                    <c15:sqref>Sheet1!$B$1:$J$1</c15:sqref>
                  </c15:fullRef>
                </c:ext>
              </c:extLst>
              <c:f>(Sheet1!$B$1:$G$1,Sheet1!$I$1:$J$1)</c:f>
              <c:strCache>
                <c:ptCount val="8"/>
                <c:pt idx="0">
                  <c:v>2009</c:v>
                </c:pt>
                <c:pt idx="1">
                  <c:v>2010</c:v>
                </c:pt>
                <c:pt idx="2">
                  <c:v>2011</c:v>
                </c:pt>
                <c:pt idx="3">
                  <c:v>2012</c:v>
                </c:pt>
                <c:pt idx="4">
                  <c:v>2013</c:v>
                </c:pt>
                <c:pt idx="5">
                  <c:v>2014</c:v>
                </c:pt>
                <c:pt idx="6">
                  <c:v>2020</c:v>
                </c:pt>
                <c:pt idx="7">
                  <c:v>Прогноза СБ</c:v>
                </c:pt>
              </c:strCache>
            </c:strRef>
          </c:cat>
          <c:val>
            <c:numRef>
              <c:extLst>
                <c:ext xmlns:c15="http://schemas.microsoft.com/office/drawing/2012/chart" uri="{02D57815-91ED-43cb-92C2-25804820EDAC}">
                  <c15:fullRef>
                    <c15:sqref>Sheet1!$B$5:$J$5</c15:sqref>
                  </c15:fullRef>
                </c:ext>
              </c:extLst>
              <c:f>(Sheet1!$B$5:$G$5,Sheet1!$I$5:$J$5)</c:f>
              <c:numCache>
                <c:formatCode>0%</c:formatCode>
                <c:ptCount val="8"/>
                <c:pt idx="0">
                  <c:v>0.78358677836042068</c:v>
                </c:pt>
                <c:pt idx="1">
                  <c:v>0.77841226241492945</c:v>
                </c:pt>
                <c:pt idx="2">
                  <c:v>0.85904807854197685</c:v>
                </c:pt>
                <c:pt idx="3" formatCode="0.00">
                  <c:v>0.89324989340201566</c:v>
                </c:pt>
                <c:pt idx="4" formatCode="0.00">
                  <c:v>0.99860823690576828</c:v>
                </c:pt>
                <c:pt idx="5" formatCode="0.00">
                  <c:v>1.0923640607298342</c:v>
                </c:pt>
                <c:pt idx="6" formatCode="0.00">
                  <c:v>1.1462862380112646</c:v>
                </c:pt>
                <c:pt idx="7" formatCode="0.00">
                  <c:v>1.26</c:v>
                </c:pt>
              </c:numCache>
            </c:numRef>
          </c:val>
          <c:smooth val="0"/>
          <c:extLst/>
        </c:ser>
        <c:ser>
          <c:idx val="4"/>
          <c:order val="4"/>
          <c:tx>
            <c:strRef>
              <c:f>Sheet1!$A$6</c:f>
              <c:strCache>
                <c:ptCount val="1"/>
              </c:strCache>
            </c:strRef>
          </c:tx>
          <c:spPr>
            <a:ln w="22225" cap="rnd">
              <a:solidFill>
                <a:schemeClr val="accent4">
                  <a:lumMod val="60000"/>
                </a:schemeClr>
              </a:solidFill>
              <a:round/>
            </a:ln>
            <a:effectLst/>
          </c:spPr>
          <c:marker>
            <c:symbol val="star"/>
            <c:size val="6"/>
            <c:spPr>
              <a:noFill/>
              <a:ln w="9525">
                <a:solidFill>
                  <a:schemeClr val="accent4">
                    <a:lumMod val="60000"/>
                  </a:schemeClr>
                </a:solidFill>
                <a:round/>
              </a:ln>
              <a:effectLst/>
            </c:spPr>
          </c:marker>
          <c:cat>
            <c:strRef>
              <c:extLst>
                <c:ext xmlns:c15="http://schemas.microsoft.com/office/drawing/2012/chart" uri="{02D57815-91ED-43cb-92C2-25804820EDAC}">
                  <c15:fullRef>
                    <c15:sqref>Sheet1!$B$1:$J$1</c15:sqref>
                  </c15:fullRef>
                </c:ext>
              </c:extLst>
              <c:f>(Sheet1!$B$1:$G$1,Sheet1!$I$1:$J$1)</c:f>
              <c:strCache>
                <c:ptCount val="8"/>
                <c:pt idx="0">
                  <c:v>2009</c:v>
                </c:pt>
                <c:pt idx="1">
                  <c:v>2010</c:v>
                </c:pt>
                <c:pt idx="2">
                  <c:v>2011</c:v>
                </c:pt>
                <c:pt idx="3">
                  <c:v>2012</c:v>
                </c:pt>
                <c:pt idx="4">
                  <c:v>2013</c:v>
                </c:pt>
                <c:pt idx="5">
                  <c:v>2014</c:v>
                </c:pt>
                <c:pt idx="6">
                  <c:v>2020</c:v>
                </c:pt>
                <c:pt idx="7">
                  <c:v>Прогноза СБ</c:v>
                </c:pt>
              </c:strCache>
            </c:strRef>
          </c:cat>
          <c:val>
            <c:numRef>
              <c:extLst>
                <c:ext xmlns:c15="http://schemas.microsoft.com/office/drawing/2012/chart" uri="{02D57815-91ED-43cb-92C2-25804820EDAC}">
                  <c15:fullRef>
                    <c15:sqref>Sheet1!$B$6:$J$6</c15:sqref>
                  </c15:fullRef>
                </c:ext>
              </c:extLst>
              <c:f>(Sheet1!$B$6:$G$6,Sheet1!$I$6:$J$6)</c:f>
              <c:numCache>
                <c:formatCode>General</c:formatCode>
                <c:ptCount val="8"/>
              </c:numCache>
            </c:numRef>
          </c:val>
          <c:smooth val="0"/>
        </c:ser>
        <c:dLbls>
          <c:showLegendKey val="0"/>
          <c:showVal val="0"/>
          <c:showCatName val="0"/>
          <c:showSerName val="0"/>
          <c:showPercent val="0"/>
          <c:showBubbleSize val="0"/>
        </c:dLbls>
        <c:marker val="1"/>
        <c:smooth val="0"/>
        <c:axId val="-1264876272"/>
        <c:axId val="-1264872464"/>
      </c:lineChart>
      <c:catAx>
        <c:axId val="-12648653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bg-BG"/>
          </a:p>
        </c:txPr>
        <c:crossAx val="-1264865936"/>
        <c:crosses val="autoZero"/>
        <c:auto val="1"/>
        <c:lblAlgn val="ctr"/>
        <c:lblOffset val="100"/>
        <c:noMultiLvlLbl val="0"/>
      </c:catAx>
      <c:valAx>
        <c:axId val="-1264865936"/>
        <c:scaling>
          <c:orientation val="minMax"/>
        </c:scaling>
        <c:delete val="0"/>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bg-BG" dirty="0" smtClean="0"/>
                  <a:t>в </a:t>
                </a:r>
                <a:r>
                  <a:rPr lang="bg-BG" dirty="0" err="1" smtClean="0"/>
                  <a:t>млн.лв</a:t>
                </a:r>
                <a:r>
                  <a:rPr lang="bg-BG" dirty="0" smtClean="0"/>
                  <a:t>.</a:t>
                </a:r>
                <a:endParaRPr lang="en-US" dirty="0"/>
              </a:p>
            </c:rich>
          </c:tx>
          <c:layout>
            <c:manualLayout>
              <c:xMode val="edge"/>
              <c:yMode val="edge"/>
              <c:x val="0.19802041890133018"/>
              <c:y val="0.23655436557674905"/>
            </c:manualLayout>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bg-BG"/>
            </a:p>
          </c:txPr>
        </c:title>
        <c:numFmt formatCode="#,##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bg-BG"/>
          </a:p>
        </c:txPr>
        <c:crossAx val="-1264865392"/>
        <c:crosses val="autoZero"/>
        <c:crossBetween val="between"/>
      </c:valAx>
      <c:valAx>
        <c:axId val="-1264872464"/>
        <c:scaling>
          <c:orientation val="minMax"/>
        </c:scaling>
        <c:delete val="0"/>
        <c:axPos val="r"/>
        <c:numFmt formatCode="0%"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bg-BG"/>
          </a:p>
        </c:txPr>
        <c:crossAx val="-1264876272"/>
        <c:crosses val="max"/>
        <c:crossBetween val="between"/>
      </c:valAx>
      <c:catAx>
        <c:axId val="-1264876272"/>
        <c:scaling>
          <c:orientation val="minMax"/>
        </c:scaling>
        <c:delete val="1"/>
        <c:axPos val="b"/>
        <c:numFmt formatCode="General" sourceLinked="1"/>
        <c:majorTickMark val="out"/>
        <c:minorTickMark val="none"/>
        <c:tickLblPos val="nextTo"/>
        <c:crossAx val="-1264872464"/>
        <c:crosses val="autoZero"/>
        <c:auto val="1"/>
        <c:lblAlgn val="ctr"/>
        <c:lblOffset val="100"/>
        <c:noMultiLvlLbl val="0"/>
      </c:cat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bg-BG"/>
          </a:p>
        </c:txPr>
      </c:dTable>
      <c:spPr>
        <a:noFill/>
        <a:ln>
          <a:noFill/>
        </a:ln>
        <a:effectLst/>
      </c:spPr>
    </c:plotArea>
    <c:plotVisOnly val="1"/>
    <c:dispBlanksAs val="gap"/>
    <c:showDLblsOverMax val="0"/>
  </c:chart>
  <c:spPr>
    <a:noFill/>
    <a:ln>
      <a:noFill/>
    </a:ln>
    <a:effectLst/>
  </c:spPr>
  <c:txPr>
    <a:bodyPr/>
    <a:lstStyle/>
    <a:p>
      <a:pPr>
        <a:defRPr/>
      </a:pPr>
      <a:endParaRPr lang="bg-BG"/>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bg-BG" dirty="0" smtClean="0"/>
              <a:t>Разходи</a:t>
            </a:r>
            <a:r>
              <a:rPr lang="bg-BG" baseline="0" dirty="0" smtClean="0"/>
              <a:t> на НЗОК по видове в млн. </a:t>
            </a:r>
            <a:r>
              <a:rPr lang="bg-BG" baseline="0" dirty="0" err="1" smtClean="0"/>
              <a:t>лв</a:t>
            </a:r>
            <a:endParaRPr lang="en-US" dirty="0"/>
          </a:p>
        </c:rich>
      </c:tx>
      <c:layout/>
      <c:overlay val="0"/>
    </c:title>
    <c:autoTitleDeleted val="0"/>
    <c:view3D>
      <c:rotX val="15"/>
      <c:rotY val="20"/>
      <c:rAngAx val="0"/>
    </c:view3D>
    <c:floor>
      <c:thickness val="0"/>
    </c:floor>
    <c:sideWall>
      <c:thickness val="0"/>
    </c:sideWall>
    <c:backWall>
      <c:thickness val="0"/>
    </c:backWall>
    <c:plotArea>
      <c:layout>
        <c:manualLayout>
          <c:layoutTarget val="inner"/>
          <c:xMode val="edge"/>
          <c:yMode val="edge"/>
          <c:x val="9.1124511295888042E-2"/>
          <c:y val="3.7693742419588491E-2"/>
          <c:w val="0.67514340464025402"/>
          <c:h val="0.80526191833833372"/>
        </c:manualLayout>
      </c:layout>
      <c:line3DChart>
        <c:grouping val="standard"/>
        <c:varyColors val="0"/>
        <c:ser>
          <c:idx val="4"/>
          <c:order val="0"/>
          <c:tx>
            <c:strRef>
              <c:f>Sheet4!$J$6</c:f>
              <c:strCache>
                <c:ptCount val="1"/>
                <c:pt idx="0">
                  <c:v>Общо други (ПМИ, СИП, ДП, МДД)</c:v>
                </c:pt>
              </c:strCache>
            </c:strRef>
          </c:tx>
          <c:cat>
            <c:strRef>
              <c:f>Sheet4!$K$1:$R$1</c:f>
              <c:strCache>
                <c:ptCount val="8"/>
                <c:pt idx="0">
                  <c:v>2009</c:v>
                </c:pt>
                <c:pt idx="1">
                  <c:v>2010</c:v>
                </c:pt>
                <c:pt idx="2">
                  <c:v>2011</c:v>
                </c:pt>
                <c:pt idx="3">
                  <c:v>2012</c:v>
                </c:pt>
                <c:pt idx="4">
                  <c:v>2013</c:v>
                </c:pt>
                <c:pt idx="5">
                  <c:v>2014</c:v>
                </c:pt>
                <c:pt idx="6">
                  <c:v>2015</c:v>
                </c:pt>
                <c:pt idx="7">
                  <c:v>2020</c:v>
                </c:pt>
              </c:strCache>
            </c:strRef>
          </c:cat>
          <c:val>
            <c:numRef>
              <c:f>Sheet4!$K$6:$R$6</c:f>
              <c:numCache>
                <c:formatCode>#,##0</c:formatCode>
                <c:ptCount val="8"/>
                <c:pt idx="0">
                  <c:v>391.2</c:v>
                </c:pt>
                <c:pt idx="1">
                  <c:v>474.9</c:v>
                </c:pt>
                <c:pt idx="2">
                  <c:v>484</c:v>
                </c:pt>
                <c:pt idx="3">
                  <c:v>530.20000000000005</c:v>
                </c:pt>
                <c:pt idx="4">
                  <c:v>542.1</c:v>
                </c:pt>
                <c:pt idx="5">
                  <c:v>559.9</c:v>
                </c:pt>
                <c:pt idx="6">
                  <c:v>558</c:v>
                </c:pt>
                <c:pt idx="7">
                  <c:v>715.42071083054316</c:v>
                </c:pt>
              </c:numCache>
            </c:numRef>
          </c:val>
          <c:smooth val="0"/>
        </c:ser>
        <c:ser>
          <c:idx val="5"/>
          <c:order val="1"/>
          <c:tx>
            <c:strRef>
              <c:f>Sheet4!$J$7</c:f>
              <c:strCache>
                <c:ptCount val="1"/>
                <c:pt idx="0">
                  <c:v>Лекарствени продукти, медицински изделия и диетични храни</c:v>
                </c:pt>
              </c:strCache>
            </c:strRef>
          </c:tx>
          <c:cat>
            <c:strRef>
              <c:f>Sheet4!$K$1:$R$1</c:f>
              <c:strCache>
                <c:ptCount val="8"/>
                <c:pt idx="0">
                  <c:v>2009</c:v>
                </c:pt>
                <c:pt idx="1">
                  <c:v>2010</c:v>
                </c:pt>
                <c:pt idx="2">
                  <c:v>2011</c:v>
                </c:pt>
                <c:pt idx="3">
                  <c:v>2012</c:v>
                </c:pt>
                <c:pt idx="4">
                  <c:v>2013</c:v>
                </c:pt>
                <c:pt idx="5">
                  <c:v>2014</c:v>
                </c:pt>
                <c:pt idx="6">
                  <c:v>2015</c:v>
                </c:pt>
                <c:pt idx="7">
                  <c:v>2020</c:v>
                </c:pt>
              </c:strCache>
            </c:strRef>
          </c:cat>
          <c:val>
            <c:numRef>
              <c:f>Sheet4!$K$7:$R$7</c:f>
              <c:numCache>
                <c:formatCode>#,##0</c:formatCode>
                <c:ptCount val="8"/>
                <c:pt idx="0">
                  <c:v>325.60000000000002</c:v>
                </c:pt>
                <c:pt idx="1">
                  <c:v>366.1</c:v>
                </c:pt>
                <c:pt idx="2">
                  <c:v>524.5</c:v>
                </c:pt>
                <c:pt idx="3">
                  <c:v>484.1</c:v>
                </c:pt>
                <c:pt idx="4">
                  <c:v>553.29999999999995</c:v>
                </c:pt>
                <c:pt idx="5">
                  <c:v>629.20000000000005</c:v>
                </c:pt>
                <c:pt idx="6">
                  <c:v>544.20000000000005</c:v>
                </c:pt>
                <c:pt idx="7">
                  <c:v>1005.682314243267</c:v>
                </c:pt>
              </c:numCache>
            </c:numRef>
          </c:val>
          <c:smooth val="0"/>
        </c:ser>
        <c:ser>
          <c:idx val="6"/>
          <c:order val="2"/>
          <c:tx>
            <c:strRef>
              <c:f>Sheet4!$J$8</c:f>
              <c:strCache>
                <c:ptCount val="1"/>
                <c:pt idx="0">
                  <c:v>Болнична помощ</c:v>
                </c:pt>
              </c:strCache>
            </c:strRef>
          </c:tx>
          <c:cat>
            <c:strRef>
              <c:f>Sheet4!$K$1:$R$1</c:f>
              <c:strCache>
                <c:ptCount val="8"/>
                <c:pt idx="0">
                  <c:v>2009</c:v>
                </c:pt>
                <c:pt idx="1">
                  <c:v>2010</c:v>
                </c:pt>
                <c:pt idx="2">
                  <c:v>2011</c:v>
                </c:pt>
                <c:pt idx="3">
                  <c:v>2012</c:v>
                </c:pt>
                <c:pt idx="4">
                  <c:v>2013</c:v>
                </c:pt>
                <c:pt idx="5">
                  <c:v>2014</c:v>
                </c:pt>
                <c:pt idx="6">
                  <c:v>2015</c:v>
                </c:pt>
                <c:pt idx="7">
                  <c:v>2020</c:v>
                </c:pt>
              </c:strCache>
            </c:strRef>
          </c:cat>
          <c:val>
            <c:numRef>
              <c:f>Sheet4!$K$8:$R$8</c:f>
              <c:numCache>
                <c:formatCode>#,##0</c:formatCode>
                <c:ptCount val="8"/>
                <c:pt idx="0">
                  <c:v>977.6</c:v>
                </c:pt>
                <c:pt idx="1">
                  <c:v>1135.7</c:v>
                </c:pt>
                <c:pt idx="2">
                  <c:v>1216.2</c:v>
                </c:pt>
                <c:pt idx="3">
                  <c:v>1332.5</c:v>
                </c:pt>
                <c:pt idx="4">
                  <c:v>1383.3</c:v>
                </c:pt>
                <c:pt idx="5">
                  <c:v>1603.2</c:v>
                </c:pt>
                <c:pt idx="6">
                  <c:v>1282.9000000000001</c:v>
                </c:pt>
                <c:pt idx="7">
                  <c:v>1741.806762726713</c:v>
                </c:pt>
              </c:numCache>
            </c:numRef>
          </c:val>
          <c:smooth val="0"/>
        </c:ser>
        <c:ser>
          <c:idx val="7"/>
          <c:order val="3"/>
          <c:tx>
            <c:strRef>
              <c:f>Sheet4!$J$9</c:f>
              <c:strCache>
                <c:ptCount val="1"/>
                <c:pt idx="0">
                  <c:v>Общо разходи НЗОК</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Sheet4!$K$1:$R$1</c:f>
              <c:strCache>
                <c:ptCount val="8"/>
                <c:pt idx="0">
                  <c:v>2009</c:v>
                </c:pt>
                <c:pt idx="1">
                  <c:v>2010</c:v>
                </c:pt>
                <c:pt idx="2">
                  <c:v>2011</c:v>
                </c:pt>
                <c:pt idx="3">
                  <c:v>2012</c:v>
                </c:pt>
                <c:pt idx="4">
                  <c:v>2013</c:v>
                </c:pt>
                <c:pt idx="5">
                  <c:v>2014</c:v>
                </c:pt>
                <c:pt idx="6">
                  <c:v>2015</c:v>
                </c:pt>
                <c:pt idx="7">
                  <c:v>2020</c:v>
                </c:pt>
              </c:strCache>
            </c:strRef>
          </c:cat>
          <c:val>
            <c:numRef>
              <c:f>Sheet4!$K$9:$R$9</c:f>
              <c:numCache>
                <c:formatCode>#,##0</c:formatCode>
                <c:ptCount val="8"/>
                <c:pt idx="0">
                  <c:v>1708.6000000000001</c:v>
                </c:pt>
                <c:pt idx="1">
                  <c:v>1992.8</c:v>
                </c:pt>
                <c:pt idx="2">
                  <c:v>2239.8999999999996</c:v>
                </c:pt>
                <c:pt idx="3">
                  <c:v>2384</c:v>
                </c:pt>
                <c:pt idx="4">
                  <c:v>2740.9</c:v>
                </c:pt>
                <c:pt idx="5">
                  <c:v>3171.3</c:v>
                </c:pt>
                <c:pt idx="6">
                  <c:v>2695.1000000000004</c:v>
                </c:pt>
                <c:pt idx="7">
                  <c:v>3858.6656983814023</c:v>
                </c:pt>
              </c:numCache>
            </c:numRef>
          </c:val>
          <c:smooth val="0"/>
        </c:ser>
        <c:dLbls>
          <c:showLegendKey val="0"/>
          <c:showVal val="0"/>
          <c:showCatName val="0"/>
          <c:showSerName val="0"/>
          <c:showPercent val="0"/>
          <c:showBubbleSize val="0"/>
        </c:dLbls>
        <c:dropLines/>
        <c:axId val="-1264870288"/>
        <c:axId val="-1264868112"/>
        <c:axId val="-1309428784"/>
      </c:line3DChart>
      <c:catAx>
        <c:axId val="-1264870288"/>
        <c:scaling>
          <c:orientation val="minMax"/>
        </c:scaling>
        <c:delete val="0"/>
        <c:axPos val="b"/>
        <c:numFmt formatCode="General" sourceLinked="0"/>
        <c:majorTickMark val="none"/>
        <c:minorTickMark val="none"/>
        <c:tickLblPos val="nextTo"/>
        <c:crossAx val="-1264868112"/>
        <c:crosses val="autoZero"/>
        <c:auto val="1"/>
        <c:lblAlgn val="ctr"/>
        <c:lblOffset val="100"/>
        <c:noMultiLvlLbl val="0"/>
      </c:catAx>
      <c:valAx>
        <c:axId val="-1264868112"/>
        <c:scaling>
          <c:orientation val="minMax"/>
        </c:scaling>
        <c:delete val="0"/>
        <c:axPos val="l"/>
        <c:majorGridlines/>
        <c:title>
          <c:tx>
            <c:rich>
              <a:bodyPr/>
              <a:lstStyle/>
              <a:p>
                <a:pPr>
                  <a:defRPr/>
                </a:pPr>
                <a:r>
                  <a:rPr lang="bg-BG"/>
                  <a:t>млн.лв.</a:t>
                </a:r>
                <a:endParaRPr lang="en-US"/>
              </a:p>
            </c:rich>
          </c:tx>
          <c:layout/>
          <c:overlay val="0"/>
        </c:title>
        <c:numFmt formatCode="#,##0" sourceLinked="1"/>
        <c:majorTickMark val="out"/>
        <c:minorTickMark val="none"/>
        <c:tickLblPos val="nextTo"/>
        <c:crossAx val="-1264870288"/>
        <c:crosses val="autoZero"/>
        <c:crossBetween val="between"/>
      </c:valAx>
      <c:serAx>
        <c:axId val="-1309428784"/>
        <c:scaling>
          <c:orientation val="minMax"/>
        </c:scaling>
        <c:delete val="1"/>
        <c:axPos val="b"/>
        <c:majorTickMark val="none"/>
        <c:minorTickMark val="none"/>
        <c:tickLblPos val="none"/>
        <c:crossAx val="-1264868112"/>
        <c:crosses val="autoZero"/>
      </c:serAx>
      <c:spPr>
        <a:solidFill>
          <a:sysClr val="window" lastClr="FFFFFF"/>
        </a:solidFill>
        <a:ln w="12700" cap="flat" cmpd="sng" algn="ctr">
          <a:solidFill>
            <a:srgbClr val="5B9BD5"/>
          </a:solidFill>
          <a:prstDash val="solid"/>
          <a:miter lim="800000"/>
        </a:ln>
        <a:effectLst/>
      </c:spPr>
    </c:plotArea>
    <c:legend>
      <c:legendPos val="r"/>
      <c:layout>
        <c:manualLayout>
          <c:xMode val="edge"/>
          <c:yMode val="edge"/>
          <c:x val="0.77812802019048033"/>
          <c:y val="6.213680339372725E-2"/>
          <c:w val="0.19239596171761533"/>
          <c:h val="0.87287863706753677"/>
        </c:manualLayout>
      </c:layout>
      <c:overlay val="0"/>
    </c:legend>
    <c:plotVisOnly val="1"/>
    <c:dispBlanksAs val="gap"/>
    <c:showDLblsOverMax val="0"/>
  </c:chart>
  <c:spPr>
    <a:solidFill>
      <a:sysClr val="window" lastClr="FFFFFF"/>
    </a:solidFill>
    <a:ln w="12700" cap="flat" cmpd="sng" algn="ctr">
      <a:solidFill>
        <a:srgbClr val="5B9BD5"/>
      </a:solidFill>
      <a:prstDash val="solid"/>
      <a:miter lim="800000"/>
    </a:ln>
    <a:effectLst/>
  </c:spPr>
  <c:txPr>
    <a:bodyPr/>
    <a:lstStyle/>
    <a:p>
      <a:pPr>
        <a:defRPr>
          <a:solidFill>
            <a:sysClr val="windowText" lastClr="000000"/>
          </a:solidFill>
          <a:latin typeface="+mn-lt"/>
          <a:ea typeface="+mn-ea"/>
          <a:cs typeface="+mn-cs"/>
        </a:defRPr>
      </a:pPr>
      <a:endParaRPr lang="bg-BG"/>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bg-BG" dirty="0" smtClean="0"/>
              <a:t>Разходи</a:t>
            </a:r>
            <a:r>
              <a:rPr lang="bg-BG" baseline="0" dirty="0" smtClean="0"/>
              <a:t> за здравеопазване в лв.</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bg-BG"/>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среден разход на домакинство</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2000г.</c:v>
                </c:pt>
                <c:pt idx="1">
                  <c:v>2001г.</c:v>
                </c:pt>
                <c:pt idx="2">
                  <c:v>2002г.</c:v>
                </c:pt>
                <c:pt idx="3">
                  <c:v>2003г.</c:v>
                </c:pt>
                <c:pt idx="4">
                  <c:v>2004г.</c:v>
                </c:pt>
                <c:pt idx="5">
                  <c:v>2005г.</c:v>
                </c:pt>
                <c:pt idx="6">
                  <c:v>2006г.</c:v>
                </c:pt>
                <c:pt idx="7">
                  <c:v>2007г.</c:v>
                </c:pt>
                <c:pt idx="8">
                  <c:v>2008г.</c:v>
                </c:pt>
                <c:pt idx="9">
                  <c:v>2009г.</c:v>
                </c:pt>
                <c:pt idx="10">
                  <c:v>2010г.</c:v>
                </c:pt>
                <c:pt idx="11">
                  <c:v>2011г.</c:v>
                </c:pt>
                <c:pt idx="12">
                  <c:v>2012г.</c:v>
                </c:pt>
                <c:pt idx="13">
                  <c:v>2013г.</c:v>
                </c:pt>
                <c:pt idx="14">
                  <c:v>2014г.</c:v>
                </c:pt>
              </c:strCache>
            </c:strRef>
          </c:cat>
          <c:val>
            <c:numRef>
              <c:f>Sheet1!$B$2:$B$16</c:f>
              <c:numCache>
                <c:formatCode>General</c:formatCode>
                <c:ptCount val="15"/>
                <c:pt idx="0">
                  <c:v>139</c:v>
                </c:pt>
                <c:pt idx="1">
                  <c:v>150</c:v>
                </c:pt>
                <c:pt idx="2">
                  <c:v>176</c:v>
                </c:pt>
                <c:pt idx="3">
                  <c:v>199</c:v>
                </c:pt>
                <c:pt idx="4">
                  <c:v>226</c:v>
                </c:pt>
                <c:pt idx="5">
                  <c:v>259</c:v>
                </c:pt>
                <c:pt idx="6">
                  <c:v>273</c:v>
                </c:pt>
                <c:pt idx="7">
                  <c:v>338</c:v>
                </c:pt>
                <c:pt idx="8">
                  <c:v>385</c:v>
                </c:pt>
                <c:pt idx="9">
                  <c:v>438</c:v>
                </c:pt>
                <c:pt idx="10">
                  <c:v>447</c:v>
                </c:pt>
                <c:pt idx="11">
                  <c:v>479</c:v>
                </c:pt>
                <c:pt idx="12">
                  <c:v>501</c:v>
                </c:pt>
                <c:pt idx="13">
                  <c:v>553</c:v>
                </c:pt>
                <c:pt idx="14">
                  <c:v>570</c:v>
                </c:pt>
              </c:numCache>
            </c:numRef>
          </c:val>
        </c:ser>
        <c:ser>
          <c:idx val="1"/>
          <c:order val="1"/>
          <c:tx>
            <c:strRef>
              <c:f>Sheet1!$C$1</c:f>
              <c:strCache>
                <c:ptCount val="1"/>
                <c:pt idx="0">
                  <c:v>среден разход на 1 лице</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2000г.</c:v>
                </c:pt>
                <c:pt idx="1">
                  <c:v>2001г.</c:v>
                </c:pt>
                <c:pt idx="2">
                  <c:v>2002г.</c:v>
                </c:pt>
                <c:pt idx="3">
                  <c:v>2003г.</c:v>
                </c:pt>
                <c:pt idx="4">
                  <c:v>2004г.</c:v>
                </c:pt>
                <c:pt idx="5">
                  <c:v>2005г.</c:v>
                </c:pt>
                <c:pt idx="6">
                  <c:v>2006г.</c:v>
                </c:pt>
                <c:pt idx="7">
                  <c:v>2007г.</c:v>
                </c:pt>
                <c:pt idx="8">
                  <c:v>2008г.</c:v>
                </c:pt>
                <c:pt idx="9">
                  <c:v>2009г.</c:v>
                </c:pt>
                <c:pt idx="10">
                  <c:v>2010г.</c:v>
                </c:pt>
                <c:pt idx="11">
                  <c:v>2011г.</c:v>
                </c:pt>
                <c:pt idx="12">
                  <c:v>2012г.</c:v>
                </c:pt>
                <c:pt idx="13">
                  <c:v>2013г.</c:v>
                </c:pt>
                <c:pt idx="14">
                  <c:v>2014г.</c:v>
                </c:pt>
              </c:strCache>
            </c:strRef>
          </c:cat>
          <c:val>
            <c:numRef>
              <c:f>Sheet1!$C$2:$C$16</c:f>
              <c:numCache>
                <c:formatCode>General</c:formatCode>
                <c:ptCount val="15"/>
                <c:pt idx="0">
                  <c:v>50</c:v>
                </c:pt>
                <c:pt idx="1">
                  <c:v>55</c:v>
                </c:pt>
                <c:pt idx="2">
                  <c:v>59</c:v>
                </c:pt>
                <c:pt idx="3">
                  <c:v>76</c:v>
                </c:pt>
                <c:pt idx="4">
                  <c:v>88</c:v>
                </c:pt>
                <c:pt idx="5">
                  <c:v>99</c:v>
                </c:pt>
                <c:pt idx="6">
                  <c:v>109</c:v>
                </c:pt>
                <c:pt idx="7">
                  <c:v>134</c:v>
                </c:pt>
                <c:pt idx="8">
                  <c:v>155</c:v>
                </c:pt>
                <c:pt idx="9">
                  <c:v>177</c:v>
                </c:pt>
                <c:pt idx="10">
                  <c:v>181</c:v>
                </c:pt>
                <c:pt idx="11">
                  <c:v>196</c:v>
                </c:pt>
                <c:pt idx="12">
                  <c:v>212</c:v>
                </c:pt>
                <c:pt idx="13">
                  <c:v>233</c:v>
                </c:pt>
                <c:pt idx="14">
                  <c:v>235</c:v>
                </c:pt>
              </c:numCache>
            </c:numRef>
          </c:val>
        </c:ser>
        <c:ser>
          <c:idx val="2"/>
          <c:order val="2"/>
          <c:tx>
            <c:strRef>
              <c:f>Sheet1!$D$1</c:f>
              <c:strCache>
                <c:ptCount val="1"/>
                <c:pt idx="0">
                  <c:v>Series 3</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bg-B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2000г.</c:v>
                </c:pt>
                <c:pt idx="1">
                  <c:v>2001г.</c:v>
                </c:pt>
                <c:pt idx="2">
                  <c:v>2002г.</c:v>
                </c:pt>
                <c:pt idx="3">
                  <c:v>2003г.</c:v>
                </c:pt>
                <c:pt idx="4">
                  <c:v>2004г.</c:v>
                </c:pt>
                <c:pt idx="5">
                  <c:v>2005г.</c:v>
                </c:pt>
                <c:pt idx="6">
                  <c:v>2006г.</c:v>
                </c:pt>
                <c:pt idx="7">
                  <c:v>2007г.</c:v>
                </c:pt>
                <c:pt idx="8">
                  <c:v>2008г.</c:v>
                </c:pt>
                <c:pt idx="9">
                  <c:v>2009г.</c:v>
                </c:pt>
                <c:pt idx="10">
                  <c:v>2010г.</c:v>
                </c:pt>
                <c:pt idx="11">
                  <c:v>2011г.</c:v>
                </c:pt>
                <c:pt idx="12">
                  <c:v>2012г.</c:v>
                </c:pt>
                <c:pt idx="13">
                  <c:v>2013г.</c:v>
                </c:pt>
                <c:pt idx="14">
                  <c:v>2014г.</c:v>
                </c:pt>
              </c:strCache>
            </c:strRef>
          </c:cat>
          <c:val>
            <c:numRef>
              <c:f>Sheet1!$D$2:$D$16</c:f>
            </c:numRef>
          </c:val>
        </c:ser>
        <c:dLbls>
          <c:showLegendKey val="0"/>
          <c:showVal val="1"/>
          <c:showCatName val="0"/>
          <c:showSerName val="0"/>
          <c:showPercent val="0"/>
          <c:showBubbleSize val="0"/>
        </c:dLbls>
        <c:gapWidth val="150"/>
        <c:shape val="box"/>
        <c:axId val="-1264862128"/>
        <c:axId val="-1264867024"/>
        <c:axId val="0"/>
      </c:bar3DChart>
      <c:catAx>
        <c:axId val="-12648621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bg-BG"/>
          </a:p>
        </c:txPr>
        <c:crossAx val="-1264867024"/>
        <c:crosses val="autoZero"/>
        <c:auto val="1"/>
        <c:lblAlgn val="ctr"/>
        <c:lblOffset val="100"/>
        <c:noMultiLvlLbl val="0"/>
      </c:catAx>
      <c:valAx>
        <c:axId val="-1264867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bg-BG"/>
          </a:p>
        </c:txPr>
        <c:crossAx val="-126486212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bg-BG"/>
        </a:p>
      </c:txPr>
    </c:legend>
    <c:plotVisOnly val="1"/>
    <c:dispBlanksAs val="gap"/>
    <c:showDLblsOverMax val="0"/>
  </c:chart>
  <c:spPr>
    <a:noFill/>
    <a:ln>
      <a:noFill/>
    </a:ln>
    <a:effectLst/>
  </c:spPr>
  <c:txPr>
    <a:bodyPr/>
    <a:lstStyle/>
    <a:p>
      <a:pPr>
        <a:defRPr/>
      </a:pPr>
      <a:endParaRPr lang="bg-BG"/>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ysClr val="windowText" lastClr="000000"/>
                </a:solidFill>
                <a:effectLst/>
                <a:latin typeface="+mn-lt"/>
                <a:ea typeface="+mn-ea"/>
                <a:cs typeface="+mn-cs"/>
              </a:defRPr>
            </a:pPr>
            <a:r>
              <a:rPr lang="bg-BG" dirty="0" smtClean="0">
                <a:effectLst/>
              </a:rPr>
              <a:t>Дял</a:t>
            </a:r>
            <a:r>
              <a:rPr lang="bg-BG" baseline="0" dirty="0" smtClean="0">
                <a:effectLst/>
              </a:rPr>
              <a:t> на р</a:t>
            </a:r>
            <a:r>
              <a:rPr lang="bg-BG" dirty="0" smtClean="0">
                <a:effectLst/>
              </a:rPr>
              <a:t>азходите</a:t>
            </a:r>
            <a:r>
              <a:rPr lang="bg-BG" baseline="0" dirty="0" smtClean="0">
                <a:effectLst/>
              </a:rPr>
              <a:t> за здравеопазване</a:t>
            </a:r>
            <a:r>
              <a:rPr lang="bg-BG" dirty="0" smtClean="0">
                <a:effectLst/>
              </a:rPr>
              <a:t> от</a:t>
            </a:r>
            <a:r>
              <a:rPr lang="bg-BG" baseline="0" dirty="0" smtClean="0">
                <a:effectLst/>
              </a:rPr>
              <a:t> общите </a:t>
            </a:r>
            <a:r>
              <a:rPr lang="bg-BG" dirty="0" smtClean="0">
                <a:effectLst/>
              </a:rPr>
              <a:t>разходи на домакинствата</a:t>
            </a:r>
            <a:endParaRPr lang="en-US" dirty="0">
              <a:effectLst/>
            </a:endParaRPr>
          </a:p>
        </c:rich>
      </c:tx>
      <c:layout>
        <c:manualLayout>
          <c:xMode val="edge"/>
          <c:yMode val="edge"/>
          <c:x val="0.17192932405188482"/>
          <c:y val="3.0592731593688607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ysClr val="windowText" lastClr="000000"/>
              </a:solidFill>
              <a:effectLst/>
              <a:latin typeface="+mn-lt"/>
              <a:ea typeface="+mn-ea"/>
              <a:cs typeface="+mn-cs"/>
            </a:defRPr>
          </a:pPr>
          <a:endParaRPr lang="bg-BG"/>
        </a:p>
      </c:txPr>
    </c:title>
    <c:autoTitleDeleted val="0"/>
    <c:plotArea>
      <c:layout/>
      <c:lineChart>
        <c:grouping val="standard"/>
        <c:varyColors val="0"/>
        <c:ser>
          <c:idx val="0"/>
          <c:order val="0"/>
          <c:tx>
            <c:strRef>
              <c:f>Sheet1!$A$12</c:f>
              <c:strCache>
                <c:ptCount val="1"/>
                <c:pt idx="0">
                  <c:v>Относителен дял на разходите на домакинствата от общо текущите разходи за болници-%</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bg-BG"/>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Sheet1!$B$2:$K$2</c:f>
              <c:numCache>
                <c:formatCode>#,##0</c:formatCode>
                <c:ptCount val="10"/>
                <c:pt idx="0">
                  <c:v>2003</c:v>
                </c:pt>
                <c:pt idx="1">
                  <c:v>2004</c:v>
                </c:pt>
                <c:pt idx="2">
                  <c:v>2005</c:v>
                </c:pt>
                <c:pt idx="3">
                  <c:v>2006</c:v>
                </c:pt>
                <c:pt idx="4">
                  <c:v>2007</c:v>
                </c:pt>
                <c:pt idx="5">
                  <c:v>2008</c:v>
                </c:pt>
                <c:pt idx="6">
                  <c:v>2009</c:v>
                </c:pt>
                <c:pt idx="7">
                  <c:v>2010</c:v>
                </c:pt>
                <c:pt idx="8">
                  <c:v>2011</c:v>
                </c:pt>
                <c:pt idx="9">
                  <c:v>2012</c:v>
                </c:pt>
              </c:numCache>
            </c:numRef>
          </c:cat>
          <c:val>
            <c:numRef>
              <c:f>Sheet1!$B$12:$K$12</c:f>
              <c:numCache>
                <c:formatCode>#,##0</c:formatCode>
                <c:ptCount val="10"/>
                <c:pt idx="0">
                  <c:v>7.8</c:v>
                </c:pt>
                <c:pt idx="1">
                  <c:v>10.4</c:v>
                </c:pt>
                <c:pt idx="2">
                  <c:v>12.3</c:v>
                </c:pt>
                <c:pt idx="3">
                  <c:v>15.6</c:v>
                </c:pt>
                <c:pt idx="4">
                  <c:v>15.4</c:v>
                </c:pt>
                <c:pt idx="5">
                  <c:v>16.3</c:v>
                </c:pt>
                <c:pt idx="6">
                  <c:v>17.8</c:v>
                </c:pt>
                <c:pt idx="7">
                  <c:v>15.9</c:v>
                </c:pt>
                <c:pt idx="8">
                  <c:v>17.5</c:v>
                </c:pt>
                <c:pt idx="9">
                  <c:v>18</c:v>
                </c:pt>
              </c:numCache>
            </c:numRef>
          </c:val>
          <c:smooth val="0"/>
        </c:ser>
        <c:ser>
          <c:idx val="1"/>
          <c:order val="1"/>
          <c:tx>
            <c:strRef>
              <c:f>Sheet1!$A$23</c:f>
              <c:strCache>
                <c:ptCount val="1"/>
                <c:pt idx="0">
                  <c:v>Относителен дял на разходите на частния сектор за извънболнична помощ - %</c:v>
                </c:pt>
              </c:strCache>
            </c:strRef>
          </c:tx>
          <c:spPr>
            <a:ln w="34925" cap="rnd">
              <a:solidFill>
                <a:srgbClr val="92D050"/>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bg-BG"/>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val>
            <c:numRef>
              <c:f>Sheet1!$B$23:$K$23</c:f>
              <c:numCache>
                <c:formatCode>#,##0</c:formatCode>
                <c:ptCount val="10"/>
                <c:pt idx="0">
                  <c:v>35.200000000000003</c:v>
                </c:pt>
                <c:pt idx="1">
                  <c:v>34.299999999999997</c:v>
                </c:pt>
                <c:pt idx="2">
                  <c:v>34.6</c:v>
                </c:pt>
                <c:pt idx="3">
                  <c:v>34.700000000000003</c:v>
                </c:pt>
                <c:pt idx="4">
                  <c:v>36.1</c:v>
                </c:pt>
                <c:pt idx="5">
                  <c:v>34.1</c:v>
                </c:pt>
                <c:pt idx="6">
                  <c:v>36.200000000000003</c:v>
                </c:pt>
                <c:pt idx="7">
                  <c:v>34.1</c:v>
                </c:pt>
                <c:pt idx="8">
                  <c:v>36.4</c:v>
                </c:pt>
                <c:pt idx="9">
                  <c:v>46.2</c:v>
                </c:pt>
              </c:numCache>
            </c:numRef>
          </c:val>
          <c:smooth val="0"/>
        </c:ser>
        <c:ser>
          <c:idx val="2"/>
          <c:order val="2"/>
          <c:tx>
            <c:strRef>
              <c:f>Sheet1!$A$33</c:f>
              <c:strCache>
                <c:ptCount val="1"/>
                <c:pt idx="0">
                  <c:v>Относителен дял на разходите на домакинствата от  на търговия на дребно в аптеки, санитарни и оптични магазини и други-%</c:v>
                </c:pt>
              </c:strCache>
            </c:strRef>
          </c:tx>
          <c:spPr>
            <a:ln w="34925" cap="rnd">
              <a:solidFill>
                <a:srgbClr val="FF0000"/>
              </a:solidFill>
              <a:round/>
            </a:ln>
            <a:effectLst>
              <a:outerShdw blurRad="57150" dist="19050" dir="5400000" algn="ctr" rotWithShape="0">
                <a:srgbClr val="000000">
                  <a:alpha val="63000"/>
                </a:srgbClr>
              </a:outerShdw>
            </a:effectLst>
          </c:spPr>
          <c:marker>
            <c:symbol val="none"/>
          </c:marker>
          <c:dLbls>
            <c:numFmt formatCode="#,##0.0" sourceLinked="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bg-BG"/>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val>
            <c:numRef>
              <c:f>Sheet1!$B$33:$K$33</c:f>
              <c:numCache>
                <c:formatCode>#,##0</c:formatCode>
                <c:ptCount val="10"/>
                <c:pt idx="0">
                  <c:v>73.388031836494051</c:v>
                </c:pt>
                <c:pt idx="1">
                  <c:v>76.91317542491521</c:v>
                </c:pt>
                <c:pt idx="2">
                  <c:v>78.659673456585764</c:v>
                </c:pt>
                <c:pt idx="3">
                  <c:v>79.891105996618478</c:v>
                </c:pt>
                <c:pt idx="4">
                  <c:v>81.001933011389283</c:v>
                </c:pt>
                <c:pt idx="5">
                  <c:v>82.491319135824426</c:v>
                </c:pt>
                <c:pt idx="6">
                  <c:v>79.526980149320181</c:v>
                </c:pt>
                <c:pt idx="7">
                  <c:v>81.94955281867216</c:v>
                </c:pt>
                <c:pt idx="8">
                  <c:v>78.06010414706067</c:v>
                </c:pt>
                <c:pt idx="9">
                  <c:v>80.695028394938731</c:v>
                </c:pt>
              </c:numCache>
            </c:numRef>
          </c:val>
          <c:smooth val="0"/>
        </c:ser>
        <c:dLbls>
          <c:showLegendKey val="0"/>
          <c:showVal val="1"/>
          <c:showCatName val="0"/>
          <c:showSerName val="0"/>
          <c:showPercent val="0"/>
          <c:showBubbleSize val="0"/>
        </c:dLbls>
        <c:smooth val="0"/>
        <c:axId val="-1264861584"/>
        <c:axId val="-1264864304"/>
      </c:lineChart>
      <c:catAx>
        <c:axId val="-1264861584"/>
        <c:scaling>
          <c:orientation val="minMax"/>
        </c:scaling>
        <c:delete val="0"/>
        <c:axPos val="b"/>
        <c:numFmt formatCode="#,##0"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bg-BG"/>
          </a:p>
        </c:txPr>
        <c:crossAx val="-1264864304"/>
        <c:crosses val="autoZero"/>
        <c:auto val="1"/>
        <c:lblAlgn val="ctr"/>
        <c:lblOffset val="100"/>
        <c:noMultiLvlLbl val="0"/>
      </c:catAx>
      <c:valAx>
        <c:axId val="-1264864304"/>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bg-BG"/>
          </a:p>
        </c:txPr>
        <c:crossAx val="-1264861584"/>
        <c:crosses val="autoZero"/>
        <c:crossBetween val="between"/>
      </c:valAx>
      <c:spPr>
        <a:noFill/>
        <a:ln>
          <a:noFill/>
        </a:ln>
        <a:effectLst/>
      </c:spPr>
    </c:plotArea>
    <c:legend>
      <c:legendPos val="r"/>
      <c:layout>
        <c:manualLayout>
          <c:xMode val="edge"/>
          <c:yMode val="edge"/>
          <c:x val="0.70772484799612634"/>
          <c:y val="0.17864521463427144"/>
          <c:w val="0.28324944080862791"/>
          <c:h val="0.59083890963682095"/>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bg-BG"/>
        </a:p>
      </c:txPr>
    </c:legend>
    <c:plotVisOnly val="1"/>
    <c:dispBlanksAs val="gap"/>
    <c:showDLblsOverMax val="0"/>
  </c:chart>
  <c:spPr>
    <a:solidFill>
      <a:sysClr val="window" lastClr="FFFFFF"/>
    </a:solidFill>
    <a:ln w="12700" cap="flat" cmpd="sng" algn="ctr">
      <a:solidFill>
        <a:srgbClr val="A5A5A5"/>
      </a:solidFill>
      <a:prstDash val="solid"/>
      <a:miter lim="800000"/>
    </a:ln>
    <a:effectLst/>
  </c:spPr>
  <c:txPr>
    <a:bodyPr/>
    <a:lstStyle/>
    <a:p>
      <a:pPr>
        <a:defRPr>
          <a:solidFill>
            <a:sysClr val="windowText" lastClr="000000"/>
          </a:solidFill>
          <a:latin typeface="+mn-lt"/>
          <a:ea typeface="+mn-ea"/>
          <a:cs typeface="+mn-cs"/>
        </a:defRPr>
      </a:pPr>
      <a:endParaRPr lang="bg-BG"/>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31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effectLst>
        <a:innerShdw dist="12700" dir="16200000">
          <a:schemeClr val="lt1"/>
        </a:innerShdw>
      </a:effectLst>
    </cs:spPr>
  </cs:dataPoint>
  <cs:dataPoint3D>
    <cs:lnRef idx="0"/>
    <cs:fillRef idx="0">
      <cs:styleClr val="auto"/>
    </cs:fillRef>
    <cs:effectRef idx="0"/>
    <cs:fontRef idx="minor">
      <a:schemeClr val="dk1"/>
    </cs:fontRef>
    <cs:spPr>
      <a:solidFill>
        <a:schemeClr val="phClr">
          <a:alpha val="85000"/>
        </a:schemeClr>
      </a:solidFill>
      <a:effectLst>
        <a:innerShdw dist="12700" dir="16200000">
          <a:schemeClr val="lt1"/>
        </a:inn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solidFill>
      <a:sp3d/>
    </cs:spPr>
  </cs:floor>
  <cs:gridlineMajor>
    <cs:lnRef idx="0"/>
    <cs:fillRef idx="0"/>
    <cs:effectRef idx="0"/>
    <cs:fontRef idx="minor">
      <a:schemeClr val="dk1"/>
    </cs:fontRef>
    <cs:spPr>
      <a:ln w="6350" cap="flat" cmpd="sng" algn="ctr">
        <a:solidFill>
          <a:schemeClr val="dk1">
            <a:lumMod val="15000"/>
            <a:lumOff val="85000"/>
          </a:schemeClr>
        </a:solidFill>
        <a:round/>
      </a:ln>
    </cs:spPr>
  </cs:gridlineMajor>
  <cs:gridlineMinor>
    <cs:lnRef idx="0"/>
    <cs:fillRef idx="0"/>
    <cs:effectRef idx="0"/>
    <cs:fontRef idx="minor">
      <a:schemeClr val="dk1"/>
    </cs:fontRef>
    <cs:spPr>
      <a:ln w="6350"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CBDBDD-CADD-4F73-ABD4-4345ED53CF9E}" type="doc">
      <dgm:prSet loTypeId="urn:microsoft.com/office/officeart/2005/8/layout/radial6" loCatId="cycle" qsTypeId="urn:microsoft.com/office/officeart/2005/8/quickstyle/3d1" qsCatId="3D" csTypeId="urn:microsoft.com/office/officeart/2005/8/colors/colorful1" csCatId="colorful" phldr="1"/>
      <dgm:spPr/>
      <dgm:t>
        <a:bodyPr/>
        <a:lstStyle/>
        <a:p>
          <a:endParaRPr lang="bg-BG"/>
        </a:p>
      </dgm:t>
    </dgm:pt>
    <dgm:pt modelId="{536F8B75-1671-4915-9926-9158AB5C71D3}">
      <dgm:prSet phldrT="[Text]" custT="1"/>
      <dgm:spPr/>
      <dgm:t>
        <a:bodyPr/>
        <a:lstStyle/>
        <a:p>
          <a:pPr algn="ctr">
            <a:lnSpc>
              <a:spcPct val="100000"/>
            </a:lnSpc>
            <a:spcAft>
              <a:spcPts val="0"/>
            </a:spcAft>
          </a:pPr>
          <a:r>
            <a:rPr lang="bg-BG" sz="1000" b="1" dirty="0">
              <a:solidFill>
                <a:sysClr val="windowText" lastClr="000000"/>
              </a:solidFill>
            </a:rPr>
            <a:t/>
          </a:r>
          <a:br>
            <a:rPr lang="bg-BG" sz="1000" b="1" dirty="0">
              <a:solidFill>
                <a:sysClr val="windowText" lastClr="000000"/>
              </a:solidFill>
            </a:rPr>
          </a:br>
          <a:r>
            <a:rPr lang="bg-BG" sz="1000" b="1" dirty="0">
              <a:solidFill>
                <a:sysClr val="windowText" lastClr="000000"/>
              </a:solidFill>
            </a:rPr>
            <a:t>Превенция</a:t>
          </a:r>
        </a:p>
        <a:p>
          <a:pPr algn="ctr">
            <a:lnSpc>
              <a:spcPct val="100000"/>
            </a:lnSpc>
            <a:spcAft>
              <a:spcPts val="0"/>
            </a:spcAft>
          </a:pPr>
          <a:r>
            <a:rPr lang="bg-BG" sz="1000" b="1" dirty="0" smtClean="0">
              <a:solidFill>
                <a:sysClr val="windowText" lastClr="000000"/>
              </a:solidFill>
            </a:rPr>
            <a:t>Скрининг</a:t>
          </a:r>
          <a:endParaRPr lang="bg-BG" sz="1000" b="1" dirty="0">
            <a:solidFill>
              <a:sysClr val="windowText" lastClr="000000"/>
            </a:solidFill>
          </a:endParaRPr>
        </a:p>
        <a:p>
          <a:pPr algn="ctr">
            <a:lnSpc>
              <a:spcPct val="100000"/>
            </a:lnSpc>
            <a:spcAft>
              <a:spcPts val="0"/>
            </a:spcAft>
          </a:pPr>
          <a:r>
            <a:rPr lang="bg-BG" sz="1000" b="1" dirty="0">
              <a:solidFill>
                <a:sysClr val="windowText" lastClr="000000"/>
              </a:solidFill>
            </a:rPr>
            <a:t>Диагностика</a:t>
          </a:r>
          <a:br>
            <a:rPr lang="bg-BG" sz="1000" b="1" dirty="0">
              <a:solidFill>
                <a:sysClr val="windowText" lastClr="000000"/>
              </a:solidFill>
            </a:rPr>
          </a:br>
          <a:r>
            <a:rPr lang="bg-BG" sz="1000" b="1" dirty="0">
              <a:solidFill>
                <a:sysClr val="windowText" lastClr="000000"/>
              </a:solidFill>
            </a:rPr>
            <a:t>Лечение</a:t>
          </a:r>
        </a:p>
        <a:p>
          <a:pPr algn="ctr">
            <a:lnSpc>
              <a:spcPct val="100000"/>
            </a:lnSpc>
            <a:spcAft>
              <a:spcPts val="0"/>
            </a:spcAft>
          </a:pPr>
          <a:r>
            <a:rPr lang="bg-BG" sz="1000" b="1" dirty="0">
              <a:solidFill>
                <a:sysClr val="windowText" lastClr="000000"/>
              </a:solidFill>
            </a:rPr>
            <a:t>Рехабилитация</a:t>
          </a:r>
        </a:p>
        <a:p>
          <a:pPr algn="ctr">
            <a:lnSpc>
              <a:spcPct val="100000"/>
            </a:lnSpc>
            <a:spcAft>
              <a:spcPts val="0"/>
            </a:spcAft>
          </a:pPr>
          <a:r>
            <a:rPr lang="bg-BG" sz="1000" b="1" dirty="0">
              <a:solidFill>
                <a:sysClr val="windowText" lastClr="000000"/>
              </a:solidFill>
            </a:rPr>
            <a:t>Обучение на пациенти </a:t>
          </a:r>
        </a:p>
        <a:p>
          <a:pPr algn="ctr">
            <a:lnSpc>
              <a:spcPct val="100000"/>
            </a:lnSpc>
            <a:spcAft>
              <a:spcPts val="0"/>
            </a:spcAft>
          </a:pPr>
          <a:r>
            <a:rPr lang="bg-BG" sz="1000" b="1" dirty="0">
              <a:solidFill>
                <a:sysClr val="windowText" lastClr="000000"/>
              </a:solidFill>
            </a:rPr>
            <a:t>Специализирани консултации по домовете </a:t>
          </a:r>
        </a:p>
      </dgm:t>
    </dgm:pt>
    <dgm:pt modelId="{55A03542-EAA1-4132-91EB-13D8E45770CC}" type="parTrans" cxnId="{8477750B-D9D8-4B70-80FD-E8F9A0122567}">
      <dgm:prSet/>
      <dgm:spPr/>
      <dgm:t>
        <a:bodyPr/>
        <a:lstStyle/>
        <a:p>
          <a:pPr algn="ctr"/>
          <a:endParaRPr lang="bg-BG"/>
        </a:p>
      </dgm:t>
    </dgm:pt>
    <dgm:pt modelId="{FD1AAE15-16CF-4D96-9F9C-5959958C4419}" type="sibTrans" cxnId="{8477750B-D9D8-4B70-80FD-E8F9A0122567}">
      <dgm:prSet/>
      <dgm:spPr/>
      <dgm:t>
        <a:bodyPr/>
        <a:lstStyle/>
        <a:p>
          <a:pPr algn="ctr"/>
          <a:endParaRPr lang="bg-BG"/>
        </a:p>
      </dgm:t>
    </dgm:pt>
    <dgm:pt modelId="{9336BE0A-E22C-4439-A7BA-8B9224751E79}">
      <dgm:prSet phldrT="[Text]" custT="1"/>
      <dgm:spPr/>
      <dgm:t>
        <a:bodyPr/>
        <a:lstStyle/>
        <a:p>
          <a:pPr algn="ctr"/>
          <a:r>
            <a:rPr lang="bg-BG" sz="1400" b="1">
              <a:solidFill>
                <a:sysClr val="windowText" lastClr="000000"/>
              </a:solidFill>
            </a:rPr>
            <a:t>ОПЛ</a:t>
          </a:r>
        </a:p>
      </dgm:t>
    </dgm:pt>
    <dgm:pt modelId="{BBF9D6F8-87A4-43A1-AB46-80EFAB54850F}" type="parTrans" cxnId="{43883C42-5BE2-44E6-B1FE-D0DAA5E05DAC}">
      <dgm:prSet/>
      <dgm:spPr/>
      <dgm:t>
        <a:bodyPr/>
        <a:lstStyle/>
        <a:p>
          <a:pPr algn="ctr"/>
          <a:endParaRPr lang="bg-BG"/>
        </a:p>
      </dgm:t>
    </dgm:pt>
    <dgm:pt modelId="{E1DA9E19-8B3A-4A18-A9C5-DD8CE6F9AD1D}" type="sibTrans" cxnId="{43883C42-5BE2-44E6-B1FE-D0DAA5E05DAC}">
      <dgm:prSet/>
      <dgm:spPr/>
      <dgm:t>
        <a:bodyPr/>
        <a:lstStyle/>
        <a:p>
          <a:pPr algn="ctr"/>
          <a:endParaRPr lang="bg-BG"/>
        </a:p>
      </dgm:t>
    </dgm:pt>
    <dgm:pt modelId="{6D9B5209-26A5-4BD5-A365-9B2EA9E72434}">
      <dgm:prSet phldrT="[Text]" custT="1"/>
      <dgm:spPr/>
      <dgm:t>
        <a:bodyPr/>
        <a:lstStyle/>
        <a:p>
          <a:pPr algn="ctr"/>
          <a:r>
            <a:rPr lang="bg-BG" sz="1100" b="1" dirty="0">
              <a:solidFill>
                <a:sysClr val="windowText" lastClr="000000"/>
              </a:solidFill>
            </a:rPr>
            <a:t>Патронажни грижи и други интегрирани здравно-социални услуги</a:t>
          </a:r>
        </a:p>
      </dgm:t>
    </dgm:pt>
    <dgm:pt modelId="{8D74B85C-9EA3-4C45-81F4-E5C21F02E846}" type="parTrans" cxnId="{46AF0351-125C-4DFE-9E52-02492B7BAEB5}">
      <dgm:prSet/>
      <dgm:spPr/>
      <dgm:t>
        <a:bodyPr/>
        <a:lstStyle/>
        <a:p>
          <a:pPr algn="ctr"/>
          <a:endParaRPr lang="bg-BG"/>
        </a:p>
      </dgm:t>
    </dgm:pt>
    <dgm:pt modelId="{F72D93B0-7F48-432D-AEA0-42CE3B5BDE9B}" type="sibTrans" cxnId="{46AF0351-125C-4DFE-9E52-02492B7BAEB5}">
      <dgm:prSet/>
      <dgm:spPr/>
      <dgm:t>
        <a:bodyPr/>
        <a:lstStyle/>
        <a:p>
          <a:pPr algn="ctr"/>
          <a:endParaRPr lang="bg-BG"/>
        </a:p>
      </dgm:t>
    </dgm:pt>
    <dgm:pt modelId="{0D0175E6-256D-40AA-851F-A8D50310F777}">
      <dgm:prSet phldrT="[Text]" custT="1"/>
      <dgm:spPr/>
      <dgm:t>
        <a:bodyPr/>
        <a:lstStyle/>
        <a:p>
          <a:pPr algn="ctr"/>
          <a:r>
            <a:rPr lang="bg-BG" sz="1100" b="1">
              <a:solidFill>
                <a:sysClr val="windowText" lastClr="000000"/>
              </a:solidFill>
            </a:rPr>
            <a:t>Социални услуги</a:t>
          </a:r>
        </a:p>
      </dgm:t>
    </dgm:pt>
    <dgm:pt modelId="{4815933E-BF74-4392-8131-61EBAECCA97D}" type="sibTrans" cxnId="{F3882D00-E9BC-4381-A30A-6C7FB6E1B396}">
      <dgm:prSet/>
      <dgm:spPr/>
      <dgm:t>
        <a:bodyPr/>
        <a:lstStyle/>
        <a:p>
          <a:pPr algn="ctr"/>
          <a:endParaRPr lang="bg-BG"/>
        </a:p>
      </dgm:t>
    </dgm:pt>
    <dgm:pt modelId="{870C6FBB-5160-4F5C-AB50-4FF9E88DC8DF}" type="parTrans" cxnId="{F3882D00-E9BC-4381-A30A-6C7FB6E1B396}">
      <dgm:prSet/>
      <dgm:spPr/>
      <dgm:t>
        <a:bodyPr/>
        <a:lstStyle/>
        <a:p>
          <a:pPr algn="ctr"/>
          <a:endParaRPr lang="bg-BG"/>
        </a:p>
      </dgm:t>
    </dgm:pt>
    <dgm:pt modelId="{532D01B4-5CE9-4BB6-B296-2F8C716A049E}">
      <dgm:prSet phldrT="[Text]" custT="1"/>
      <dgm:spPr/>
      <dgm:t>
        <a:bodyPr/>
        <a:lstStyle/>
        <a:p>
          <a:pPr algn="ctr"/>
          <a:r>
            <a:rPr lang="bg-BG" sz="1100" b="1" dirty="0">
              <a:solidFill>
                <a:sysClr val="windowText" lastClr="000000"/>
              </a:solidFill>
            </a:rPr>
            <a:t>Дългосрочни грижи</a:t>
          </a:r>
        </a:p>
      </dgm:t>
    </dgm:pt>
    <dgm:pt modelId="{36860B3C-3AC3-4E3A-AEC9-CC6B376E3951}" type="sibTrans" cxnId="{5ADB8335-7F98-4BC3-9BA7-8AFC6F6FF36D}">
      <dgm:prSet/>
      <dgm:spPr/>
      <dgm:t>
        <a:bodyPr/>
        <a:lstStyle/>
        <a:p>
          <a:pPr algn="ctr"/>
          <a:endParaRPr lang="bg-BG"/>
        </a:p>
      </dgm:t>
    </dgm:pt>
    <dgm:pt modelId="{8C601B11-2095-4D33-A219-406388275397}" type="parTrans" cxnId="{5ADB8335-7F98-4BC3-9BA7-8AFC6F6FF36D}">
      <dgm:prSet/>
      <dgm:spPr/>
      <dgm:t>
        <a:bodyPr/>
        <a:lstStyle/>
        <a:p>
          <a:pPr algn="ctr"/>
          <a:endParaRPr lang="bg-BG"/>
        </a:p>
      </dgm:t>
    </dgm:pt>
    <dgm:pt modelId="{D3585291-F41A-45ED-B6D5-0737C7A03E9D}">
      <dgm:prSet phldrT="[Text]" custT="1"/>
      <dgm:spPr/>
      <dgm:t>
        <a:bodyPr/>
        <a:lstStyle/>
        <a:p>
          <a:pPr algn="ctr"/>
          <a:r>
            <a:rPr lang="bg-BG" sz="1100" b="1" dirty="0">
              <a:solidFill>
                <a:sysClr val="windowText" lastClr="000000"/>
              </a:solidFill>
            </a:rPr>
            <a:t>Специалисти от извънболничната помощ</a:t>
          </a:r>
        </a:p>
      </dgm:t>
    </dgm:pt>
    <dgm:pt modelId="{93EFD703-9C53-471C-BFF4-A9FBCF9CD8E6}" type="sibTrans" cxnId="{6D3801B1-0587-4D25-801D-583B92DE8FF4}">
      <dgm:prSet/>
      <dgm:spPr/>
      <dgm:t>
        <a:bodyPr/>
        <a:lstStyle/>
        <a:p>
          <a:pPr algn="ctr"/>
          <a:endParaRPr lang="bg-BG"/>
        </a:p>
      </dgm:t>
    </dgm:pt>
    <dgm:pt modelId="{5993F9CB-A19B-4836-A7FE-097DF4A71149}" type="parTrans" cxnId="{6D3801B1-0587-4D25-801D-583B92DE8FF4}">
      <dgm:prSet/>
      <dgm:spPr/>
      <dgm:t>
        <a:bodyPr/>
        <a:lstStyle/>
        <a:p>
          <a:pPr algn="ctr"/>
          <a:endParaRPr lang="bg-BG"/>
        </a:p>
      </dgm:t>
    </dgm:pt>
    <dgm:pt modelId="{626C8667-243E-40EA-B104-F33380586F3A}" type="pres">
      <dgm:prSet presAssocID="{81CBDBDD-CADD-4F73-ABD4-4345ED53CF9E}" presName="Name0" presStyleCnt="0">
        <dgm:presLayoutVars>
          <dgm:chMax val="1"/>
          <dgm:dir/>
          <dgm:animLvl val="ctr"/>
          <dgm:resizeHandles val="exact"/>
        </dgm:presLayoutVars>
      </dgm:prSet>
      <dgm:spPr/>
      <dgm:t>
        <a:bodyPr/>
        <a:lstStyle/>
        <a:p>
          <a:endParaRPr lang="bg-BG"/>
        </a:p>
      </dgm:t>
    </dgm:pt>
    <dgm:pt modelId="{2F7D6593-BC57-4B2F-9619-F63DE0A07946}" type="pres">
      <dgm:prSet presAssocID="{536F8B75-1671-4915-9926-9158AB5C71D3}" presName="centerShape" presStyleLbl="node0" presStyleIdx="0" presStyleCnt="1"/>
      <dgm:spPr/>
      <dgm:t>
        <a:bodyPr/>
        <a:lstStyle/>
        <a:p>
          <a:endParaRPr lang="bg-BG"/>
        </a:p>
      </dgm:t>
    </dgm:pt>
    <dgm:pt modelId="{6D9C717B-AE78-47F2-A93E-EA890B93112C}" type="pres">
      <dgm:prSet presAssocID="{9336BE0A-E22C-4439-A7BA-8B9224751E79}" presName="node" presStyleLbl="node1" presStyleIdx="0" presStyleCnt="5">
        <dgm:presLayoutVars>
          <dgm:bulletEnabled val="1"/>
        </dgm:presLayoutVars>
      </dgm:prSet>
      <dgm:spPr/>
      <dgm:t>
        <a:bodyPr/>
        <a:lstStyle/>
        <a:p>
          <a:endParaRPr lang="bg-BG"/>
        </a:p>
      </dgm:t>
    </dgm:pt>
    <dgm:pt modelId="{B902CE55-2A0B-4263-9809-19325AC2228C}" type="pres">
      <dgm:prSet presAssocID="{9336BE0A-E22C-4439-A7BA-8B9224751E79}" presName="dummy" presStyleCnt="0"/>
      <dgm:spPr/>
      <dgm:t>
        <a:bodyPr/>
        <a:lstStyle/>
        <a:p>
          <a:endParaRPr lang="bg-BG"/>
        </a:p>
      </dgm:t>
    </dgm:pt>
    <dgm:pt modelId="{2B2338F8-9BDE-4601-9352-1FAF885E8779}" type="pres">
      <dgm:prSet presAssocID="{E1DA9E19-8B3A-4A18-A9C5-DD8CE6F9AD1D}" presName="sibTrans" presStyleLbl="sibTrans2D1" presStyleIdx="0" presStyleCnt="5"/>
      <dgm:spPr/>
      <dgm:t>
        <a:bodyPr/>
        <a:lstStyle/>
        <a:p>
          <a:endParaRPr lang="bg-BG"/>
        </a:p>
      </dgm:t>
    </dgm:pt>
    <dgm:pt modelId="{9D6E6C0C-D19C-495A-A27B-6D9C90E659A2}" type="pres">
      <dgm:prSet presAssocID="{D3585291-F41A-45ED-B6D5-0737C7A03E9D}" presName="node" presStyleLbl="node1" presStyleIdx="1" presStyleCnt="5">
        <dgm:presLayoutVars>
          <dgm:bulletEnabled val="1"/>
        </dgm:presLayoutVars>
      </dgm:prSet>
      <dgm:spPr/>
      <dgm:t>
        <a:bodyPr/>
        <a:lstStyle/>
        <a:p>
          <a:endParaRPr lang="bg-BG"/>
        </a:p>
      </dgm:t>
    </dgm:pt>
    <dgm:pt modelId="{416A00F5-BDAA-48E7-9258-284D2B0C64D5}" type="pres">
      <dgm:prSet presAssocID="{D3585291-F41A-45ED-B6D5-0737C7A03E9D}" presName="dummy" presStyleCnt="0"/>
      <dgm:spPr/>
      <dgm:t>
        <a:bodyPr/>
        <a:lstStyle/>
        <a:p>
          <a:endParaRPr lang="bg-BG"/>
        </a:p>
      </dgm:t>
    </dgm:pt>
    <dgm:pt modelId="{894D9F18-375A-420C-BE3D-731720B960A6}" type="pres">
      <dgm:prSet presAssocID="{93EFD703-9C53-471C-BFF4-A9FBCF9CD8E6}" presName="sibTrans" presStyleLbl="sibTrans2D1" presStyleIdx="1" presStyleCnt="5"/>
      <dgm:spPr/>
      <dgm:t>
        <a:bodyPr/>
        <a:lstStyle/>
        <a:p>
          <a:endParaRPr lang="bg-BG"/>
        </a:p>
      </dgm:t>
    </dgm:pt>
    <dgm:pt modelId="{444763AF-D60C-4928-BA57-8DBC27BDBE8D}" type="pres">
      <dgm:prSet presAssocID="{532D01B4-5CE9-4BB6-B296-2F8C716A049E}" presName="node" presStyleLbl="node1" presStyleIdx="2" presStyleCnt="5" custRadScaleRad="96745" custRadScaleInc="-8816">
        <dgm:presLayoutVars>
          <dgm:bulletEnabled val="1"/>
        </dgm:presLayoutVars>
      </dgm:prSet>
      <dgm:spPr/>
      <dgm:t>
        <a:bodyPr/>
        <a:lstStyle/>
        <a:p>
          <a:endParaRPr lang="bg-BG"/>
        </a:p>
      </dgm:t>
    </dgm:pt>
    <dgm:pt modelId="{4654C515-338A-49A9-AB4E-526AD15BACDC}" type="pres">
      <dgm:prSet presAssocID="{532D01B4-5CE9-4BB6-B296-2F8C716A049E}" presName="dummy" presStyleCnt="0"/>
      <dgm:spPr/>
      <dgm:t>
        <a:bodyPr/>
        <a:lstStyle/>
        <a:p>
          <a:endParaRPr lang="bg-BG"/>
        </a:p>
      </dgm:t>
    </dgm:pt>
    <dgm:pt modelId="{4169B866-C240-49EF-A4E8-4E91F58B4E77}" type="pres">
      <dgm:prSet presAssocID="{36860B3C-3AC3-4E3A-AEC9-CC6B376E3951}" presName="sibTrans" presStyleLbl="sibTrans2D1" presStyleIdx="2" presStyleCnt="5"/>
      <dgm:spPr/>
      <dgm:t>
        <a:bodyPr/>
        <a:lstStyle/>
        <a:p>
          <a:endParaRPr lang="bg-BG"/>
        </a:p>
      </dgm:t>
    </dgm:pt>
    <dgm:pt modelId="{91DBAA63-F0CC-4EB6-977A-4C1D24082D55}" type="pres">
      <dgm:prSet presAssocID="{0D0175E6-256D-40AA-851F-A8D50310F777}" presName="node" presStyleLbl="node1" presStyleIdx="3" presStyleCnt="5">
        <dgm:presLayoutVars>
          <dgm:bulletEnabled val="1"/>
        </dgm:presLayoutVars>
      </dgm:prSet>
      <dgm:spPr/>
      <dgm:t>
        <a:bodyPr/>
        <a:lstStyle/>
        <a:p>
          <a:endParaRPr lang="bg-BG"/>
        </a:p>
      </dgm:t>
    </dgm:pt>
    <dgm:pt modelId="{E3095F3A-CC99-472B-A572-6D7F9BBEE84F}" type="pres">
      <dgm:prSet presAssocID="{0D0175E6-256D-40AA-851F-A8D50310F777}" presName="dummy" presStyleCnt="0"/>
      <dgm:spPr/>
      <dgm:t>
        <a:bodyPr/>
        <a:lstStyle/>
        <a:p>
          <a:endParaRPr lang="bg-BG"/>
        </a:p>
      </dgm:t>
    </dgm:pt>
    <dgm:pt modelId="{E7836B11-8EE0-4309-B5CD-C947D341E96E}" type="pres">
      <dgm:prSet presAssocID="{4815933E-BF74-4392-8131-61EBAECCA97D}" presName="sibTrans" presStyleLbl="sibTrans2D1" presStyleIdx="3" presStyleCnt="5"/>
      <dgm:spPr/>
      <dgm:t>
        <a:bodyPr/>
        <a:lstStyle/>
        <a:p>
          <a:endParaRPr lang="bg-BG"/>
        </a:p>
      </dgm:t>
    </dgm:pt>
    <dgm:pt modelId="{42A38A0F-40BE-4AFF-B064-0289E56D4BF0}" type="pres">
      <dgm:prSet presAssocID="{6D9B5209-26A5-4BD5-A365-9B2EA9E72434}" presName="node" presStyleLbl="node1" presStyleIdx="4" presStyleCnt="5">
        <dgm:presLayoutVars>
          <dgm:bulletEnabled val="1"/>
        </dgm:presLayoutVars>
      </dgm:prSet>
      <dgm:spPr/>
      <dgm:t>
        <a:bodyPr/>
        <a:lstStyle/>
        <a:p>
          <a:endParaRPr lang="bg-BG"/>
        </a:p>
      </dgm:t>
    </dgm:pt>
    <dgm:pt modelId="{09025398-8A60-4FFB-9CDB-D185859B2A8C}" type="pres">
      <dgm:prSet presAssocID="{6D9B5209-26A5-4BD5-A365-9B2EA9E72434}" presName="dummy" presStyleCnt="0"/>
      <dgm:spPr/>
      <dgm:t>
        <a:bodyPr/>
        <a:lstStyle/>
        <a:p>
          <a:endParaRPr lang="bg-BG"/>
        </a:p>
      </dgm:t>
    </dgm:pt>
    <dgm:pt modelId="{D7ACF2E7-3E61-4407-A375-62E72DCF4AAB}" type="pres">
      <dgm:prSet presAssocID="{F72D93B0-7F48-432D-AEA0-42CE3B5BDE9B}" presName="sibTrans" presStyleLbl="sibTrans2D1" presStyleIdx="4" presStyleCnt="5"/>
      <dgm:spPr/>
      <dgm:t>
        <a:bodyPr/>
        <a:lstStyle/>
        <a:p>
          <a:endParaRPr lang="bg-BG"/>
        </a:p>
      </dgm:t>
    </dgm:pt>
  </dgm:ptLst>
  <dgm:cxnLst>
    <dgm:cxn modelId="{6D3801B1-0587-4D25-801D-583B92DE8FF4}" srcId="{536F8B75-1671-4915-9926-9158AB5C71D3}" destId="{D3585291-F41A-45ED-B6D5-0737C7A03E9D}" srcOrd="1" destOrd="0" parTransId="{5993F9CB-A19B-4836-A7FE-097DF4A71149}" sibTransId="{93EFD703-9C53-471C-BFF4-A9FBCF9CD8E6}"/>
    <dgm:cxn modelId="{46AF0351-125C-4DFE-9E52-02492B7BAEB5}" srcId="{536F8B75-1671-4915-9926-9158AB5C71D3}" destId="{6D9B5209-26A5-4BD5-A365-9B2EA9E72434}" srcOrd="4" destOrd="0" parTransId="{8D74B85C-9EA3-4C45-81F4-E5C21F02E846}" sibTransId="{F72D93B0-7F48-432D-AEA0-42CE3B5BDE9B}"/>
    <dgm:cxn modelId="{8DE1E95E-D1DB-42FF-BFCD-3A0291EC0C8E}" type="presOf" srcId="{93EFD703-9C53-471C-BFF4-A9FBCF9CD8E6}" destId="{894D9F18-375A-420C-BE3D-731720B960A6}" srcOrd="0" destOrd="0" presId="urn:microsoft.com/office/officeart/2005/8/layout/radial6"/>
    <dgm:cxn modelId="{0E2E9C72-D4CE-4F55-83A3-634A623A4113}" type="presOf" srcId="{F72D93B0-7F48-432D-AEA0-42CE3B5BDE9B}" destId="{D7ACF2E7-3E61-4407-A375-62E72DCF4AAB}" srcOrd="0" destOrd="0" presId="urn:microsoft.com/office/officeart/2005/8/layout/radial6"/>
    <dgm:cxn modelId="{2CE481DA-1C0D-40FD-8349-5721F7972F88}" type="presOf" srcId="{9336BE0A-E22C-4439-A7BA-8B9224751E79}" destId="{6D9C717B-AE78-47F2-A93E-EA890B93112C}" srcOrd="0" destOrd="0" presId="urn:microsoft.com/office/officeart/2005/8/layout/radial6"/>
    <dgm:cxn modelId="{605C52E4-0406-4ADD-BAC9-7DB448A71771}" type="presOf" srcId="{0D0175E6-256D-40AA-851F-A8D50310F777}" destId="{91DBAA63-F0CC-4EB6-977A-4C1D24082D55}" srcOrd="0" destOrd="0" presId="urn:microsoft.com/office/officeart/2005/8/layout/radial6"/>
    <dgm:cxn modelId="{8477750B-D9D8-4B70-80FD-E8F9A0122567}" srcId="{81CBDBDD-CADD-4F73-ABD4-4345ED53CF9E}" destId="{536F8B75-1671-4915-9926-9158AB5C71D3}" srcOrd="0" destOrd="0" parTransId="{55A03542-EAA1-4132-91EB-13D8E45770CC}" sibTransId="{FD1AAE15-16CF-4D96-9F9C-5959958C4419}"/>
    <dgm:cxn modelId="{F3882D00-E9BC-4381-A30A-6C7FB6E1B396}" srcId="{536F8B75-1671-4915-9926-9158AB5C71D3}" destId="{0D0175E6-256D-40AA-851F-A8D50310F777}" srcOrd="3" destOrd="0" parTransId="{870C6FBB-5160-4F5C-AB50-4FF9E88DC8DF}" sibTransId="{4815933E-BF74-4392-8131-61EBAECCA97D}"/>
    <dgm:cxn modelId="{0B9300FC-6972-4765-ADD8-171237E066D6}" type="presOf" srcId="{6D9B5209-26A5-4BD5-A365-9B2EA9E72434}" destId="{42A38A0F-40BE-4AFF-B064-0289E56D4BF0}" srcOrd="0" destOrd="0" presId="urn:microsoft.com/office/officeart/2005/8/layout/radial6"/>
    <dgm:cxn modelId="{D08F7971-A81A-47FF-B3DE-331093AFCC3A}" type="presOf" srcId="{536F8B75-1671-4915-9926-9158AB5C71D3}" destId="{2F7D6593-BC57-4B2F-9619-F63DE0A07946}" srcOrd="0" destOrd="0" presId="urn:microsoft.com/office/officeart/2005/8/layout/radial6"/>
    <dgm:cxn modelId="{CC6D7DBC-1EAD-4A6D-B343-3687A71609A4}" type="presOf" srcId="{4815933E-BF74-4392-8131-61EBAECCA97D}" destId="{E7836B11-8EE0-4309-B5CD-C947D341E96E}" srcOrd="0" destOrd="0" presId="urn:microsoft.com/office/officeart/2005/8/layout/radial6"/>
    <dgm:cxn modelId="{5ADB8335-7F98-4BC3-9BA7-8AFC6F6FF36D}" srcId="{536F8B75-1671-4915-9926-9158AB5C71D3}" destId="{532D01B4-5CE9-4BB6-B296-2F8C716A049E}" srcOrd="2" destOrd="0" parTransId="{8C601B11-2095-4D33-A219-406388275397}" sibTransId="{36860B3C-3AC3-4E3A-AEC9-CC6B376E3951}"/>
    <dgm:cxn modelId="{A0D5457F-B7EE-43B8-964A-73C4B83DD6F6}" type="presOf" srcId="{81CBDBDD-CADD-4F73-ABD4-4345ED53CF9E}" destId="{626C8667-243E-40EA-B104-F33380586F3A}" srcOrd="0" destOrd="0" presId="urn:microsoft.com/office/officeart/2005/8/layout/radial6"/>
    <dgm:cxn modelId="{B9B05CB2-AB51-4379-B4F1-1FBC9285C6EC}" type="presOf" srcId="{E1DA9E19-8B3A-4A18-A9C5-DD8CE6F9AD1D}" destId="{2B2338F8-9BDE-4601-9352-1FAF885E8779}" srcOrd="0" destOrd="0" presId="urn:microsoft.com/office/officeart/2005/8/layout/radial6"/>
    <dgm:cxn modelId="{B926FF1A-6B78-4B64-917C-C5BE08E3BB2E}" type="presOf" srcId="{D3585291-F41A-45ED-B6D5-0737C7A03E9D}" destId="{9D6E6C0C-D19C-495A-A27B-6D9C90E659A2}" srcOrd="0" destOrd="0" presId="urn:microsoft.com/office/officeart/2005/8/layout/radial6"/>
    <dgm:cxn modelId="{86CE454F-0D10-4482-9EDE-F890F82F7494}" type="presOf" srcId="{36860B3C-3AC3-4E3A-AEC9-CC6B376E3951}" destId="{4169B866-C240-49EF-A4E8-4E91F58B4E77}" srcOrd="0" destOrd="0" presId="urn:microsoft.com/office/officeart/2005/8/layout/radial6"/>
    <dgm:cxn modelId="{444EC89B-9CDB-4CA2-BCD3-C4A11244A66F}" type="presOf" srcId="{532D01B4-5CE9-4BB6-B296-2F8C716A049E}" destId="{444763AF-D60C-4928-BA57-8DBC27BDBE8D}" srcOrd="0" destOrd="0" presId="urn:microsoft.com/office/officeart/2005/8/layout/radial6"/>
    <dgm:cxn modelId="{43883C42-5BE2-44E6-B1FE-D0DAA5E05DAC}" srcId="{536F8B75-1671-4915-9926-9158AB5C71D3}" destId="{9336BE0A-E22C-4439-A7BA-8B9224751E79}" srcOrd="0" destOrd="0" parTransId="{BBF9D6F8-87A4-43A1-AB46-80EFAB54850F}" sibTransId="{E1DA9E19-8B3A-4A18-A9C5-DD8CE6F9AD1D}"/>
    <dgm:cxn modelId="{82A172B3-11F6-4C00-A2E4-7F8FFBDFB3A5}" type="presParOf" srcId="{626C8667-243E-40EA-B104-F33380586F3A}" destId="{2F7D6593-BC57-4B2F-9619-F63DE0A07946}" srcOrd="0" destOrd="0" presId="urn:microsoft.com/office/officeart/2005/8/layout/radial6"/>
    <dgm:cxn modelId="{DDD33DB5-2068-484A-896B-517CD4C6B90F}" type="presParOf" srcId="{626C8667-243E-40EA-B104-F33380586F3A}" destId="{6D9C717B-AE78-47F2-A93E-EA890B93112C}" srcOrd="1" destOrd="0" presId="urn:microsoft.com/office/officeart/2005/8/layout/radial6"/>
    <dgm:cxn modelId="{CA72535A-2C3F-4138-9549-F2A2CBC853CC}" type="presParOf" srcId="{626C8667-243E-40EA-B104-F33380586F3A}" destId="{B902CE55-2A0B-4263-9809-19325AC2228C}" srcOrd="2" destOrd="0" presId="urn:microsoft.com/office/officeart/2005/8/layout/radial6"/>
    <dgm:cxn modelId="{D02C1154-0694-4C5A-BDC2-CD578DFA2903}" type="presParOf" srcId="{626C8667-243E-40EA-B104-F33380586F3A}" destId="{2B2338F8-9BDE-4601-9352-1FAF885E8779}" srcOrd="3" destOrd="0" presId="urn:microsoft.com/office/officeart/2005/8/layout/radial6"/>
    <dgm:cxn modelId="{1235E871-D6F0-49AD-80D8-CC7D6574F287}" type="presParOf" srcId="{626C8667-243E-40EA-B104-F33380586F3A}" destId="{9D6E6C0C-D19C-495A-A27B-6D9C90E659A2}" srcOrd="4" destOrd="0" presId="urn:microsoft.com/office/officeart/2005/8/layout/radial6"/>
    <dgm:cxn modelId="{C47A9BA9-E90B-4EAB-B1D2-A2A0B1B1ED57}" type="presParOf" srcId="{626C8667-243E-40EA-B104-F33380586F3A}" destId="{416A00F5-BDAA-48E7-9258-284D2B0C64D5}" srcOrd="5" destOrd="0" presId="urn:microsoft.com/office/officeart/2005/8/layout/radial6"/>
    <dgm:cxn modelId="{EA60C65A-2689-423C-A764-541C2D535824}" type="presParOf" srcId="{626C8667-243E-40EA-B104-F33380586F3A}" destId="{894D9F18-375A-420C-BE3D-731720B960A6}" srcOrd="6" destOrd="0" presId="urn:microsoft.com/office/officeart/2005/8/layout/radial6"/>
    <dgm:cxn modelId="{81FC6FF7-24AA-4C92-ABBD-BCB9F1B0FA0C}" type="presParOf" srcId="{626C8667-243E-40EA-B104-F33380586F3A}" destId="{444763AF-D60C-4928-BA57-8DBC27BDBE8D}" srcOrd="7" destOrd="0" presId="urn:microsoft.com/office/officeart/2005/8/layout/radial6"/>
    <dgm:cxn modelId="{0C3633FE-2093-4836-9E81-44B73DE45A51}" type="presParOf" srcId="{626C8667-243E-40EA-B104-F33380586F3A}" destId="{4654C515-338A-49A9-AB4E-526AD15BACDC}" srcOrd="8" destOrd="0" presId="urn:microsoft.com/office/officeart/2005/8/layout/radial6"/>
    <dgm:cxn modelId="{5FD18A6A-AD13-4ECA-9990-ECFFDE0426B0}" type="presParOf" srcId="{626C8667-243E-40EA-B104-F33380586F3A}" destId="{4169B866-C240-49EF-A4E8-4E91F58B4E77}" srcOrd="9" destOrd="0" presId="urn:microsoft.com/office/officeart/2005/8/layout/radial6"/>
    <dgm:cxn modelId="{A077BBC6-72CD-4819-B516-D79C0C01644A}" type="presParOf" srcId="{626C8667-243E-40EA-B104-F33380586F3A}" destId="{91DBAA63-F0CC-4EB6-977A-4C1D24082D55}" srcOrd="10" destOrd="0" presId="urn:microsoft.com/office/officeart/2005/8/layout/radial6"/>
    <dgm:cxn modelId="{BA5BDE6C-F1E6-47FC-885F-E0043D3A5223}" type="presParOf" srcId="{626C8667-243E-40EA-B104-F33380586F3A}" destId="{E3095F3A-CC99-472B-A572-6D7F9BBEE84F}" srcOrd="11" destOrd="0" presId="urn:microsoft.com/office/officeart/2005/8/layout/radial6"/>
    <dgm:cxn modelId="{021869A6-B765-42D9-BD5E-13A4C08318BE}" type="presParOf" srcId="{626C8667-243E-40EA-B104-F33380586F3A}" destId="{E7836B11-8EE0-4309-B5CD-C947D341E96E}" srcOrd="12" destOrd="0" presId="urn:microsoft.com/office/officeart/2005/8/layout/radial6"/>
    <dgm:cxn modelId="{710DDEF5-36D9-4CF3-ACDE-EC27950E0202}" type="presParOf" srcId="{626C8667-243E-40EA-B104-F33380586F3A}" destId="{42A38A0F-40BE-4AFF-B064-0289E56D4BF0}" srcOrd="13" destOrd="0" presId="urn:microsoft.com/office/officeart/2005/8/layout/radial6"/>
    <dgm:cxn modelId="{C5839C13-0181-4E7D-A020-53FCE9B34418}" type="presParOf" srcId="{626C8667-243E-40EA-B104-F33380586F3A}" destId="{09025398-8A60-4FFB-9CDB-D185859B2A8C}" srcOrd="14" destOrd="0" presId="urn:microsoft.com/office/officeart/2005/8/layout/radial6"/>
    <dgm:cxn modelId="{4FAFFB4A-D1F0-4587-94D4-52C244777153}" type="presParOf" srcId="{626C8667-243E-40EA-B104-F33380586F3A}" destId="{D7ACF2E7-3E61-4407-A375-62E72DCF4AAB}" srcOrd="15" destOrd="0" presId="urn:microsoft.com/office/officeart/2005/8/layout/radial6"/>
  </dgm:cxnLst>
  <dgm:bg>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971F99-C0DA-4659-ADB3-9651AF419F9F}" type="doc">
      <dgm:prSet loTypeId="urn:microsoft.com/office/officeart/2008/layout/VerticalCurvedList" loCatId="list" qsTypeId="urn:microsoft.com/office/officeart/2005/8/quickstyle/simple2" qsCatId="simple" csTypeId="urn:microsoft.com/office/officeart/2005/8/colors/colorful3" csCatId="colorful" phldr="1"/>
      <dgm:spPr/>
      <dgm:t>
        <a:bodyPr/>
        <a:lstStyle/>
        <a:p>
          <a:endParaRPr lang="bg-BG"/>
        </a:p>
      </dgm:t>
    </dgm:pt>
    <dgm:pt modelId="{231454DC-02D6-4CD7-B1F0-874B83B01DC5}">
      <dgm:prSet/>
      <dgm:spPr/>
      <dgm:t>
        <a:bodyPr/>
        <a:lstStyle/>
        <a:p>
          <a:pPr rtl="0"/>
          <a:r>
            <a:rPr lang="bg-BG" dirty="0" smtClean="0"/>
            <a:t>Реално остойностяване на болничната дейност</a:t>
          </a:r>
          <a:endParaRPr lang="bg-BG" dirty="0"/>
        </a:p>
      </dgm:t>
    </dgm:pt>
    <dgm:pt modelId="{CDB94FEF-91BA-4F6C-B508-FD38A210E848}" type="parTrans" cxnId="{A697E6CC-77E8-4379-AD4F-6B46F9EB7D2D}">
      <dgm:prSet/>
      <dgm:spPr/>
      <dgm:t>
        <a:bodyPr/>
        <a:lstStyle/>
        <a:p>
          <a:endParaRPr lang="bg-BG"/>
        </a:p>
      </dgm:t>
    </dgm:pt>
    <dgm:pt modelId="{AC99B8F2-2FC6-48AB-975E-ADE6624B05F4}" type="sibTrans" cxnId="{A697E6CC-77E8-4379-AD4F-6B46F9EB7D2D}">
      <dgm:prSet/>
      <dgm:spPr/>
      <dgm:t>
        <a:bodyPr/>
        <a:lstStyle/>
        <a:p>
          <a:endParaRPr lang="bg-BG"/>
        </a:p>
      </dgm:t>
    </dgm:pt>
    <dgm:pt modelId="{2B60F714-F406-4135-A115-988DC620DC46}">
      <dgm:prSet/>
      <dgm:spPr/>
      <dgm:t>
        <a:bodyPr/>
        <a:lstStyle/>
        <a:p>
          <a:pPr rtl="0"/>
          <a:r>
            <a:rPr lang="bg-BG" smtClean="0"/>
            <a:t>Формиране на основен и допълнителен пакет</a:t>
          </a:r>
          <a:endParaRPr lang="bg-BG"/>
        </a:p>
      </dgm:t>
    </dgm:pt>
    <dgm:pt modelId="{56074AA9-DC67-4CCA-95E6-9B9BCB2B2925}" type="parTrans" cxnId="{5F97965A-543C-4755-BFB8-7F7F5C028CDE}">
      <dgm:prSet/>
      <dgm:spPr/>
      <dgm:t>
        <a:bodyPr/>
        <a:lstStyle/>
        <a:p>
          <a:endParaRPr lang="bg-BG"/>
        </a:p>
      </dgm:t>
    </dgm:pt>
    <dgm:pt modelId="{536ACC5F-5AB7-4D73-A859-FC7BCD7487F4}" type="sibTrans" cxnId="{5F97965A-543C-4755-BFB8-7F7F5C028CDE}">
      <dgm:prSet/>
      <dgm:spPr/>
      <dgm:t>
        <a:bodyPr/>
        <a:lstStyle/>
        <a:p>
          <a:endParaRPr lang="bg-BG"/>
        </a:p>
      </dgm:t>
    </dgm:pt>
    <dgm:pt modelId="{0EC23CC1-4C90-4A82-BC32-F2C9DE2344B5}">
      <dgm:prSet/>
      <dgm:spPr/>
      <dgm:t>
        <a:bodyPr/>
        <a:lstStyle/>
        <a:p>
          <a:pPr rtl="0"/>
          <a:r>
            <a:rPr lang="bg-BG" smtClean="0"/>
            <a:t>Осигуряване на комплексен поход в лечението</a:t>
          </a:r>
          <a:endParaRPr lang="bg-BG"/>
        </a:p>
      </dgm:t>
    </dgm:pt>
    <dgm:pt modelId="{477B872C-03C6-4F80-916C-6B8882D702C2}" type="parTrans" cxnId="{ECAC1480-5AD1-4E8E-B38A-1FAFB2F1A113}">
      <dgm:prSet/>
      <dgm:spPr/>
      <dgm:t>
        <a:bodyPr/>
        <a:lstStyle/>
        <a:p>
          <a:endParaRPr lang="bg-BG"/>
        </a:p>
      </dgm:t>
    </dgm:pt>
    <dgm:pt modelId="{941E7E56-B343-46D4-A4E6-4A6F05AB8027}" type="sibTrans" cxnId="{ECAC1480-5AD1-4E8E-B38A-1FAFB2F1A113}">
      <dgm:prSet/>
      <dgm:spPr/>
      <dgm:t>
        <a:bodyPr/>
        <a:lstStyle/>
        <a:p>
          <a:endParaRPr lang="bg-BG"/>
        </a:p>
      </dgm:t>
    </dgm:pt>
    <dgm:pt modelId="{3E2942EF-01A8-4426-B087-D596497548F1}">
      <dgm:prSet/>
      <dgm:spPr/>
      <dgm:t>
        <a:bodyPr/>
        <a:lstStyle/>
        <a:p>
          <a:pPr rtl="0"/>
          <a:r>
            <a:rPr lang="bg-BG" dirty="0" smtClean="0"/>
            <a:t>Прехвърляне на дейности от болничната в </a:t>
          </a:r>
          <a:r>
            <a:rPr lang="bg-BG" dirty="0" err="1" smtClean="0"/>
            <a:t>извънболничната</a:t>
          </a:r>
          <a:r>
            <a:rPr lang="bg-BG" dirty="0" smtClean="0"/>
            <a:t> </a:t>
          </a:r>
          <a:r>
            <a:rPr lang="bg-BG" dirty="0" smtClean="0"/>
            <a:t>помощ</a:t>
          </a:r>
          <a:endParaRPr lang="bg-BG" dirty="0"/>
        </a:p>
      </dgm:t>
    </dgm:pt>
    <dgm:pt modelId="{D04B6949-E07F-40A8-952D-94EE53492845}" type="parTrans" cxnId="{D1B91317-B8A1-44C6-8A77-2EC501140775}">
      <dgm:prSet/>
      <dgm:spPr/>
      <dgm:t>
        <a:bodyPr/>
        <a:lstStyle/>
        <a:p>
          <a:endParaRPr lang="bg-BG"/>
        </a:p>
      </dgm:t>
    </dgm:pt>
    <dgm:pt modelId="{3CCBB7B6-3568-465F-9156-48C42A500905}" type="sibTrans" cxnId="{D1B91317-B8A1-44C6-8A77-2EC501140775}">
      <dgm:prSet/>
      <dgm:spPr/>
      <dgm:t>
        <a:bodyPr/>
        <a:lstStyle/>
        <a:p>
          <a:endParaRPr lang="bg-BG"/>
        </a:p>
      </dgm:t>
    </dgm:pt>
    <dgm:pt modelId="{20DA779B-D661-468F-8E07-175F13FCE050}" type="pres">
      <dgm:prSet presAssocID="{4F971F99-C0DA-4659-ADB3-9651AF419F9F}" presName="Name0" presStyleCnt="0">
        <dgm:presLayoutVars>
          <dgm:chMax val="7"/>
          <dgm:chPref val="7"/>
          <dgm:dir/>
        </dgm:presLayoutVars>
      </dgm:prSet>
      <dgm:spPr/>
      <dgm:t>
        <a:bodyPr/>
        <a:lstStyle/>
        <a:p>
          <a:endParaRPr lang="bg-BG"/>
        </a:p>
      </dgm:t>
    </dgm:pt>
    <dgm:pt modelId="{44BCEEAE-B5CD-4606-A30F-BF23521A7D0D}" type="pres">
      <dgm:prSet presAssocID="{4F971F99-C0DA-4659-ADB3-9651AF419F9F}" presName="Name1" presStyleCnt="0"/>
      <dgm:spPr/>
    </dgm:pt>
    <dgm:pt modelId="{F64B9232-DBCC-4ECE-9EB8-AB163D2BACBB}" type="pres">
      <dgm:prSet presAssocID="{4F971F99-C0DA-4659-ADB3-9651AF419F9F}" presName="cycle" presStyleCnt="0"/>
      <dgm:spPr/>
    </dgm:pt>
    <dgm:pt modelId="{9E463E7C-30EB-4358-90C6-50E7EB5F5974}" type="pres">
      <dgm:prSet presAssocID="{4F971F99-C0DA-4659-ADB3-9651AF419F9F}" presName="srcNode" presStyleLbl="node1" presStyleIdx="0" presStyleCnt="4"/>
      <dgm:spPr/>
    </dgm:pt>
    <dgm:pt modelId="{B4D8B911-4B6F-47DC-AA1B-282AE190868A}" type="pres">
      <dgm:prSet presAssocID="{4F971F99-C0DA-4659-ADB3-9651AF419F9F}" presName="conn" presStyleLbl="parChTrans1D2" presStyleIdx="0" presStyleCnt="1"/>
      <dgm:spPr/>
      <dgm:t>
        <a:bodyPr/>
        <a:lstStyle/>
        <a:p>
          <a:endParaRPr lang="bg-BG"/>
        </a:p>
      </dgm:t>
    </dgm:pt>
    <dgm:pt modelId="{A4C0578D-D4EB-4194-8344-0AE4FFBA8E5A}" type="pres">
      <dgm:prSet presAssocID="{4F971F99-C0DA-4659-ADB3-9651AF419F9F}" presName="extraNode" presStyleLbl="node1" presStyleIdx="0" presStyleCnt="4"/>
      <dgm:spPr/>
    </dgm:pt>
    <dgm:pt modelId="{CE7C1DFA-EFB2-47A6-8650-DFA07F7859E2}" type="pres">
      <dgm:prSet presAssocID="{4F971F99-C0DA-4659-ADB3-9651AF419F9F}" presName="dstNode" presStyleLbl="node1" presStyleIdx="0" presStyleCnt="4"/>
      <dgm:spPr/>
    </dgm:pt>
    <dgm:pt modelId="{CB958EBA-420B-4A1A-813D-8482C24CDAF7}" type="pres">
      <dgm:prSet presAssocID="{231454DC-02D6-4CD7-B1F0-874B83B01DC5}" presName="text_1" presStyleLbl="node1" presStyleIdx="0" presStyleCnt="4">
        <dgm:presLayoutVars>
          <dgm:bulletEnabled val="1"/>
        </dgm:presLayoutVars>
      </dgm:prSet>
      <dgm:spPr/>
      <dgm:t>
        <a:bodyPr/>
        <a:lstStyle/>
        <a:p>
          <a:endParaRPr lang="bg-BG"/>
        </a:p>
      </dgm:t>
    </dgm:pt>
    <dgm:pt modelId="{F064AD32-8B5D-449C-A37D-46E9B5FD155C}" type="pres">
      <dgm:prSet presAssocID="{231454DC-02D6-4CD7-B1F0-874B83B01DC5}" presName="accent_1" presStyleCnt="0"/>
      <dgm:spPr/>
    </dgm:pt>
    <dgm:pt modelId="{BFCDB4B6-670E-4948-96CC-1FBB2137FA60}" type="pres">
      <dgm:prSet presAssocID="{231454DC-02D6-4CD7-B1F0-874B83B01DC5}" presName="accentRepeatNode" presStyleLbl="solidFgAcc1" presStyleIdx="0" presStyleCnt="4"/>
      <dgm:spPr/>
    </dgm:pt>
    <dgm:pt modelId="{FFEF6C8A-F825-4BDC-B452-80ADE3D5944E}" type="pres">
      <dgm:prSet presAssocID="{2B60F714-F406-4135-A115-988DC620DC46}" presName="text_2" presStyleLbl="node1" presStyleIdx="1" presStyleCnt="4">
        <dgm:presLayoutVars>
          <dgm:bulletEnabled val="1"/>
        </dgm:presLayoutVars>
      </dgm:prSet>
      <dgm:spPr/>
      <dgm:t>
        <a:bodyPr/>
        <a:lstStyle/>
        <a:p>
          <a:endParaRPr lang="bg-BG"/>
        </a:p>
      </dgm:t>
    </dgm:pt>
    <dgm:pt modelId="{EE7C1153-6214-44BA-A6EC-C4BCB780E867}" type="pres">
      <dgm:prSet presAssocID="{2B60F714-F406-4135-A115-988DC620DC46}" presName="accent_2" presStyleCnt="0"/>
      <dgm:spPr/>
    </dgm:pt>
    <dgm:pt modelId="{710FFD20-EBEC-4CC7-8939-1E780D84DC85}" type="pres">
      <dgm:prSet presAssocID="{2B60F714-F406-4135-A115-988DC620DC46}" presName="accentRepeatNode" presStyleLbl="solidFgAcc1" presStyleIdx="1" presStyleCnt="4"/>
      <dgm:spPr/>
    </dgm:pt>
    <dgm:pt modelId="{CC7FB0F9-2246-491D-9CD6-E90310762E00}" type="pres">
      <dgm:prSet presAssocID="{0EC23CC1-4C90-4A82-BC32-F2C9DE2344B5}" presName="text_3" presStyleLbl="node1" presStyleIdx="2" presStyleCnt="4">
        <dgm:presLayoutVars>
          <dgm:bulletEnabled val="1"/>
        </dgm:presLayoutVars>
      </dgm:prSet>
      <dgm:spPr/>
      <dgm:t>
        <a:bodyPr/>
        <a:lstStyle/>
        <a:p>
          <a:endParaRPr lang="bg-BG"/>
        </a:p>
      </dgm:t>
    </dgm:pt>
    <dgm:pt modelId="{350EEB2F-7599-4678-8F9C-80E25F276713}" type="pres">
      <dgm:prSet presAssocID="{0EC23CC1-4C90-4A82-BC32-F2C9DE2344B5}" presName="accent_3" presStyleCnt="0"/>
      <dgm:spPr/>
    </dgm:pt>
    <dgm:pt modelId="{A35AB3C8-C28E-4484-9A48-8DDE13604FE3}" type="pres">
      <dgm:prSet presAssocID="{0EC23CC1-4C90-4A82-BC32-F2C9DE2344B5}" presName="accentRepeatNode" presStyleLbl="solidFgAcc1" presStyleIdx="2" presStyleCnt="4"/>
      <dgm:spPr/>
    </dgm:pt>
    <dgm:pt modelId="{090B7857-EC71-42B6-A693-10829D352067}" type="pres">
      <dgm:prSet presAssocID="{3E2942EF-01A8-4426-B087-D596497548F1}" presName="text_4" presStyleLbl="node1" presStyleIdx="3" presStyleCnt="4">
        <dgm:presLayoutVars>
          <dgm:bulletEnabled val="1"/>
        </dgm:presLayoutVars>
      </dgm:prSet>
      <dgm:spPr/>
      <dgm:t>
        <a:bodyPr/>
        <a:lstStyle/>
        <a:p>
          <a:endParaRPr lang="bg-BG"/>
        </a:p>
      </dgm:t>
    </dgm:pt>
    <dgm:pt modelId="{4C758F23-2848-4E8F-8DB4-83CD01993470}" type="pres">
      <dgm:prSet presAssocID="{3E2942EF-01A8-4426-B087-D596497548F1}" presName="accent_4" presStyleCnt="0"/>
      <dgm:spPr/>
    </dgm:pt>
    <dgm:pt modelId="{F35B3497-1221-4CFF-AC39-E0E26FD1B3AC}" type="pres">
      <dgm:prSet presAssocID="{3E2942EF-01A8-4426-B087-D596497548F1}" presName="accentRepeatNode" presStyleLbl="solidFgAcc1" presStyleIdx="3" presStyleCnt="4"/>
      <dgm:spPr/>
    </dgm:pt>
  </dgm:ptLst>
  <dgm:cxnLst>
    <dgm:cxn modelId="{D1B91317-B8A1-44C6-8A77-2EC501140775}" srcId="{4F971F99-C0DA-4659-ADB3-9651AF419F9F}" destId="{3E2942EF-01A8-4426-B087-D596497548F1}" srcOrd="3" destOrd="0" parTransId="{D04B6949-E07F-40A8-952D-94EE53492845}" sibTransId="{3CCBB7B6-3568-465F-9156-48C42A500905}"/>
    <dgm:cxn modelId="{B02A3849-40A5-4F87-8C99-69E6A7B87C99}" type="presOf" srcId="{2B60F714-F406-4135-A115-988DC620DC46}" destId="{FFEF6C8A-F825-4BDC-B452-80ADE3D5944E}" srcOrd="0" destOrd="0" presId="urn:microsoft.com/office/officeart/2008/layout/VerticalCurvedList"/>
    <dgm:cxn modelId="{A697E6CC-77E8-4379-AD4F-6B46F9EB7D2D}" srcId="{4F971F99-C0DA-4659-ADB3-9651AF419F9F}" destId="{231454DC-02D6-4CD7-B1F0-874B83B01DC5}" srcOrd="0" destOrd="0" parTransId="{CDB94FEF-91BA-4F6C-B508-FD38A210E848}" sibTransId="{AC99B8F2-2FC6-48AB-975E-ADE6624B05F4}"/>
    <dgm:cxn modelId="{5F97965A-543C-4755-BFB8-7F7F5C028CDE}" srcId="{4F971F99-C0DA-4659-ADB3-9651AF419F9F}" destId="{2B60F714-F406-4135-A115-988DC620DC46}" srcOrd="1" destOrd="0" parTransId="{56074AA9-DC67-4CCA-95E6-9B9BCB2B2925}" sibTransId="{536ACC5F-5AB7-4D73-A859-FC7BCD7487F4}"/>
    <dgm:cxn modelId="{E94D708A-272E-47B3-AA16-2487590F5479}" type="presOf" srcId="{231454DC-02D6-4CD7-B1F0-874B83B01DC5}" destId="{CB958EBA-420B-4A1A-813D-8482C24CDAF7}" srcOrd="0" destOrd="0" presId="urn:microsoft.com/office/officeart/2008/layout/VerticalCurvedList"/>
    <dgm:cxn modelId="{850A9074-074D-46BA-823F-E6573F580B6D}" type="presOf" srcId="{4F971F99-C0DA-4659-ADB3-9651AF419F9F}" destId="{20DA779B-D661-468F-8E07-175F13FCE050}" srcOrd="0" destOrd="0" presId="urn:microsoft.com/office/officeart/2008/layout/VerticalCurvedList"/>
    <dgm:cxn modelId="{0EF5016B-3199-4A2B-A63A-67153B573AEA}" type="presOf" srcId="{0EC23CC1-4C90-4A82-BC32-F2C9DE2344B5}" destId="{CC7FB0F9-2246-491D-9CD6-E90310762E00}" srcOrd="0" destOrd="0" presId="urn:microsoft.com/office/officeart/2008/layout/VerticalCurvedList"/>
    <dgm:cxn modelId="{3FDDF044-6623-491B-8AD8-09FB08ED3D5C}" type="presOf" srcId="{3E2942EF-01A8-4426-B087-D596497548F1}" destId="{090B7857-EC71-42B6-A693-10829D352067}" srcOrd="0" destOrd="0" presId="urn:microsoft.com/office/officeart/2008/layout/VerticalCurvedList"/>
    <dgm:cxn modelId="{B2D4E2B8-D51E-42AC-99B3-DD698FE8CFE1}" type="presOf" srcId="{AC99B8F2-2FC6-48AB-975E-ADE6624B05F4}" destId="{B4D8B911-4B6F-47DC-AA1B-282AE190868A}" srcOrd="0" destOrd="0" presId="urn:microsoft.com/office/officeart/2008/layout/VerticalCurvedList"/>
    <dgm:cxn modelId="{ECAC1480-5AD1-4E8E-B38A-1FAFB2F1A113}" srcId="{4F971F99-C0DA-4659-ADB3-9651AF419F9F}" destId="{0EC23CC1-4C90-4A82-BC32-F2C9DE2344B5}" srcOrd="2" destOrd="0" parTransId="{477B872C-03C6-4F80-916C-6B8882D702C2}" sibTransId="{941E7E56-B343-46D4-A4E6-4A6F05AB8027}"/>
    <dgm:cxn modelId="{BB1E944E-DE86-44ED-968C-78B257600FC9}" type="presParOf" srcId="{20DA779B-D661-468F-8E07-175F13FCE050}" destId="{44BCEEAE-B5CD-4606-A30F-BF23521A7D0D}" srcOrd="0" destOrd="0" presId="urn:microsoft.com/office/officeart/2008/layout/VerticalCurvedList"/>
    <dgm:cxn modelId="{E213E41E-EE64-4515-8109-76AFF0B819B4}" type="presParOf" srcId="{44BCEEAE-B5CD-4606-A30F-BF23521A7D0D}" destId="{F64B9232-DBCC-4ECE-9EB8-AB163D2BACBB}" srcOrd="0" destOrd="0" presId="urn:microsoft.com/office/officeart/2008/layout/VerticalCurvedList"/>
    <dgm:cxn modelId="{6AF5E7B6-7A5A-405C-8660-8E0B09F61D9A}" type="presParOf" srcId="{F64B9232-DBCC-4ECE-9EB8-AB163D2BACBB}" destId="{9E463E7C-30EB-4358-90C6-50E7EB5F5974}" srcOrd="0" destOrd="0" presId="urn:microsoft.com/office/officeart/2008/layout/VerticalCurvedList"/>
    <dgm:cxn modelId="{14B7698D-F877-48E6-BF18-80CD2BE46D55}" type="presParOf" srcId="{F64B9232-DBCC-4ECE-9EB8-AB163D2BACBB}" destId="{B4D8B911-4B6F-47DC-AA1B-282AE190868A}" srcOrd="1" destOrd="0" presId="urn:microsoft.com/office/officeart/2008/layout/VerticalCurvedList"/>
    <dgm:cxn modelId="{875E5222-8D3A-45A5-B3B5-D180D7561BED}" type="presParOf" srcId="{F64B9232-DBCC-4ECE-9EB8-AB163D2BACBB}" destId="{A4C0578D-D4EB-4194-8344-0AE4FFBA8E5A}" srcOrd="2" destOrd="0" presId="urn:microsoft.com/office/officeart/2008/layout/VerticalCurvedList"/>
    <dgm:cxn modelId="{5AEF6FA4-8A93-4E2B-9F03-AD4F50905622}" type="presParOf" srcId="{F64B9232-DBCC-4ECE-9EB8-AB163D2BACBB}" destId="{CE7C1DFA-EFB2-47A6-8650-DFA07F7859E2}" srcOrd="3" destOrd="0" presId="urn:microsoft.com/office/officeart/2008/layout/VerticalCurvedList"/>
    <dgm:cxn modelId="{75B7A476-B16E-47C6-B6AE-F3E463E85185}" type="presParOf" srcId="{44BCEEAE-B5CD-4606-A30F-BF23521A7D0D}" destId="{CB958EBA-420B-4A1A-813D-8482C24CDAF7}" srcOrd="1" destOrd="0" presId="urn:microsoft.com/office/officeart/2008/layout/VerticalCurvedList"/>
    <dgm:cxn modelId="{05093693-1824-485F-92CC-F72C9D1E2493}" type="presParOf" srcId="{44BCEEAE-B5CD-4606-A30F-BF23521A7D0D}" destId="{F064AD32-8B5D-449C-A37D-46E9B5FD155C}" srcOrd="2" destOrd="0" presId="urn:microsoft.com/office/officeart/2008/layout/VerticalCurvedList"/>
    <dgm:cxn modelId="{B626E78C-C691-4D00-AA4F-D176B81D624E}" type="presParOf" srcId="{F064AD32-8B5D-449C-A37D-46E9B5FD155C}" destId="{BFCDB4B6-670E-4948-96CC-1FBB2137FA60}" srcOrd="0" destOrd="0" presId="urn:microsoft.com/office/officeart/2008/layout/VerticalCurvedList"/>
    <dgm:cxn modelId="{0B54B541-58D9-4E3B-A49E-BEEAC4CFD55D}" type="presParOf" srcId="{44BCEEAE-B5CD-4606-A30F-BF23521A7D0D}" destId="{FFEF6C8A-F825-4BDC-B452-80ADE3D5944E}" srcOrd="3" destOrd="0" presId="urn:microsoft.com/office/officeart/2008/layout/VerticalCurvedList"/>
    <dgm:cxn modelId="{D6DDBCB8-D3AE-4E0E-9542-CD3318EE166F}" type="presParOf" srcId="{44BCEEAE-B5CD-4606-A30F-BF23521A7D0D}" destId="{EE7C1153-6214-44BA-A6EC-C4BCB780E867}" srcOrd="4" destOrd="0" presId="urn:microsoft.com/office/officeart/2008/layout/VerticalCurvedList"/>
    <dgm:cxn modelId="{AF8826F6-671E-441F-8B5D-806843BA28C2}" type="presParOf" srcId="{EE7C1153-6214-44BA-A6EC-C4BCB780E867}" destId="{710FFD20-EBEC-4CC7-8939-1E780D84DC85}" srcOrd="0" destOrd="0" presId="urn:microsoft.com/office/officeart/2008/layout/VerticalCurvedList"/>
    <dgm:cxn modelId="{D2514AB3-F03B-445D-84AB-F47723487059}" type="presParOf" srcId="{44BCEEAE-B5CD-4606-A30F-BF23521A7D0D}" destId="{CC7FB0F9-2246-491D-9CD6-E90310762E00}" srcOrd="5" destOrd="0" presId="urn:microsoft.com/office/officeart/2008/layout/VerticalCurvedList"/>
    <dgm:cxn modelId="{2B5080FA-011C-4CA4-8A74-9423BAED75FC}" type="presParOf" srcId="{44BCEEAE-B5CD-4606-A30F-BF23521A7D0D}" destId="{350EEB2F-7599-4678-8F9C-80E25F276713}" srcOrd="6" destOrd="0" presId="urn:microsoft.com/office/officeart/2008/layout/VerticalCurvedList"/>
    <dgm:cxn modelId="{07A33646-CD0F-4F43-9E3B-3C0EB992DCA1}" type="presParOf" srcId="{350EEB2F-7599-4678-8F9C-80E25F276713}" destId="{A35AB3C8-C28E-4484-9A48-8DDE13604FE3}" srcOrd="0" destOrd="0" presId="urn:microsoft.com/office/officeart/2008/layout/VerticalCurvedList"/>
    <dgm:cxn modelId="{FE53560F-AA87-4405-9D6A-BE1AFB722522}" type="presParOf" srcId="{44BCEEAE-B5CD-4606-A30F-BF23521A7D0D}" destId="{090B7857-EC71-42B6-A693-10829D352067}" srcOrd="7" destOrd="0" presId="urn:microsoft.com/office/officeart/2008/layout/VerticalCurvedList"/>
    <dgm:cxn modelId="{FCADAD4E-00F4-48B9-B316-56504AA572F1}" type="presParOf" srcId="{44BCEEAE-B5CD-4606-A30F-BF23521A7D0D}" destId="{4C758F23-2848-4E8F-8DB4-83CD01993470}" srcOrd="8" destOrd="0" presId="urn:microsoft.com/office/officeart/2008/layout/VerticalCurvedList"/>
    <dgm:cxn modelId="{264F2157-D210-4B49-88B5-3D0142505F50}" type="presParOf" srcId="{4C758F23-2848-4E8F-8DB4-83CD01993470}" destId="{F35B3497-1221-4CFF-AC39-E0E26FD1B3AC}"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5E5D73-F1A2-4DC4-AF95-37C5396A38F8}" type="doc">
      <dgm:prSet loTypeId="urn:microsoft.com/office/officeart/2008/layout/HorizontalMultiLevelHierarchy" loCatId="hierarchy" qsTypeId="urn:microsoft.com/office/officeart/2005/8/quickstyle/3d1" qsCatId="3D" csTypeId="urn:microsoft.com/office/officeart/2005/8/colors/colorful1" csCatId="colorful" phldr="1"/>
      <dgm:spPr/>
      <dgm:t>
        <a:bodyPr/>
        <a:lstStyle/>
        <a:p>
          <a:endParaRPr lang="bg-BG"/>
        </a:p>
      </dgm:t>
    </dgm:pt>
    <dgm:pt modelId="{9F46B933-F6B0-4A53-B5BB-FDCB28C18B67}">
      <dgm:prSet phldrT="[Text]"/>
      <dgm:spPr/>
      <dgm:t>
        <a:bodyPr/>
        <a:lstStyle/>
        <a:p>
          <a:r>
            <a:rPr lang="bg-BG" dirty="0" smtClean="0">
              <a:solidFill>
                <a:schemeClr val="tx1"/>
              </a:solidFill>
            </a:rPr>
            <a:t>Финансиране на болничните дейности</a:t>
          </a:r>
          <a:endParaRPr lang="bg-BG" dirty="0">
            <a:solidFill>
              <a:schemeClr val="tx1"/>
            </a:solidFill>
          </a:endParaRPr>
        </a:p>
      </dgm:t>
    </dgm:pt>
    <dgm:pt modelId="{CF3D24A5-8607-4F94-9D03-63D462C4E7DE}" type="parTrans" cxnId="{A4904536-9BE8-4A9F-B9B9-DEF03F8FAB62}">
      <dgm:prSet/>
      <dgm:spPr/>
      <dgm:t>
        <a:bodyPr/>
        <a:lstStyle/>
        <a:p>
          <a:endParaRPr lang="bg-BG">
            <a:solidFill>
              <a:schemeClr val="tx1"/>
            </a:solidFill>
          </a:endParaRPr>
        </a:p>
      </dgm:t>
    </dgm:pt>
    <dgm:pt modelId="{29E4F1C2-D02A-440B-9613-E13EE93E5113}" type="sibTrans" cxnId="{A4904536-9BE8-4A9F-B9B9-DEF03F8FAB62}">
      <dgm:prSet/>
      <dgm:spPr/>
      <dgm:t>
        <a:bodyPr/>
        <a:lstStyle/>
        <a:p>
          <a:endParaRPr lang="bg-BG">
            <a:solidFill>
              <a:schemeClr val="tx1"/>
            </a:solidFill>
          </a:endParaRPr>
        </a:p>
      </dgm:t>
    </dgm:pt>
    <dgm:pt modelId="{E03FA07F-8FC4-46FB-A048-A1D498BCF6AB}">
      <dgm:prSet phldrT="[Text]"/>
      <dgm:spPr/>
      <dgm:t>
        <a:bodyPr/>
        <a:lstStyle/>
        <a:p>
          <a:r>
            <a:rPr lang="bg-BG" dirty="0" smtClean="0">
              <a:solidFill>
                <a:schemeClr val="tx1"/>
              </a:solidFill>
            </a:rPr>
            <a:t>Присъщи стопански разходи</a:t>
          </a:r>
          <a:endParaRPr lang="bg-BG" dirty="0">
            <a:solidFill>
              <a:schemeClr val="tx1"/>
            </a:solidFill>
          </a:endParaRPr>
        </a:p>
      </dgm:t>
    </dgm:pt>
    <dgm:pt modelId="{0B743C9E-E470-4F16-8912-2128ADF922C5}" type="parTrans" cxnId="{66C28DA6-C4B3-4D99-B22D-C61663AE6527}">
      <dgm:prSet/>
      <dgm:spPr/>
      <dgm:t>
        <a:bodyPr/>
        <a:lstStyle/>
        <a:p>
          <a:endParaRPr lang="bg-BG">
            <a:solidFill>
              <a:schemeClr val="tx1"/>
            </a:solidFill>
          </a:endParaRPr>
        </a:p>
      </dgm:t>
    </dgm:pt>
    <dgm:pt modelId="{18DC9A2D-3EDB-4A24-B516-064414BB8792}" type="sibTrans" cxnId="{66C28DA6-C4B3-4D99-B22D-C61663AE6527}">
      <dgm:prSet/>
      <dgm:spPr/>
      <dgm:t>
        <a:bodyPr/>
        <a:lstStyle/>
        <a:p>
          <a:endParaRPr lang="bg-BG">
            <a:solidFill>
              <a:schemeClr val="tx1"/>
            </a:solidFill>
          </a:endParaRPr>
        </a:p>
      </dgm:t>
    </dgm:pt>
    <dgm:pt modelId="{ABBEC876-74FC-4521-B72D-51C7311AA94F}">
      <dgm:prSet phldrT="[Text]"/>
      <dgm:spPr/>
      <dgm:t>
        <a:bodyPr/>
        <a:lstStyle/>
        <a:p>
          <a:r>
            <a:rPr lang="bg-BG" dirty="0" smtClean="0">
              <a:solidFill>
                <a:schemeClr val="tx1"/>
              </a:solidFill>
            </a:rPr>
            <a:t>Разходи за възнаграждения на персонала</a:t>
          </a:r>
          <a:endParaRPr lang="bg-BG" dirty="0">
            <a:solidFill>
              <a:schemeClr val="tx1"/>
            </a:solidFill>
          </a:endParaRPr>
        </a:p>
      </dgm:t>
    </dgm:pt>
    <dgm:pt modelId="{5C3849C9-9808-48B2-A4E9-9E27E06F648B}" type="parTrans" cxnId="{094B22FD-2D73-4BF6-9D70-AB145A90C607}">
      <dgm:prSet/>
      <dgm:spPr/>
      <dgm:t>
        <a:bodyPr/>
        <a:lstStyle/>
        <a:p>
          <a:endParaRPr lang="bg-BG">
            <a:solidFill>
              <a:schemeClr val="tx1"/>
            </a:solidFill>
          </a:endParaRPr>
        </a:p>
      </dgm:t>
    </dgm:pt>
    <dgm:pt modelId="{C6A1E483-2362-4398-9EE1-423C74BDBF56}" type="sibTrans" cxnId="{094B22FD-2D73-4BF6-9D70-AB145A90C607}">
      <dgm:prSet/>
      <dgm:spPr/>
      <dgm:t>
        <a:bodyPr/>
        <a:lstStyle/>
        <a:p>
          <a:endParaRPr lang="bg-BG">
            <a:solidFill>
              <a:schemeClr val="tx1"/>
            </a:solidFill>
          </a:endParaRPr>
        </a:p>
      </dgm:t>
    </dgm:pt>
    <dgm:pt modelId="{14FB02E5-298A-40DF-9A18-FBC8BC966649}">
      <dgm:prSet phldrT="[Text]"/>
      <dgm:spPr/>
      <dgm:t>
        <a:bodyPr/>
        <a:lstStyle/>
        <a:p>
          <a:r>
            <a:rPr lang="bg-BG" dirty="0" smtClean="0">
              <a:solidFill>
                <a:schemeClr val="tx1"/>
              </a:solidFill>
            </a:rPr>
            <a:t>Разходи за предоставени медицински услуги, остойностени на база преки медицински разходи</a:t>
          </a:r>
          <a:endParaRPr lang="bg-BG" dirty="0">
            <a:solidFill>
              <a:schemeClr val="tx1"/>
            </a:solidFill>
          </a:endParaRPr>
        </a:p>
      </dgm:t>
    </dgm:pt>
    <dgm:pt modelId="{0C2BD0FA-7692-444B-82BF-A9F0CC127CE0}" type="parTrans" cxnId="{5ECE7C4E-0402-4849-AD2F-770B64829A2A}">
      <dgm:prSet/>
      <dgm:spPr/>
      <dgm:t>
        <a:bodyPr/>
        <a:lstStyle/>
        <a:p>
          <a:endParaRPr lang="bg-BG">
            <a:solidFill>
              <a:schemeClr val="tx1"/>
            </a:solidFill>
          </a:endParaRPr>
        </a:p>
      </dgm:t>
    </dgm:pt>
    <dgm:pt modelId="{92E22111-E505-4B85-BFFC-207A6E8CA9F4}" type="sibTrans" cxnId="{5ECE7C4E-0402-4849-AD2F-770B64829A2A}">
      <dgm:prSet/>
      <dgm:spPr/>
      <dgm:t>
        <a:bodyPr/>
        <a:lstStyle/>
        <a:p>
          <a:endParaRPr lang="bg-BG">
            <a:solidFill>
              <a:schemeClr val="tx1"/>
            </a:solidFill>
          </a:endParaRPr>
        </a:p>
      </dgm:t>
    </dgm:pt>
    <dgm:pt modelId="{F5F6BE66-C57F-4EAA-934B-A19692B40892}">
      <dgm:prSet/>
      <dgm:spPr/>
      <dgm:t>
        <a:bodyPr/>
        <a:lstStyle/>
        <a:p>
          <a:r>
            <a:rPr lang="bg-BG" dirty="0" smtClean="0">
              <a:solidFill>
                <a:schemeClr val="tx1"/>
              </a:solidFill>
            </a:rPr>
            <a:t>Разходи за високотехнологична апаратура</a:t>
          </a:r>
          <a:endParaRPr lang="bg-BG" dirty="0">
            <a:solidFill>
              <a:schemeClr val="tx1"/>
            </a:solidFill>
          </a:endParaRPr>
        </a:p>
      </dgm:t>
    </dgm:pt>
    <dgm:pt modelId="{BFFE9085-E120-44BA-9058-A4F53C46F663}" type="parTrans" cxnId="{5BC5191E-72E9-469E-9B61-E392FFC0A3A6}">
      <dgm:prSet/>
      <dgm:spPr/>
      <dgm:t>
        <a:bodyPr/>
        <a:lstStyle/>
        <a:p>
          <a:endParaRPr lang="bg-BG"/>
        </a:p>
      </dgm:t>
    </dgm:pt>
    <dgm:pt modelId="{98218E94-14D4-4DF4-AB07-09A9438951BD}" type="sibTrans" cxnId="{5BC5191E-72E9-469E-9B61-E392FFC0A3A6}">
      <dgm:prSet/>
      <dgm:spPr/>
      <dgm:t>
        <a:bodyPr/>
        <a:lstStyle/>
        <a:p>
          <a:endParaRPr lang="bg-BG"/>
        </a:p>
      </dgm:t>
    </dgm:pt>
    <dgm:pt modelId="{39380972-1F2E-45A2-9AA2-1A2CB08ADAE1}" type="pres">
      <dgm:prSet presAssocID="{415E5D73-F1A2-4DC4-AF95-37C5396A38F8}" presName="Name0" presStyleCnt="0">
        <dgm:presLayoutVars>
          <dgm:chPref val="1"/>
          <dgm:dir/>
          <dgm:animOne val="branch"/>
          <dgm:animLvl val="lvl"/>
          <dgm:resizeHandles val="exact"/>
        </dgm:presLayoutVars>
      </dgm:prSet>
      <dgm:spPr/>
      <dgm:t>
        <a:bodyPr/>
        <a:lstStyle/>
        <a:p>
          <a:endParaRPr lang="bg-BG"/>
        </a:p>
      </dgm:t>
    </dgm:pt>
    <dgm:pt modelId="{4E5F5F33-52B6-43F9-8EE4-C764533AA813}" type="pres">
      <dgm:prSet presAssocID="{9F46B933-F6B0-4A53-B5BB-FDCB28C18B67}" presName="root1" presStyleCnt="0"/>
      <dgm:spPr/>
    </dgm:pt>
    <dgm:pt modelId="{56410B09-D878-4570-A451-D3D7FB99FD49}" type="pres">
      <dgm:prSet presAssocID="{9F46B933-F6B0-4A53-B5BB-FDCB28C18B67}" presName="LevelOneTextNode" presStyleLbl="node0" presStyleIdx="0" presStyleCnt="1">
        <dgm:presLayoutVars>
          <dgm:chPref val="3"/>
        </dgm:presLayoutVars>
      </dgm:prSet>
      <dgm:spPr/>
      <dgm:t>
        <a:bodyPr/>
        <a:lstStyle/>
        <a:p>
          <a:endParaRPr lang="bg-BG"/>
        </a:p>
      </dgm:t>
    </dgm:pt>
    <dgm:pt modelId="{D454AC24-FD7B-4516-AFBB-FDE0C6AE395F}" type="pres">
      <dgm:prSet presAssocID="{9F46B933-F6B0-4A53-B5BB-FDCB28C18B67}" presName="level2hierChild" presStyleCnt="0"/>
      <dgm:spPr/>
    </dgm:pt>
    <dgm:pt modelId="{E9D2F957-BCCE-4C48-80F9-793C0A96B4A4}" type="pres">
      <dgm:prSet presAssocID="{0B743C9E-E470-4F16-8912-2128ADF922C5}" presName="conn2-1" presStyleLbl="parChTrans1D2" presStyleIdx="0" presStyleCnt="4"/>
      <dgm:spPr/>
      <dgm:t>
        <a:bodyPr/>
        <a:lstStyle/>
        <a:p>
          <a:endParaRPr lang="bg-BG"/>
        </a:p>
      </dgm:t>
    </dgm:pt>
    <dgm:pt modelId="{CE7A1E86-F922-4135-B5AF-C60FD70F0169}" type="pres">
      <dgm:prSet presAssocID="{0B743C9E-E470-4F16-8912-2128ADF922C5}" presName="connTx" presStyleLbl="parChTrans1D2" presStyleIdx="0" presStyleCnt="4"/>
      <dgm:spPr/>
      <dgm:t>
        <a:bodyPr/>
        <a:lstStyle/>
        <a:p>
          <a:endParaRPr lang="bg-BG"/>
        </a:p>
      </dgm:t>
    </dgm:pt>
    <dgm:pt modelId="{1C47A389-DABC-4705-9FE4-1BA121846156}" type="pres">
      <dgm:prSet presAssocID="{E03FA07F-8FC4-46FB-A048-A1D498BCF6AB}" presName="root2" presStyleCnt="0"/>
      <dgm:spPr/>
    </dgm:pt>
    <dgm:pt modelId="{1DC4301E-16EB-452E-A980-F4F7330D6AD4}" type="pres">
      <dgm:prSet presAssocID="{E03FA07F-8FC4-46FB-A048-A1D498BCF6AB}" presName="LevelTwoTextNode" presStyleLbl="node2" presStyleIdx="0" presStyleCnt="4">
        <dgm:presLayoutVars>
          <dgm:chPref val="3"/>
        </dgm:presLayoutVars>
      </dgm:prSet>
      <dgm:spPr/>
      <dgm:t>
        <a:bodyPr/>
        <a:lstStyle/>
        <a:p>
          <a:endParaRPr lang="bg-BG"/>
        </a:p>
      </dgm:t>
    </dgm:pt>
    <dgm:pt modelId="{09070040-D12D-4CD1-BDDB-5507A848C240}" type="pres">
      <dgm:prSet presAssocID="{E03FA07F-8FC4-46FB-A048-A1D498BCF6AB}" presName="level3hierChild" presStyleCnt="0"/>
      <dgm:spPr/>
    </dgm:pt>
    <dgm:pt modelId="{2B64CB87-7863-4C6F-925D-A3EA13DE0319}" type="pres">
      <dgm:prSet presAssocID="{5C3849C9-9808-48B2-A4E9-9E27E06F648B}" presName="conn2-1" presStyleLbl="parChTrans1D2" presStyleIdx="1" presStyleCnt="4"/>
      <dgm:spPr/>
      <dgm:t>
        <a:bodyPr/>
        <a:lstStyle/>
        <a:p>
          <a:endParaRPr lang="bg-BG"/>
        </a:p>
      </dgm:t>
    </dgm:pt>
    <dgm:pt modelId="{391A81A9-3C89-41E2-ADFA-4ADCCD9247D9}" type="pres">
      <dgm:prSet presAssocID="{5C3849C9-9808-48B2-A4E9-9E27E06F648B}" presName="connTx" presStyleLbl="parChTrans1D2" presStyleIdx="1" presStyleCnt="4"/>
      <dgm:spPr/>
      <dgm:t>
        <a:bodyPr/>
        <a:lstStyle/>
        <a:p>
          <a:endParaRPr lang="bg-BG"/>
        </a:p>
      </dgm:t>
    </dgm:pt>
    <dgm:pt modelId="{5A749D66-CA7A-4008-A83A-F0BE9DD6CC55}" type="pres">
      <dgm:prSet presAssocID="{ABBEC876-74FC-4521-B72D-51C7311AA94F}" presName="root2" presStyleCnt="0"/>
      <dgm:spPr/>
    </dgm:pt>
    <dgm:pt modelId="{27AD69C9-BE3E-41AE-B442-3F297F5380EA}" type="pres">
      <dgm:prSet presAssocID="{ABBEC876-74FC-4521-B72D-51C7311AA94F}" presName="LevelTwoTextNode" presStyleLbl="node2" presStyleIdx="1" presStyleCnt="4">
        <dgm:presLayoutVars>
          <dgm:chPref val="3"/>
        </dgm:presLayoutVars>
      </dgm:prSet>
      <dgm:spPr/>
      <dgm:t>
        <a:bodyPr/>
        <a:lstStyle/>
        <a:p>
          <a:endParaRPr lang="bg-BG"/>
        </a:p>
      </dgm:t>
    </dgm:pt>
    <dgm:pt modelId="{6CF56006-273B-48BE-9647-5B31FF53DD0E}" type="pres">
      <dgm:prSet presAssocID="{ABBEC876-74FC-4521-B72D-51C7311AA94F}" presName="level3hierChild" presStyleCnt="0"/>
      <dgm:spPr/>
    </dgm:pt>
    <dgm:pt modelId="{21551327-1A09-40A6-B12D-1F5E50A1CC8A}" type="pres">
      <dgm:prSet presAssocID="{0C2BD0FA-7692-444B-82BF-A9F0CC127CE0}" presName="conn2-1" presStyleLbl="parChTrans1D2" presStyleIdx="2" presStyleCnt="4"/>
      <dgm:spPr/>
      <dgm:t>
        <a:bodyPr/>
        <a:lstStyle/>
        <a:p>
          <a:endParaRPr lang="bg-BG"/>
        </a:p>
      </dgm:t>
    </dgm:pt>
    <dgm:pt modelId="{E2731F93-1A94-46B2-8307-8BE5099519F1}" type="pres">
      <dgm:prSet presAssocID="{0C2BD0FA-7692-444B-82BF-A9F0CC127CE0}" presName="connTx" presStyleLbl="parChTrans1D2" presStyleIdx="2" presStyleCnt="4"/>
      <dgm:spPr/>
      <dgm:t>
        <a:bodyPr/>
        <a:lstStyle/>
        <a:p>
          <a:endParaRPr lang="bg-BG"/>
        </a:p>
      </dgm:t>
    </dgm:pt>
    <dgm:pt modelId="{B370834F-3EF7-4F97-908F-EA5653796BE3}" type="pres">
      <dgm:prSet presAssocID="{14FB02E5-298A-40DF-9A18-FBC8BC966649}" presName="root2" presStyleCnt="0"/>
      <dgm:spPr/>
    </dgm:pt>
    <dgm:pt modelId="{744821D1-2CF0-4061-B9A1-3DA90F95C06F}" type="pres">
      <dgm:prSet presAssocID="{14FB02E5-298A-40DF-9A18-FBC8BC966649}" presName="LevelTwoTextNode" presStyleLbl="node2" presStyleIdx="2" presStyleCnt="4">
        <dgm:presLayoutVars>
          <dgm:chPref val="3"/>
        </dgm:presLayoutVars>
      </dgm:prSet>
      <dgm:spPr/>
      <dgm:t>
        <a:bodyPr/>
        <a:lstStyle/>
        <a:p>
          <a:endParaRPr lang="bg-BG"/>
        </a:p>
      </dgm:t>
    </dgm:pt>
    <dgm:pt modelId="{3A6A92EF-AE0A-4E0D-92F4-A2DCEB2A6C10}" type="pres">
      <dgm:prSet presAssocID="{14FB02E5-298A-40DF-9A18-FBC8BC966649}" presName="level3hierChild" presStyleCnt="0"/>
      <dgm:spPr/>
    </dgm:pt>
    <dgm:pt modelId="{A74A6E9C-E16B-41DD-9C3A-2CACBE90458F}" type="pres">
      <dgm:prSet presAssocID="{BFFE9085-E120-44BA-9058-A4F53C46F663}" presName="conn2-1" presStyleLbl="parChTrans1D2" presStyleIdx="3" presStyleCnt="4"/>
      <dgm:spPr/>
      <dgm:t>
        <a:bodyPr/>
        <a:lstStyle/>
        <a:p>
          <a:endParaRPr lang="bg-BG"/>
        </a:p>
      </dgm:t>
    </dgm:pt>
    <dgm:pt modelId="{9D4CB980-4CB5-4266-BFAB-15A25E59F4A0}" type="pres">
      <dgm:prSet presAssocID="{BFFE9085-E120-44BA-9058-A4F53C46F663}" presName="connTx" presStyleLbl="parChTrans1D2" presStyleIdx="3" presStyleCnt="4"/>
      <dgm:spPr/>
      <dgm:t>
        <a:bodyPr/>
        <a:lstStyle/>
        <a:p>
          <a:endParaRPr lang="bg-BG"/>
        </a:p>
      </dgm:t>
    </dgm:pt>
    <dgm:pt modelId="{04461991-1610-47B3-B932-EDF3F84B862C}" type="pres">
      <dgm:prSet presAssocID="{F5F6BE66-C57F-4EAA-934B-A19692B40892}" presName="root2" presStyleCnt="0"/>
      <dgm:spPr/>
    </dgm:pt>
    <dgm:pt modelId="{16053776-4DE0-4882-8006-9A333A6FA10B}" type="pres">
      <dgm:prSet presAssocID="{F5F6BE66-C57F-4EAA-934B-A19692B40892}" presName="LevelTwoTextNode" presStyleLbl="node2" presStyleIdx="3" presStyleCnt="4">
        <dgm:presLayoutVars>
          <dgm:chPref val="3"/>
        </dgm:presLayoutVars>
      </dgm:prSet>
      <dgm:spPr/>
      <dgm:t>
        <a:bodyPr/>
        <a:lstStyle/>
        <a:p>
          <a:endParaRPr lang="bg-BG"/>
        </a:p>
      </dgm:t>
    </dgm:pt>
    <dgm:pt modelId="{D48E0CDD-B372-4786-BBBC-3F2406149281}" type="pres">
      <dgm:prSet presAssocID="{F5F6BE66-C57F-4EAA-934B-A19692B40892}" presName="level3hierChild" presStyleCnt="0"/>
      <dgm:spPr/>
    </dgm:pt>
  </dgm:ptLst>
  <dgm:cxnLst>
    <dgm:cxn modelId="{F3AB9E1F-E15C-4345-9EE9-72F57E8BD931}" type="presOf" srcId="{0C2BD0FA-7692-444B-82BF-A9F0CC127CE0}" destId="{E2731F93-1A94-46B2-8307-8BE5099519F1}" srcOrd="1" destOrd="0" presId="urn:microsoft.com/office/officeart/2008/layout/HorizontalMultiLevelHierarchy"/>
    <dgm:cxn modelId="{293746D1-186E-4C52-A928-B1EE01E16291}" type="presOf" srcId="{415E5D73-F1A2-4DC4-AF95-37C5396A38F8}" destId="{39380972-1F2E-45A2-9AA2-1A2CB08ADAE1}" srcOrd="0" destOrd="0" presId="urn:microsoft.com/office/officeart/2008/layout/HorizontalMultiLevelHierarchy"/>
    <dgm:cxn modelId="{592E98EA-63CB-40B0-93E0-D01AA19D254F}" type="presOf" srcId="{5C3849C9-9808-48B2-A4E9-9E27E06F648B}" destId="{391A81A9-3C89-41E2-ADFA-4ADCCD9247D9}" srcOrd="1" destOrd="0" presId="urn:microsoft.com/office/officeart/2008/layout/HorizontalMultiLevelHierarchy"/>
    <dgm:cxn modelId="{0A3AB14F-4711-49B3-AA6F-44FAFCA1D730}" type="presOf" srcId="{BFFE9085-E120-44BA-9058-A4F53C46F663}" destId="{9D4CB980-4CB5-4266-BFAB-15A25E59F4A0}" srcOrd="1" destOrd="0" presId="urn:microsoft.com/office/officeart/2008/layout/HorizontalMultiLevelHierarchy"/>
    <dgm:cxn modelId="{72F44527-80C4-48F3-A69E-40F68955CB3B}" type="presOf" srcId="{E03FA07F-8FC4-46FB-A048-A1D498BCF6AB}" destId="{1DC4301E-16EB-452E-A980-F4F7330D6AD4}" srcOrd="0" destOrd="0" presId="urn:microsoft.com/office/officeart/2008/layout/HorizontalMultiLevelHierarchy"/>
    <dgm:cxn modelId="{F9884253-8FF5-431C-93C7-84E11BDFE1EA}" type="presOf" srcId="{ABBEC876-74FC-4521-B72D-51C7311AA94F}" destId="{27AD69C9-BE3E-41AE-B442-3F297F5380EA}" srcOrd="0" destOrd="0" presId="urn:microsoft.com/office/officeart/2008/layout/HorizontalMultiLevelHierarchy"/>
    <dgm:cxn modelId="{465AEBCE-21BF-4488-9D0B-7DAC28CFF2B6}" type="presOf" srcId="{14FB02E5-298A-40DF-9A18-FBC8BC966649}" destId="{744821D1-2CF0-4061-B9A1-3DA90F95C06F}" srcOrd="0" destOrd="0" presId="urn:microsoft.com/office/officeart/2008/layout/HorizontalMultiLevelHierarchy"/>
    <dgm:cxn modelId="{CEF46110-5C2F-4B9B-955D-05727D7D14A5}" type="presOf" srcId="{5C3849C9-9808-48B2-A4E9-9E27E06F648B}" destId="{2B64CB87-7863-4C6F-925D-A3EA13DE0319}" srcOrd="0" destOrd="0" presId="urn:microsoft.com/office/officeart/2008/layout/HorizontalMultiLevelHierarchy"/>
    <dgm:cxn modelId="{00D0B1E0-3FCA-4F12-8A4E-6949E73CACE0}" type="presOf" srcId="{F5F6BE66-C57F-4EAA-934B-A19692B40892}" destId="{16053776-4DE0-4882-8006-9A333A6FA10B}" srcOrd="0" destOrd="0" presId="urn:microsoft.com/office/officeart/2008/layout/HorizontalMultiLevelHierarchy"/>
    <dgm:cxn modelId="{66C28DA6-C4B3-4D99-B22D-C61663AE6527}" srcId="{9F46B933-F6B0-4A53-B5BB-FDCB28C18B67}" destId="{E03FA07F-8FC4-46FB-A048-A1D498BCF6AB}" srcOrd="0" destOrd="0" parTransId="{0B743C9E-E470-4F16-8912-2128ADF922C5}" sibTransId="{18DC9A2D-3EDB-4A24-B516-064414BB8792}"/>
    <dgm:cxn modelId="{81D20961-9CC9-4C57-8529-D9509E443665}" type="presOf" srcId="{9F46B933-F6B0-4A53-B5BB-FDCB28C18B67}" destId="{56410B09-D878-4570-A451-D3D7FB99FD49}" srcOrd="0" destOrd="0" presId="urn:microsoft.com/office/officeart/2008/layout/HorizontalMultiLevelHierarchy"/>
    <dgm:cxn modelId="{6ECCBEF5-04AD-4906-8F51-DD05CDD21CFE}" type="presOf" srcId="{0B743C9E-E470-4F16-8912-2128ADF922C5}" destId="{CE7A1E86-F922-4135-B5AF-C60FD70F0169}" srcOrd="1" destOrd="0" presId="urn:microsoft.com/office/officeart/2008/layout/HorizontalMultiLevelHierarchy"/>
    <dgm:cxn modelId="{4DF3ECDD-0B7F-41FE-9CD2-0F9EADDFCE6D}" type="presOf" srcId="{0B743C9E-E470-4F16-8912-2128ADF922C5}" destId="{E9D2F957-BCCE-4C48-80F9-793C0A96B4A4}" srcOrd="0" destOrd="0" presId="urn:microsoft.com/office/officeart/2008/layout/HorizontalMultiLevelHierarchy"/>
    <dgm:cxn modelId="{3EE58C61-073C-4CAB-890B-4AFFDA333AB2}" type="presOf" srcId="{0C2BD0FA-7692-444B-82BF-A9F0CC127CE0}" destId="{21551327-1A09-40A6-B12D-1F5E50A1CC8A}" srcOrd="0" destOrd="0" presId="urn:microsoft.com/office/officeart/2008/layout/HorizontalMultiLevelHierarchy"/>
    <dgm:cxn modelId="{094B22FD-2D73-4BF6-9D70-AB145A90C607}" srcId="{9F46B933-F6B0-4A53-B5BB-FDCB28C18B67}" destId="{ABBEC876-74FC-4521-B72D-51C7311AA94F}" srcOrd="1" destOrd="0" parTransId="{5C3849C9-9808-48B2-A4E9-9E27E06F648B}" sibTransId="{C6A1E483-2362-4398-9EE1-423C74BDBF56}"/>
    <dgm:cxn modelId="{5ECE7C4E-0402-4849-AD2F-770B64829A2A}" srcId="{9F46B933-F6B0-4A53-B5BB-FDCB28C18B67}" destId="{14FB02E5-298A-40DF-9A18-FBC8BC966649}" srcOrd="2" destOrd="0" parTransId="{0C2BD0FA-7692-444B-82BF-A9F0CC127CE0}" sibTransId="{92E22111-E505-4B85-BFFC-207A6E8CA9F4}"/>
    <dgm:cxn modelId="{A4904536-9BE8-4A9F-B9B9-DEF03F8FAB62}" srcId="{415E5D73-F1A2-4DC4-AF95-37C5396A38F8}" destId="{9F46B933-F6B0-4A53-B5BB-FDCB28C18B67}" srcOrd="0" destOrd="0" parTransId="{CF3D24A5-8607-4F94-9D03-63D462C4E7DE}" sibTransId="{29E4F1C2-D02A-440B-9613-E13EE93E5113}"/>
    <dgm:cxn modelId="{5BC5191E-72E9-469E-9B61-E392FFC0A3A6}" srcId="{9F46B933-F6B0-4A53-B5BB-FDCB28C18B67}" destId="{F5F6BE66-C57F-4EAA-934B-A19692B40892}" srcOrd="3" destOrd="0" parTransId="{BFFE9085-E120-44BA-9058-A4F53C46F663}" sibTransId="{98218E94-14D4-4DF4-AB07-09A9438951BD}"/>
    <dgm:cxn modelId="{B565AB09-9AD0-4528-92AB-5AE2AC62C1C7}" type="presOf" srcId="{BFFE9085-E120-44BA-9058-A4F53C46F663}" destId="{A74A6E9C-E16B-41DD-9C3A-2CACBE90458F}" srcOrd="0" destOrd="0" presId="urn:microsoft.com/office/officeart/2008/layout/HorizontalMultiLevelHierarchy"/>
    <dgm:cxn modelId="{F70EC5F6-5931-4205-A5C1-52991B576D01}" type="presParOf" srcId="{39380972-1F2E-45A2-9AA2-1A2CB08ADAE1}" destId="{4E5F5F33-52B6-43F9-8EE4-C764533AA813}" srcOrd="0" destOrd="0" presId="urn:microsoft.com/office/officeart/2008/layout/HorizontalMultiLevelHierarchy"/>
    <dgm:cxn modelId="{52C13026-BE11-4463-90E5-5A7A704378F5}" type="presParOf" srcId="{4E5F5F33-52B6-43F9-8EE4-C764533AA813}" destId="{56410B09-D878-4570-A451-D3D7FB99FD49}" srcOrd="0" destOrd="0" presId="urn:microsoft.com/office/officeart/2008/layout/HorizontalMultiLevelHierarchy"/>
    <dgm:cxn modelId="{C1E427DC-9C9C-40FC-8DDE-A5B163D30DEA}" type="presParOf" srcId="{4E5F5F33-52B6-43F9-8EE4-C764533AA813}" destId="{D454AC24-FD7B-4516-AFBB-FDE0C6AE395F}" srcOrd="1" destOrd="0" presId="urn:microsoft.com/office/officeart/2008/layout/HorizontalMultiLevelHierarchy"/>
    <dgm:cxn modelId="{C116803E-E45E-4D42-A2D5-DF16AF8827AE}" type="presParOf" srcId="{D454AC24-FD7B-4516-AFBB-FDE0C6AE395F}" destId="{E9D2F957-BCCE-4C48-80F9-793C0A96B4A4}" srcOrd="0" destOrd="0" presId="urn:microsoft.com/office/officeart/2008/layout/HorizontalMultiLevelHierarchy"/>
    <dgm:cxn modelId="{283CE737-DCD4-4561-A696-3840860532B2}" type="presParOf" srcId="{E9D2F957-BCCE-4C48-80F9-793C0A96B4A4}" destId="{CE7A1E86-F922-4135-B5AF-C60FD70F0169}" srcOrd="0" destOrd="0" presId="urn:microsoft.com/office/officeart/2008/layout/HorizontalMultiLevelHierarchy"/>
    <dgm:cxn modelId="{9E65CB6D-FD79-4EFC-AA48-E68764FB4932}" type="presParOf" srcId="{D454AC24-FD7B-4516-AFBB-FDE0C6AE395F}" destId="{1C47A389-DABC-4705-9FE4-1BA121846156}" srcOrd="1" destOrd="0" presId="urn:microsoft.com/office/officeart/2008/layout/HorizontalMultiLevelHierarchy"/>
    <dgm:cxn modelId="{C0ADFC9B-C0B6-49C7-9CD0-2DDD28695074}" type="presParOf" srcId="{1C47A389-DABC-4705-9FE4-1BA121846156}" destId="{1DC4301E-16EB-452E-A980-F4F7330D6AD4}" srcOrd="0" destOrd="0" presId="urn:microsoft.com/office/officeart/2008/layout/HorizontalMultiLevelHierarchy"/>
    <dgm:cxn modelId="{2F4C2F85-6278-4760-903A-A55CBA0D2734}" type="presParOf" srcId="{1C47A389-DABC-4705-9FE4-1BA121846156}" destId="{09070040-D12D-4CD1-BDDB-5507A848C240}" srcOrd="1" destOrd="0" presId="urn:microsoft.com/office/officeart/2008/layout/HorizontalMultiLevelHierarchy"/>
    <dgm:cxn modelId="{3C89DF98-578D-4766-A200-17E124E9F7A1}" type="presParOf" srcId="{D454AC24-FD7B-4516-AFBB-FDE0C6AE395F}" destId="{2B64CB87-7863-4C6F-925D-A3EA13DE0319}" srcOrd="2" destOrd="0" presId="urn:microsoft.com/office/officeart/2008/layout/HorizontalMultiLevelHierarchy"/>
    <dgm:cxn modelId="{33E05435-E0CD-4A14-9ED4-D385922F7B20}" type="presParOf" srcId="{2B64CB87-7863-4C6F-925D-A3EA13DE0319}" destId="{391A81A9-3C89-41E2-ADFA-4ADCCD9247D9}" srcOrd="0" destOrd="0" presId="urn:microsoft.com/office/officeart/2008/layout/HorizontalMultiLevelHierarchy"/>
    <dgm:cxn modelId="{A8724C05-7643-4008-900D-D6EA93E3B2F2}" type="presParOf" srcId="{D454AC24-FD7B-4516-AFBB-FDE0C6AE395F}" destId="{5A749D66-CA7A-4008-A83A-F0BE9DD6CC55}" srcOrd="3" destOrd="0" presId="urn:microsoft.com/office/officeart/2008/layout/HorizontalMultiLevelHierarchy"/>
    <dgm:cxn modelId="{1DD5B477-D150-4771-A2FF-20AE5057B5AB}" type="presParOf" srcId="{5A749D66-CA7A-4008-A83A-F0BE9DD6CC55}" destId="{27AD69C9-BE3E-41AE-B442-3F297F5380EA}" srcOrd="0" destOrd="0" presId="urn:microsoft.com/office/officeart/2008/layout/HorizontalMultiLevelHierarchy"/>
    <dgm:cxn modelId="{27953DE2-5C06-40DE-A79E-B14A96D98EF4}" type="presParOf" srcId="{5A749D66-CA7A-4008-A83A-F0BE9DD6CC55}" destId="{6CF56006-273B-48BE-9647-5B31FF53DD0E}" srcOrd="1" destOrd="0" presId="urn:microsoft.com/office/officeart/2008/layout/HorizontalMultiLevelHierarchy"/>
    <dgm:cxn modelId="{E2771D9E-0CB3-45D5-8BC0-E443B3F0A54A}" type="presParOf" srcId="{D454AC24-FD7B-4516-AFBB-FDE0C6AE395F}" destId="{21551327-1A09-40A6-B12D-1F5E50A1CC8A}" srcOrd="4" destOrd="0" presId="urn:microsoft.com/office/officeart/2008/layout/HorizontalMultiLevelHierarchy"/>
    <dgm:cxn modelId="{28B7EE94-6CF0-4A29-9F82-CE695EFAF098}" type="presParOf" srcId="{21551327-1A09-40A6-B12D-1F5E50A1CC8A}" destId="{E2731F93-1A94-46B2-8307-8BE5099519F1}" srcOrd="0" destOrd="0" presId="urn:microsoft.com/office/officeart/2008/layout/HorizontalMultiLevelHierarchy"/>
    <dgm:cxn modelId="{FA491344-8406-4B78-BF90-2DBFE9298BB5}" type="presParOf" srcId="{D454AC24-FD7B-4516-AFBB-FDE0C6AE395F}" destId="{B370834F-3EF7-4F97-908F-EA5653796BE3}" srcOrd="5" destOrd="0" presId="urn:microsoft.com/office/officeart/2008/layout/HorizontalMultiLevelHierarchy"/>
    <dgm:cxn modelId="{AE5BF8B0-60B1-4E75-AF26-E9D63570F077}" type="presParOf" srcId="{B370834F-3EF7-4F97-908F-EA5653796BE3}" destId="{744821D1-2CF0-4061-B9A1-3DA90F95C06F}" srcOrd="0" destOrd="0" presId="urn:microsoft.com/office/officeart/2008/layout/HorizontalMultiLevelHierarchy"/>
    <dgm:cxn modelId="{932CC8FC-DEB0-4F73-BFBF-E1835A719394}" type="presParOf" srcId="{B370834F-3EF7-4F97-908F-EA5653796BE3}" destId="{3A6A92EF-AE0A-4E0D-92F4-A2DCEB2A6C10}" srcOrd="1" destOrd="0" presId="urn:microsoft.com/office/officeart/2008/layout/HorizontalMultiLevelHierarchy"/>
    <dgm:cxn modelId="{CCF14FF7-8C6B-484C-BBD1-A5D60D0BF969}" type="presParOf" srcId="{D454AC24-FD7B-4516-AFBB-FDE0C6AE395F}" destId="{A74A6E9C-E16B-41DD-9C3A-2CACBE90458F}" srcOrd="6" destOrd="0" presId="urn:microsoft.com/office/officeart/2008/layout/HorizontalMultiLevelHierarchy"/>
    <dgm:cxn modelId="{9A3BD9FB-1AC1-4667-A1D2-78530CB1E7D1}" type="presParOf" srcId="{A74A6E9C-E16B-41DD-9C3A-2CACBE90458F}" destId="{9D4CB980-4CB5-4266-BFAB-15A25E59F4A0}" srcOrd="0" destOrd="0" presId="urn:microsoft.com/office/officeart/2008/layout/HorizontalMultiLevelHierarchy"/>
    <dgm:cxn modelId="{12C349E1-863D-4E03-AA8A-0C9BA1CB92BB}" type="presParOf" srcId="{D454AC24-FD7B-4516-AFBB-FDE0C6AE395F}" destId="{04461991-1610-47B3-B932-EDF3F84B862C}" srcOrd="7" destOrd="0" presId="urn:microsoft.com/office/officeart/2008/layout/HorizontalMultiLevelHierarchy"/>
    <dgm:cxn modelId="{D2E9AF6D-0D2C-4AD3-A654-8E51FF3D0EC8}" type="presParOf" srcId="{04461991-1610-47B3-B932-EDF3F84B862C}" destId="{16053776-4DE0-4882-8006-9A333A6FA10B}" srcOrd="0" destOrd="0" presId="urn:microsoft.com/office/officeart/2008/layout/HorizontalMultiLevelHierarchy"/>
    <dgm:cxn modelId="{A977D2F1-8D1C-4E8E-A8F5-3096AFF855F1}" type="presParOf" srcId="{04461991-1610-47B3-B932-EDF3F84B862C}" destId="{D48E0CDD-B372-4786-BBBC-3F2406149281}"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588D1B-CEDA-4770-9474-3B9A2B8CA3EE}" type="doc">
      <dgm:prSet loTypeId="urn:microsoft.com/office/officeart/2005/8/layout/hList7" loCatId="list" qsTypeId="urn:microsoft.com/office/officeart/2005/8/quickstyle/simple1" qsCatId="simple" csTypeId="urn:microsoft.com/office/officeart/2005/8/colors/colorful4" csCatId="colorful" phldr="1"/>
      <dgm:spPr/>
    </dgm:pt>
    <dgm:pt modelId="{6B2EEF71-1A0D-44E8-A672-2E061CDA3157}">
      <dgm:prSet phldrT="[Text]"/>
      <dgm:spPr/>
      <dgm:t>
        <a:bodyPr/>
        <a:lstStyle/>
        <a:p>
          <a:r>
            <a:rPr lang="bg-BG" dirty="0" smtClean="0"/>
            <a:t>Диагностика, лечение и рехабилитация на заболявания от основния пакет</a:t>
          </a:r>
          <a:endParaRPr lang="bg-BG" dirty="0"/>
        </a:p>
      </dgm:t>
    </dgm:pt>
    <dgm:pt modelId="{9D80026F-6B94-494D-B1A8-5F77A7C05674}" type="parTrans" cxnId="{683EE77F-6288-42C9-BFE9-98D182E4B6AB}">
      <dgm:prSet/>
      <dgm:spPr/>
      <dgm:t>
        <a:bodyPr/>
        <a:lstStyle/>
        <a:p>
          <a:endParaRPr lang="bg-BG"/>
        </a:p>
      </dgm:t>
    </dgm:pt>
    <dgm:pt modelId="{29272A62-4545-476F-BF97-A2FBE1571376}" type="sibTrans" cxnId="{683EE77F-6288-42C9-BFE9-98D182E4B6AB}">
      <dgm:prSet/>
      <dgm:spPr/>
      <dgm:t>
        <a:bodyPr/>
        <a:lstStyle/>
        <a:p>
          <a:endParaRPr lang="bg-BG"/>
        </a:p>
      </dgm:t>
    </dgm:pt>
    <dgm:pt modelId="{56B44B01-F4D0-4DFD-B761-CDD6FC178507}">
      <dgm:prSet>
        <dgm:style>
          <a:lnRef idx="1">
            <a:schemeClr val="accent4"/>
          </a:lnRef>
          <a:fillRef idx="2">
            <a:schemeClr val="accent4"/>
          </a:fillRef>
          <a:effectRef idx="1">
            <a:schemeClr val="accent4"/>
          </a:effectRef>
          <a:fontRef idx="minor">
            <a:schemeClr val="dk1"/>
          </a:fontRef>
        </dgm:style>
      </dgm:prSet>
      <dgm:spPr/>
      <dgm:t>
        <a:bodyPr/>
        <a:lstStyle/>
        <a:p>
          <a:r>
            <a:rPr lang="bg-BG" dirty="0" smtClean="0"/>
            <a:t>Амбулаторна дейност</a:t>
          </a:r>
          <a:endParaRPr lang="bg-BG" dirty="0"/>
        </a:p>
      </dgm:t>
    </dgm:pt>
    <dgm:pt modelId="{598E12F3-B50E-4030-86B2-5CE36B5C58C1}" type="parTrans" cxnId="{BC9E1165-6C81-4566-87FE-D03A5C9DC6EC}">
      <dgm:prSet/>
      <dgm:spPr/>
      <dgm:t>
        <a:bodyPr/>
        <a:lstStyle/>
        <a:p>
          <a:endParaRPr lang="bg-BG"/>
        </a:p>
      </dgm:t>
    </dgm:pt>
    <dgm:pt modelId="{37F3CFFB-B65E-4A81-A656-6378FDE08CF7}" type="sibTrans" cxnId="{BC9E1165-6C81-4566-87FE-D03A5C9DC6EC}">
      <dgm:prSet/>
      <dgm:spPr/>
      <dgm:t>
        <a:bodyPr/>
        <a:lstStyle/>
        <a:p>
          <a:endParaRPr lang="bg-BG"/>
        </a:p>
      </dgm:t>
    </dgm:pt>
    <dgm:pt modelId="{7E20D476-7400-4DD1-8F0A-F0CEABB8B7C1}">
      <dgm:prSet>
        <dgm:style>
          <a:lnRef idx="2">
            <a:schemeClr val="accent2">
              <a:shade val="50000"/>
            </a:schemeClr>
          </a:lnRef>
          <a:fillRef idx="1">
            <a:schemeClr val="accent2"/>
          </a:fillRef>
          <a:effectRef idx="0">
            <a:schemeClr val="accent2"/>
          </a:effectRef>
          <a:fontRef idx="minor">
            <a:schemeClr val="lt1"/>
          </a:fontRef>
        </dgm:style>
      </dgm:prSet>
      <dgm:spPr>
        <a:solidFill>
          <a:schemeClr val="accent2"/>
        </a:solidFill>
      </dgm:spPr>
      <dgm:t>
        <a:bodyPr/>
        <a:lstStyle/>
        <a:p>
          <a:r>
            <a:rPr lang="bg-BG" dirty="0" smtClean="0"/>
            <a:t>Спешна диагностика лечение и прием</a:t>
          </a:r>
          <a:endParaRPr lang="bg-BG" dirty="0"/>
        </a:p>
      </dgm:t>
    </dgm:pt>
    <dgm:pt modelId="{04CF2FA3-0554-447E-8C38-3EDB42BC4C03}" type="parTrans" cxnId="{14CD4E82-AF66-4134-98F0-14840779DFE1}">
      <dgm:prSet/>
      <dgm:spPr/>
      <dgm:t>
        <a:bodyPr/>
        <a:lstStyle/>
        <a:p>
          <a:endParaRPr lang="bg-BG"/>
        </a:p>
      </dgm:t>
    </dgm:pt>
    <dgm:pt modelId="{5D1BB30D-2E58-4E80-8BFE-98D3FD8E86C6}" type="sibTrans" cxnId="{14CD4E82-AF66-4134-98F0-14840779DFE1}">
      <dgm:prSet/>
      <dgm:spPr/>
      <dgm:t>
        <a:bodyPr/>
        <a:lstStyle/>
        <a:p>
          <a:endParaRPr lang="bg-BG"/>
        </a:p>
      </dgm:t>
    </dgm:pt>
    <dgm:pt modelId="{D92532AE-F6FB-452E-B16D-D4BFFA9E1E64}">
      <dgm:prSet/>
      <dgm:spPr/>
      <dgm:t>
        <a:bodyPr/>
        <a:lstStyle/>
        <a:p>
          <a:r>
            <a:rPr lang="bg-BG" smtClean="0"/>
            <a:t>Лечение и рехабилитация на заболявания от допълнителния пакет</a:t>
          </a:r>
          <a:endParaRPr lang="bg-BG" dirty="0"/>
        </a:p>
      </dgm:t>
    </dgm:pt>
    <dgm:pt modelId="{EFCEDAD4-A5DB-4FE3-B2B5-BA3266FFE287}" type="parTrans" cxnId="{15DE98A7-E262-43ED-80DB-867F1E9B3F70}">
      <dgm:prSet/>
      <dgm:spPr/>
      <dgm:t>
        <a:bodyPr/>
        <a:lstStyle/>
        <a:p>
          <a:endParaRPr lang="bg-BG"/>
        </a:p>
      </dgm:t>
    </dgm:pt>
    <dgm:pt modelId="{46AA5D82-75A0-43DF-AE15-107AFBC98453}" type="sibTrans" cxnId="{15DE98A7-E262-43ED-80DB-867F1E9B3F70}">
      <dgm:prSet/>
      <dgm:spPr/>
      <dgm:t>
        <a:bodyPr/>
        <a:lstStyle/>
        <a:p>
          <a:endParaRPr lang="bg-BG"/>
        </a:p>
      </dgm:t>
    </dgm:pt>
    <dgm:pt modelId="{CFD3C0FA-D46A-42C7-B0CB-1A525B98A99D}" type="pres">
      <dgm:prSet presAssocID="{E1588D1B-CEDA-4770-9474-3B9A2B8CA3EE}" presName="Name0" presStyleCnt="0">
        <dgm:presLayoutVars>
          <dgm:dir/>
          <dgm:resizeHandles val="exact"/>
        </dgm:presLayoutVars>
      </dgm:prSet>
      <dgm:spPr/>
    </dgm:pt>
    <dgm:pt modelId="{6B2FC2E9-6164-4EA1-A692-18C74DBE7643}" type="pres">
      <dgm:prSet presAssocID="{E1588D1B-CEDA-4770-9474-3B9A2B8CA3EE}" presName="fgShape" presStyleLbl="fgShp" presStyleIdx="0" presStyleCnt="1">
        <dgm:style>
          <a:lnRef idx="2">
            <a:schemeClr val="accent6">
              <a:shade val="50000"/>
            </a:schemeClr>
          </a:lnRef>
          <a:fillRef idx="1">
            <a:schemeClr val="accent6"/>
          </a:fillRef>
          <a:effectRef idx="0">
            <a:schemeClr val="accent6"/>
          </a:effectRef>
          <a:fontRef idx="minor">
            <a:schemeClr val="lt1"/>
          </a:fontRef>
        </dgm:style>
      </dgm:prSet>
      <dgm:spPr/>
    </dgm:pt>
    <dgm:pt modelId="{7EF792D3-4565-4095-984D-34735A16C2C7}" type="pres">
      <dgm:prSet presAssocID="{E1588D1B-CEDA-4770-9474-3B9A2B8CA3EE}" presName="linComp" presStyleCnt="0"/>
      <dgm:spPr/>
    </dgm:pt>
    <dgm:pt modelId="{D6DBCEF0-E959-4275-9113-69F4A6A9AF13}" type="pres">
      <dgm:prSet presAssocID="{56B44B01-F4D0-4DFD-B761-CDD6FC178507}" presName="compNode" presStyleCnt="0"/>
      <dgm:spPr/>
    </dgm:pt>
    <dgm:pt modelId="{D9E5626B-52EE-4507-B899-7F05BC71B96A}" type="pres">
      <dgm:prSet presAssocID="{56B44B01-F4D0-4DFD-B761-CDD6FC178507}" presName="bkgdShape" presStyleLbl="node1" presStyleIdx="0" presStyleCnt="4"/>
      <dgm:spPr/>
      <dgm:t>
        <a:bodyPr/>
        <a:lstStyle/>
        <a:p>
          <a:endParaRPr lang="bg-BG"/>
        </a:p>
      </dgm:t>
    </dgm:pt>
    <dgm:pt modelId="{B9D71FB2-3FF8-4FFA-9247-E07A08B84058}" type="pres">
      <dgm:prSet presAssocID="{56B44B01-F4D0-4DFD-B761-CDD6FC178507}" presName="nodeTx" presStyleLbl="node1" presStyleIdx="0" presStyleCnt="4">
        <dgm:presLayoutVars>
          <dgm:bulletEnabled val="1"/>
        </dgm:presLayoutVars>
      </dgm:prSet>
      <dgm:spPr/>
      <dgm:t>
        <a:bodyPr/>
        <a:lstStyle/>
        <a:p>
          <a:endParaRPr lang="bg-BG"/>
        </a:p>
      </dgm:t>
    </dgm:pt>
    <dgm:pt modelId="{32B055E7-780E-4DCD-83A1-BCE073B0749F}" type="pres">
      <dgm:prSet presAssocID="{56B44B01-F4D0-4DFD-B761-CDD6FC178507}" presName="invisiNode" presStyleLbl="node1" presStyleIdx="0" presStyleCnt="4"/>
      <dgm:spPr/>
    </dgm:pt>
    <dgm:pt modelId="{255ED808-5D6B-4FF3-BA9E-AFA53E2A5ABA}" type="pres">
      <dgm:prSet presAssocID="{56B44B01-F4D0-4DFD-B761-CDD6FC178507}" presName="imagNode" presStyleLbl="fgImgPlace1" presStyleIdx="0" presStyleCnt="4"/>
      <dgm:spPr/>
    </dgm:pt>
    <dgm:pt modelId="{F8DA9367-0FBE-4518-9C98-1BFC08A44DFC}" type="pres">
      <dgm:prSet presAssocID="{37F3CFFB-B65E-4A81-A656-6378FDE08CF7}" presName="sibTrans" presStyleLbl="sibTrans2D1" presStyleIdx="0" presStyleCnt="0"/>
      <dgm:spPr/>
      <dgm:t>
        <a:bodyPr/>
        <a:lstStyle/>
        <a:p>
          <a:endParaRPr lang="bg-BG"/>
        </a:p>
      </dgm:t>
    </dgm:pt>
    <dgm:pt modelId="{C02523A2-6B51-470C-974A-2C55EE0F27CE}" type="pres">
      <dgm:prSet presAssocID="{7E20D476-7400-4DD1-8F0A-F0CEABB8B7C1}" presName="compNode" presStyleCnt="0"/>
      <dgm:spPr/>
    </dgm:pt>
    <dgm:pt modelId="{4930EE33-DBDE-4989-A721-CD2533BBB15C}" type="pres">
      <dgm:prSet presAssocID="{7E20D476-7400-4DD1-8F0A-F0CEABB8B7C1}" presName="bkgdShape" presStyleLbl="node1" presStyleIdx="1" presStyleCnt="4"/>
      <dgm:spPr/>
      <dgm:t>
        <a:bodyPr/>
        <a:lstStyle/>
        <a:p>
          <a:endParaRPr lang="bg-BG"/>
        </a:p>
      </dgm:t>
    </dgm:pt>
    <dgm:pt modelId="{41420537-B575-449E-BD3E-38040167C581}" type="pres">
      <dgm:prSet presAssocID="{7E20D476-7400-4DD1-8F0A-F0CEABB8B7C1}" presName="nodeTx" presStyleLbl="node1" presStyleIdx="1" presStyleCnt="4">
        <dgm:presLayoutVars>
          <dgm:bulletEnabled val="1"/>
        </dgm:presLayoutVars>
      </dgm:prSet>
      <dgm:spPr/>
      <dgm:t>
        <a:bodyPr/>
        <a:lstStyle/>
        <a:p>
          <a:endParaRPr lang="bg-BG"/>
        </a:p>
      </dgm:t>
    </dgm:pt>
    <dgm:pt modelId="{8BF42594-A0DC-461B-91CC-895E05120044}" type="pres">
      <dgm:prSet presAssocID="{7E20D476-7400-4DD1-8F0A-F0CEABB8B7C1}" presName="invisiNode" presStyleLbl="node1" presStyleIdx="1" presStyleCnt="4"/>
      <dgm:spPr/>
    </dgm:pt>
    <dgm:pt modelId="{EC85CD52-EE20-4B29-AAE8-EB49D94A0A4A}" type="pres">
      <dgm:prSet presAssocID="{7E20D476-7400-4DD1-8F0A-F0CEABB8B7C1}" presName="imagNode" presStyleLbl="fgImgPlace1" presStyleIdx="1" presStyleCnt="4"/>
      <dgm:spPr/>
    </dgm:pt>
    <dgm:pt modelId="{C8F8A15E-BC1F-406F-BBBF-2D2A7BE9FFE8}" type="pres">
      <dgm:prSet presAssocID="{5D1BB30D-2E58-4E80-8BFE-98D3FD8E86C6}" presName="sibTrans" presStyleLbl="sibTrans2D1" presStyleIdx="0" presStyleCnt="0"/>
      <dgm:spPr/>
      <dgm:t>
        <a:bodyPr/>
        <a:lstStyle/>
        <a:p>
          <a:endParaRPr lang="bg-BG"/>
        </a:p>
      </dgm:t>
    </dgm:pt>
    <dgm:pt modelId="{C203C9B4-F4D7-4246-A921-CE353F642BC5}" type="pres">
      <dgm:prSet presAssocID="{6B2EEF71-1A0D-44E8-A672-2E061CDA3157}" presName="compNode" presStyleCnt="0"/>
      <dgm:spPr/>
    </dgm:pt>
    <dgm:pt modelId="{B605CE42-2347-4423-97C2-A49262DD3F64}" type="pres">
      <dgm:prSet presAssocID="{6B2EEF71-1A0D-44E8-A672-2E061CDA3157}" presName="bkgdShape" presStyleLbl="node1" presStyleIdx="2" presStyleCnt="4"/>
      <dgm:spPr/>
      <dgm:t>
        <a:bodyPr/>
        <a:lstStyle/>
        <a:p>
          <a:endParaRPr lang="bg-BG"/>
        </a:p>
      </dgm:t>
    </dgm:pt>
    <dgm:pt modelId="{C2ED029D-1F17-4C66-A1A7-46CDCF92B5F2}" type="pres">
      <dgm:prSet presAssocID="{6B2EEF71-1A0D-44E8-A672-2E061CDA3157}" presName="nodeTx" presStyleLbl="node1" presStyleIdx="2" presStyleCnt="4">
        <dgm:presLayoutVars>
          <dgm:bulletEnabled val="1"/>
        </dgm:presLayoutVars>
      </dgm:prSet>
      <dgm:spPr/>
      <dgm:t>
        <a:bodyPr/>
        <a:lstStyle/>
        <a:p>
          <a:endParaRPr lang="bg-BG"/>
        </a:p>
      </dgm:t>
    </dgm:pt>
    <dgm:pt modelId="{6EEDB393-44DB-4599-B651-90A0CF2BA4ED}" type="pres">
      <dgm:prSet presAssocID="{6B2EEF71-1A0D-44E8-A672-2E061CDA3157}" presName="invisiNode" presStyleLbl="node1" presStyleIdx="2" presStyleCnt="4"/>
      <dgm:spPr/>
    </dgm:pt>
    <dgm:pt modelId="{0A26336D-AE6C-43DC-8E9D-71064D7D39FC}" type="pres">
      <dgm:prSet presAssocID="{6B2EEF71-1A0D-44E8-A672-2E061CDA3157}" presName="imagNode" presStyleLbl="fgImgPlace1" presStyleIdx="2" presStyleCnt="4"/>
      <dgm:spPr/>
    </dgm:pt>
    <dgm:pt modelId="{2495E88D-399E-433C-A8F9-255C4F275B80}" type="pres">
      <dgm:prSet presAssocID="{29272A62-4545-476F-BF97-A2FBE1571376}" presName="sibTrans" presStyleLbl="sibTrans2D1" presStyleIdx="0" presStyleCnt="0"/>
      <dgm:spPr/>
      <dgm:t>
        <a:bodyPr/>
        <a:lstStyle/>
        <a:p>
          <a:endParaRPr lang="bg-BG"/>
        </a:p>
      </dgm:t>
    </dgm:pt>
    <dgm:pt modelId="{16CD5B46-1142-4864-BCC6-83B5996D98FC}" type="pres">
      <dgm:prSet presAssocID="{D92532AE-F6FB-452E-B16D-D4BFFA9E1E64}" presName="compNode" presStyleCnt="0"/>
      <dgm:spPr/>
    </dgm:pt>
    <dgm:pt modelId="{70825DF4-B8D9-4F01-AFE2-859CEDC69F87}" type="pres">
      <dgm:prSet presAssocID="{D92532AE-F6FB-452E-B16D-D4BFFA9E1E64}" presName="bkgdShape" presStyleLbl="node1" presStyleIdx="3" presStyleCnt="4"/>
      <dgm:spPr/>
      <dgm:t>
        <a:bodyPr/>
        <a:lstStyle/>
        <a:p>
          <a:endParaRPr lang="bg-BG"/>
        </a:p>
      </dgm:t>
    </dgm:pt>
    <dgm:pt modelId="{6B138E74-4063-4B99-8D31-FC87F3BF9CFD}" type="pres">
      <dgm:prSet presAssocID="{D92532AE-F6FB-452E-B16D-D4BFFA9E1E64}" presName="nodeTx" presStyleLbl="node1" presStyleIdx="3" presStyleCnt="4">
        <dgm:presLayoutVars>
          <dgm:bulletEnabled val="1"/>
        </dgm:presLayoutVars>
      </dgm:prSet>
      <dgm:spPr/>
      <dgm:t>
        <a:bodyPr/>
        <a:lstStyle/>
        <a:p>
          <a:endParaRPr lang="bg-BG"/>
        </a:p>
      </dgm:t>
    </dgm:pt>
    <dgm:pt modelId="{2C0CF92A-1413-4503-AD87-F2184CA62D9C}" type="pres">
      <dgm:prSet presAssocID="{D92532AE-F6FB-452E-B16D-D4BFFA9E1E64}" presName="invisiNode" presStyleLbl="node1" presStyleIdx="3" presStyleCnt="4"/>
      <dgm:spPr/>
    </dgm:pt>
    <dgm:pt modelId="{4CA33844-5AD1-43C7-95DB-E823294FC43F}" type="pres">
      <dgm:prSet presAssocID="{D92532AE-F6FB-452E-B16D-D4BFFA9E1E64}" presName="imagNode" presStyleLbl="fgImgPlace1" presStyleIdx="3" presStyleCnt="4"/>
      <dgm:spPr/>
    </dgm:pt>
  </dgm:ptLst>
  <dgm:cxnLst>
    <dgm:cxn modelId="{7C6F0A39-FCC1-4A5F-A495-CD5214822267}" type="presOf" srcId="{E1588D1B-CEDA-4770-9474-3B9A2B8CA3EE}" destId="{CFD3C0FA-D46A-42C7-B0CB-1A525B98A99D}" srcOrd="0" destOrd="0" presId="urn:microsoft.com/office/officeart/2005/8/layout/hList7"/>
    <dgm:cxn modelId="{80080642-6C76-4CCC-91A3-9D6E86ADFAE9}" type="presOf" srcId="{D92532AE-F6FB-452E-B16D-D4BFFA9E1E64}" destId="{6B138E74-4063-4B99-8D31-FC87F3BF9CFD}" srcOrd="1" destOrd="0" presId="urn:microsoft.com/office/officeart/2005/8/layout/hList7"/>
    <dgm:cxn modelId="{BC9E1165-6C81-4566-87FE-D03A5C9DC6EC}" srcId="{E1588D1B-CEDA-4770-9474-3B9A2B8CA3EE}" destId="{56B44B01-F4D0-4DFD-B761-CDD6FC178507}" srcOrd="0" destOrd="0" parTransId="{598E12F3-B50E-4030-86B2-5CE36B5C58C1}" sibTransId="{37F3CFFB-B65E-4A81-A656-6378FDE08CF7}"/>
    <dgm:cxn modelId="{E02BE8CC-AE7A-4B16-A754-6215B8BAF853}" type="presOf" srcId="{37F3CFFB-B65E-4A81-A656-6378FDE08CF7}" destId="{F8DA9367-0FBE-4518-9C98-1BFC08A44DFC}" srcOrd="0" destOrd="0" presId="urn:microsoft.com/office/officeart/2005/8/layout/hList7"/>
    <dgm:cxn modelId="{3C99374C-F81C-4B6D-ACC4-E02522880FF0}" type="presOf" srcId="{6B2EEF71-1A0D-44E8-A672-2E061CDA3157}" destId="{B605CE42-2347-4423-97C2-A49262DD3F64}" srcOrd="0" destOrd="0" presId="urn:microsoft.com/office/officeart/2005/8/layout/hList7"/>
    <dgm:cxn modelId="{812C6985-EB63-443E-A55D-030DEF4E365D}" type="presOf" srcId="{7E20D476-7400-4DD1-8F0A-F0CEABB8B7C1}" destId="{41420537-B575-449E-BD3E-38040167C581}" srcOrd="1" destOrd="0" presId="urn:microsoft.com/office/officeart/2005/8/layout/hList7"/>
    <dgm:cxn modelId="{B8A7B717-C2D5-486D-94C2-C06243740E34}" type="presOf" srcId="{7E20D476-7400-4DD1-8F0A-F0CEABB8B7C1}" destId="{4930EE33-DBDE-4989-A721-CD2533BBB15C}" srcOrd="0" destOrd="0" presId="urn:microsoft.com/office/officeart/2005/8/layout/hList7"/>
    <dgm:cxn modelId="{91517B15-2C80-4859-9B43-752086955FC3}" type="presOf" srcId="{D92532AE-F6FB-452E-B16D-D4BFFA9E1E64}" destId="{70825DF4-B8D9-4F01-AFE2-859CEDC69F87}" srcOrd="0" destOrd="0" presId="urn:microsoft.com/office/officeart/2005/8/layout/hList7"/>
    <dgm:cxn modelId="{15DE98A7-E262-43ED-80DB-867F1E9B3F70}" srcId="{E1588D1B-CEDA-4770-9474-3B9A2B8CA3EE}" destId="{D92532AE-F6FB-452E-B16D-D4BFFA9E1E64}" srcOrd="3" destOrd="0" parTransId="{EFCEDAD4-A5DB-4FE3-B2B5-BA3266FFE287}" sibTransId="{46AA5D82-75A0-43DF-AE15-107AFBC98453}"/>
    <dgm:cxn modelId="{9418FF4B-4C42-44FB-8339-31001E3F3FCB}" type="presOf" srcId="{29272A62-4545-476F-BF97-A2FBE1571376}" destId="{2495E88D-399E-433C-A8F9-255C4F275B80}" srcOrd="0" destOrd="0" presId="urn:microsoft.com/office/officeart/2005/8/layout/hList7"/>
    <dgm:cxn modelId="{683EE77F-6288-42C9-BFE9-98D182E4B6AB}" srcId="{E1588D1B-CEDA-4770-9474-3B9A2B8CA3EE}" destId="{6B2EEF71-1A0D-44E8-A672-2E061CDA3157}" srcOrd="2" destOrd="0" parTransId="{9D80026F-6B94-494D-B1A8-5F77A7C05674}" sibTransId="{29272A62-4545-476F-BF97-A2FBE1571376}"/>
    <dgm:cxn modelId="{E60F012E-1938-4890-BC24-5E1BAD901AD5}" type="presOf" srcId="{56B44B01-F4D0-4DFD-B761-CDD6FC178507}" destId="{D9E5626B-52EE-4507-B899-7F05BC71B96A}" srcOrd="0" destOrd="0" presId="urn:microsoft.com/office/officeart/2005/8/layout/hList7"/>
    <dgm:cxn modelId="{77DF4361-D8AA-42FD-A707-E85AE8D0DC54}" type="presOf" srcId="{56B44B01-F4D0-4DFD-B761-CDD6FC178507}" destId="{B9D71FB2-3FF8-4FFA-9247-E07A08B84058}" srcOrd="1" destOrd="0" presId="urn:microsoft.com/office/officeart/2005/8/layout/hList7"/>
    <dgm:cxn modelId="{14CD4E82-AF66-4134-98F0-14840779DFE1}" srcId="{E1588D1B-CEDA-4770-9474-3B9A2B8CA3EE}" destId="{7E20D476-7400-4DD1-8F0A-F0CEABB8B7C1}" srcOrd="1" destOrd="0" parTransId="{04CF2FA3-0554-447E-8C38-3EDB42BC4C03}" sibTransId="{5D1BB30D-2E58-4E80-8BFE-98D3FD8E86C6}"/>
    <dgm:cxn modelId="{D3AB349A-7BBA-4769-A7DD-6FB1333F1E03}" type="presOf" srcId="{5D1BB30D-2E58-4E80-8BFE-98D3FD8E86C6}" destId="{C8F8A15E-BC1F-406F-BBBF-2D2A7BE9FFE8}" srcOrd="0" destOrd="0" presId="urn:microsoft.com/office/officeart/2005/8/layout/hList7"/>
    <dgm:cxn modelId="{4046D609-469E-457B-9B1D-7F527B5C092C}" type="presOf" srcId="{6B2EEF71-1A0D-44E8-A672-2E061CDA3157}" destId="{C2ED029D-1F17-4C66-A1A7-46CDCF92B5F2}" srcOrd="1" destOrd="0" presId="urn:microsoft.com/office/officeart/2005/8/layout/hList7"/>
    <dgm:cxn modelId="{E22347C6-EA21-4644-A2FD-B264FDCE5710}" type="presParOf" srcId="{CFD3C0FA-D46A-42C7-B0CB-1A525B98A99D}" destId="{6B2FC2E9-6164-4EA1-A692-18C74DBE7643}" srcOrd="0" destOrd="0" presId="urn:microsoft.com/office/officeart/2005/8/layout/hList7"/>
    <dgm:cxn modelId="{24D425B5-4FDF-47F2-8BB2-3144477221A6}" type="presParOf" srcId="{CFD3C0FA-D46A-42C7-B0CB-1A525B98A99D}" destId="{7EF792D3-4565-4095-984D-34735A16C2C7}" srcOrd="1" destOrd="0" presId="urn:microsoft.com/office/officeart/2005/8/layout/hList7"/>
    <dgm:cxn modelId="{3CCE98A8-0382-4102-95B2-5AB008FC1A29}" type="presParOf" srcId="{7EF792D3-4565-4095-984D-34735A16C2C7}" destId="{D6DBCEF0-E959-4275-9113-69F4A6A9AF13}" srcOrd="0" destOrd="0" presId="urn:microsoft.com/office/officeart/2005/8/layout/hList7"/>
    <dgm:cxn modelId="{84AADE12-93F0-4A9A-B65C-B835EFACBE47}" type="presParOf" srcId="{D6DBCEF0-E959-4275-9113-69F4A6A9AF13}" destId="{D9E5626B-52EE-4507-B899-7F05BC71B96A}" srcOrd="0" destOrd="0" presId="urn:microsoft.com/office/officeart/2005/8/layout/hList7"/>
    <dgm:cxn modelId="{64CDAB87-0BBA-49B1-95DC-CEBDFAD3072B}" type="presParOf" srcId="{D6DBCEF0-E959-4275-9113-69F4A6A9AF13}" destId="{B9D71FB2-3FF8-4FFA-9247-E07A08B84058}" srcOrd="1" destOrd="0" presId="urn:microsoft.com/office/officeart/2005/8/layout/hList7"/>
    <dgm:cxn modelId="{B32C28F7-4EA1-405A-9A66-004B431977AD}" type="presParOf" srcId="{D6DBCEF0-E959-4275-9113-69F4A6A9AF13}" destId="{32B055E7-780E-4DCD-83A1-BCE073B0749F}" srcOrd="2" destOrd="0" presId="urn:microsoft.com/office/officeart/2005/8/layout/hList7"/>
    <dgm:cxn modelId="{78270BD3-F387-4BB5-8082-D15192183264}" type="presParOf" srcId="{D6DBCEF0-E959-4275-9113-69F4A6A9AF13}" destId="{255ED808-5D6B-4FF3-BA9E-AFA53E2A5ABA}" srcOrd="3" destOrd="0" presId="urn:microsoft.com/office/officeart/2005/8/layout/hList7"/>
    <dgm:cxn modelId="{02E93A9F-DDF7-4662-AC82-85ECA94AB5FC}" type="presParOf" srcId="{7EF792D3-4565-4095-984D-34735A16C2C7}" destId="{F8DA9367-0FBE-4518-9C98-1BFC08A44DFC}" srcOrd="1" destOrd="0" presId="urn:microsoft.com/office/officeart/2005/8/layout/hList7"/>
    <dgm:cxn modelId="{88714B21-F62A-4AE0-83C3-133188B1C0F5}" type="presParOf" srcId="{7EF792D3-4565-4095-984D-34735A16C2C7}" destId="{C02523A2-6B51-470C-974A-2C55EE0F27CE}" srcOrd="2" destOrd="0" presId="urn:microsoft.com/office/officeart/2005/8/layout/hList7"/>
    <dgm:cxn modelId="{FBE82563-0AAA-49CE-BA35-EEF9DA62926A}" type="presParOf" srcId="{C02523A2-6B51-470C-974A-2C55EE0F27CE}" destId="{4930EE33-DBDE-4989-A721-CD2533BBB15C}" srcOrd="0" destOrd="0" presId="urn:microsoft.com/office/officeart/2005/8/layout/hList7"/>
    <dgm:cxn modelId="{7343B4BC-D9AB-4DB3-89BF-FBD53E95A483}" type="presParOf" srcId="{C02523A2-6B51-470C-974A-2C55EE0F27CE}" destId="{41420537-B575-449E-BD3E-38040167C581}" srcOrd="1" destOrd="0" presId="urn:microsoft.com/office/officeart/2005/8/layout/hList7"/>
    <dgm:cxn modelId="{0C484AEB-4DE8-43ED-A9AD-0F3AC788A9E8}" type="presParOf" srcId="{C02523A2-6B51-470C-974A-2C55EE0F27CE}" destId="{8BF42594-A0DC-461B-91CC-895E05120044}" srcOrd="2" destOrd="0" presId="urn:microsoft.com/office/officeart/2005/8/layout/hList7"/>
    <dgm:cxn modelId="{C13376CF-5775-442E-A87F-FB78815E2A1B}" type="presParOf" srcId="{C02523A2-6B51-470C-974A-2C55EE0F27CE}" destId="{EC85CD52-EE20-4B29-AAE8-EB49D94A0A4A}" srcOrd="3" destOrd="0" presId="urn:microsoft.com/office/officeart/2005/8/layout/hList7"/>
    <dgm:cxn modelId="{0FB8F056-6FDC-4B7D-B283-32870D2AF226}" type="presParOf" srcId="{7EF792D3-4565-4095-984D-34735A16C2C7}" destId="{C8F8A15E-BC1F-406F-BBBF-2D2A7BE9FFE8}" srcOrd="3" destOrd="0" presId="urn:microsoft.com/office/officeart/2005/8/layout/hList7"/>
    <dgm:cxn modelId="{624B9E01-4082-4B6C-9A3F-39F45690D4DB}" type="presParOf" srcId="{7EF792D3-4565-4095-984D-34735A16C2C7}" destId="{C203C9B4-F4D7-4246-A921-CE353F642BC5}" srcOrd="4" destOrd="0" presId="urn:microsoft.com/office/officeart/2005/8/layout/hList7"/>
    <dgm:cxn modelId="{1F246316-39DD-4820-A568-1D8416168D24}" type="presParOf" srcId="{C203C9B4-F4D7-4246-A921-CE353F642BC5}" destId="{B605CE42-2347-4423-97C2-A49262DD3F64}" srcOrd="0" destOrd="0" presId="urn:microsoft.com/office/officeart/2005/8/layout/hList7"/>
    <dgm:cxn modelId="{B021B5DE-B470-4672-A72E-5417687B75A7}" type="presParOf" srcId="{C203C9B4-F4D7-4246-A921-CE353F642BC5}" destId="{C2ED029D-1F17-4C66-A1A7-46CDCF92B5F2}" srcOrd="1" destOrd="0" presId="urn:microsoft.com/office/officeart/2005/8/layout/hList7"/>
    <dgm:cxn modelId="{FB3FCE0F-B436-4B2D-85A6-9E4A6858F699}" type="presParOf" srcId="{C203C9B4-F4D7-4246-A921-CE353F642BC5}" destId="{6EEDB393-44DB-4599-B651-90A0CF2BA4ED}" srcOrd="2" destOrd="0" presId="urn:microsoft.com/office/officeart/2005/8/layout/hList7"/>
    <dgm:cxn modelId="{030DE8C1-8B31-4044-B968-3D672C29CC6A}" type="presParOf" srcId="{C203C9B4-F4D7-4246-A921-CE353F642BC5}" destId="{0A26336D-AE6C-43DC-8E9D-71064D7D39FC}" srcOrd="3" destOrd="0" presId="urn:microsoft.com/office/officeart/2005/8/layout/hList7"/>
    <dgm:cxn modelId="{5305CA32-3439-45B0-83DF-A6A7106CB215}" type="presParOf" srcId="{7EF792D3-4565-4095-984D-34735A16C2C7}" destId="{2495E88D-399E-433C-A8F9-255C4F275B80}" srcOrd="5" destOrd="0" presId="urn:microsoft.com/office/officeart/2005/8/layout/hList7"/>
    <dgm:cxn modelId="{D0682EA7-3B69-4C90-9F03-8FD700891670}" type="presParOf" srcId="{7EF792D3-4565-4095-984D-34735A16C2C7}" destId="{16CD5B46-1142-4864-BCC6-83B5996D98FC}" srcOrd="6" destOrd="0" presId="urn:microsoft.com/office/officeart/2005/8/layout/hList7"/>
    <dgm:cxn modelId="{BC9B4345-366C-4E89-B6EE-5EDAF2BD9398}" type="presParOf" srcId="{16CD5B46-1142-4864-BCC6-83B5996D98FC}" destId="{70825DF4-B8D9-4F01-AFE2-859CEDC69F87}" srcOrd="0" destOrd="0" presId="urn:microsoft.com/office/officeart/2005/8/layout/hList7"/>
    <dgm:cxn modelId="{7F08BF5D-6C83-401B-AA91-EBA279853F9C}" type="presParOf" srcId="{16CD5B46-1142-4864-BCC6-83B5996D98FC}" destId="{6B138E74-4063-4B99-8D31-FC87F3BF9CFD}" srcOrd="1" destOrd="0" presId="urn:microsoft.com/office/officeart/2005/8/layout/hList7"/>
    <dgm:cxn modelId="{05B8CD1A-9EF2-4AD7-A62B-EE16F0053416}" type="presParOf" srcId="{16CD5B46-1142-4864-BCC6-83B5996D98FC}" destId="{2C0CF92A-1413-4503-AD87-F2184CA62D9C}" srcOrd="2" destOrd="0" presId="urn:microsoft.com/office/officeart/2005/8/layout/hList7"/>
    <dgm:cxn modelId="{33318072-FD06-4B12-8E96-4D340097ABCD}" type="presParOf" srcId="{16CD5B46-1142-4864-BCC6-83B5996D98FC}" destId="{4CA33844-5AD1-43C7-95DB-E823294FC43F}"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CF2E7-3E61-4407-A375-62E72DCF4AAB}">
      <dsp:nvSpPr>
        <dsp:cNvPr id="0" name=""/>
        <dsp:cNvSpPr/>
      </dsp:nvSpPr>
      <dsp:spPr>
        <a:xfrm>
          <a:off x="530093" y="587725"/>
          <a:ext cx="3914584" cy="3914584"/>
        </a:xfrm>
        <a:prstGeom prst="blockArc">
          <a:avLst>
            <a:gd name="adj1" fmla="val 11880000"/>
            <a:gd name="adj2" fmla="val 16200000"/>
            <a:gd name="adj3" fmla="val 4641"/>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7836B11-8EE0-4309-B5CD-C947D341E96E}">
      <dsp:nvSpPr>
        <dsp:cNvPr id="0" name=""/>
        <dsp:cNvSpPr/>
      </dsp:nvSpPr>
      <dsp:spPr>
        <a:xfrm>
          <a:off x="530093" y="587725"/>
          <a:ext cx="3914584" cy="3914584"/>
        </a:xfrm>
        <a:prstGeom prst="blockArc">
          <a:avLst>
            <a:gd name="adj1" fmla="val 7560000"/>
            <a:gd name="adj2" fmla="val 11880000"/>
            <a:gd name="adj3" fmla="val 4641"/>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169B866-C240-49EF-A4E8-4E91F58B4E77}">
      <dsp:nvSpPr>
        <dsp:cNvPr id="0" name=""/>
        <dsp:cNvSpPr/>
      </dsp:nvSpPr>
      <dsp:spPr>
        <a:xfrm>
          <a:off x="476924" y="550458"/>
          <a:ext cx="3914584" cy="3914584"/>
        </a:xfrm>
        <a:prstGeom prst="blockArc">
          <a:avLst>
            <a:gd name="adj1" fmla="val 3079194"/>
            <a:gd name="adj2" fmla="val 7443246"/>
            <a:gd name="adj3" fmla="val 4641"/>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94D9F18-375A-420C-BE3D-731720B960A6}">
      <dsp:nvSpPr>
        <dsp:cNvPr id="0" name=""/>
        <dsp:cNvSpPr/>
      </dsp:nvSpPr>
      <dsp:spPr>
        <a:xfrm>
          <a:off x="510633" y="524085"/>
          <a:ext cx="3914584" cy="3914584"/>
        </a:xfrm>
        <a:prstGeom prst="blockArc">
          <a:avLst>
            <a:gd name="adj1" fmla="val 20639667"/>
            <a:gd name="adj2" fmla="val 3156154"/>
            <a:gd name="adj3" fmla="val 4641"/>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B2338F8-9BDE-4601-9352-1FAF885E8779}">
      <dsp:nvSpPr>
        <dsp:cNvPr id="0" name=""/>
        <dsp:cNvSpPr/>
      </dsp:nvSpPr>
      <dsp:spPr>
        <a:xfrm>
          <a:off x="530093" y="587725"/>
          <a:ext cx="3914584" cy="3914584"/>
        </a:xfrm>
        <a:prstGeom prst="blockArc">
          <a:avLst>
            <a:gd name="adj1" fmla="val 16200000"/>
            <a:gd name="adj2" fmla="val 20520000"/>
            <a:gd name="adj3" fmla="val 4641"/>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F7D6593-BC57-4B2F-9619-F63DE0A07946}">
      <dsp:nvSpPr>
        <dsp:cNvPr id="0" name=""/>
        <dsp:cNvSpPr/>
      </dsp:nvSpPr>
      <dsp:spPr>
        <a:xfrm>
          <a:off x="1586194" y="1643826"/>
          <a:ext cx="1802382" cy="180238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100000"/>
            </a:lnSpc>
            <a:spcBef>
              <a:spcPct val="0"/>
            </a:spcBef>
            <a:spcAft>
              <a:spcPts val="0"/>
            </a:spcAft>
          </a:pPr>
          <a:r>
            <a:rPr lang="bg-BG" sz="1000" b="1" kern="1200" dirty="0">
              <a:solidFill>
                <a:sysClr val="windowText" lastClr="000000"/>
              </a:solidFill>
            </a:rPr>
            <a:t/>
          </a:r>
          <a:br>
            <a:rPr lang="bg-BG" sz="1000" b="1" kern="1200" dirty="0">
              <a:solidFill>
                <a:sysClr val="windowText" lastClr="000000"/>
              </a:solidFill>
            </a:rPr>
          </a:br>
          <a:r>
            <a:rPr lang="bg-BG" sz="1000" b="1" kern="1200" dirty="0">
              <a:solidFill>
                <a:sysClr val="windowText" lastClr="000000"/>
              </a:solidFill>
            </a:rPr>
            <a:t>Превенция</a:t>
          </a:r>
        </a:p>
        <a:p>
          <a:pPr lvl="0" algn="ctr" defTabSz="444500">
            <a:lnSpc>
              <a:spcPct val="100000"/>
            </a:lnSpc>
            <a:spcBef>
              <a:spcPct val="0"/>
            </a:spcBef>
            <a:spcAft>
              <a:spcPts val="0"/>
            </a:spcAft>
          </a:pPr>
          <a:r>
            <a:rPr lang="bg-BG" sz="1000" b="1" kern="1200" dirty="0" smtClean="0">
              <a:solidFill>
                <a:sysClr val="windowText" lastClr="000000"/>
              </a:solidFill>
            </a:rPr>
            <a:t>Скрининг</a:t>
          </a:r>
          <a:endParaRPr lang="bg-BG" sz="1000" b="1" kern="1200" dirty="0">
            <a:solidFill>
              <a:sysClr val="windowText" lastClr="000000"/>
            </a:solidFill>
          </a:endParaRPr>
        </a:p>
        <a:p>
          <a:pPr lvl="0" algn="ctr" defTabSz="444500">
            <a:lnSpc>
              <a:spcPct val="100000"/>
            </a:lnSpc>
            <a:spcBef>
              <a:spcPct val="0"/>
            </a:spcBef>
            <a:spcAft>
              <a:spcPts val="0"/>
            </a:spcAft>
          </a:pPr>
          <a:r>
            <a:rPr lang="bg-BG" sz="1000" b="1" kern="1200" dirty="0">
              <a:solidFill>
                <a:sysClr val="windowText" lastClr="000000"/>
              </a:solidFill>
            </a:rPr>
            <a:t>Диагностика</a:t>
          </a:r>
          <a:br>
            <a:rPr lang="bg-BG" sz="1000" b="1" kern="1200" dirty="0">
              <a:solidFill>
                <a:sysClr val="windowText" lastClr="000000"/>
              </a:solidFill>
            </a:rPr>
          </a:br>
          <a:r>
            <a:rPr lang="bg-BG" sz="1000" b="1" kern="1200" dirty="0">
              <a:solidFill>
                <a:sysClr val="windowText" lastClr="000000"/>
              </a:solidFill>
            </a:rPr>
            <a:t>Лечение</a:t>
          </a:r>
        </a:p>
        <a:p>
          <a:pPr lvl="0" algn="ctr" defTabSz="444500">
            <a:lnSpc>
              <a:spcPct val="100000"/>
            </a:lnSpc>
            <a:spcBef>
              <a:spcPct val="0"/>
            </a:spcBef>
            <a:spcAft>
              <a:spcPts val="0"/>
            </a:spcAft>
          </a:pPr>
          <a:r>
            <a:rPr lang="bg-BG" sz="1000" b="1" kern="1200" dirty="0">
              <a:solidFill>
                <a:sysClr val="windowText" lastClr="000000"/>
              </a:solidFill>
            </a:rPr>
            <a:t>Рехабилитация</a:t>
          </a:r>
        </a:p>
        <a:p>
          <a:pPr lvl="0" algn="ctr" defTabSz="444500">
            <a:lnSpc>
              <a:spcPct val="100000"/>
            </a:lnSpc>
            <a:spcBef>
              <a:spcPct val="0"/>
            </a:spcBef>
            <a:spcAft>
              <a:spcPts val="0"/>
            </a:spcAft>
          </a:pPr>
          <a:r>
            <a:rPr lang="bg-BG" sz="1000" b="1" kern="1200" dirty="0">
              <a:solidFill>
                <a:sysClr val="windowText" lastClr="000000"/>
              </a:solidFill>
            </a:rPr>
            <a:t>Обучение на пациенти </a:t>
          </a:r>
        </a:p>
        <a:p>
          <a:pPr lvl="0" algn="ctr" defTabSz="444500">
            <a:lnSpc>
              <a:spcPct val="100000"/>
            </a:lnSpc>
            <a:spcBef>
              <a:spcPct val="0"/>
            </a:spcBef>
            <a:spcAft>
              <a:spcPts val="0"/>
            </a:spcAft>
          </a:pPr>
          <a:r>
            <a:rPr lang="bg-BG" sz="1000" b="1" kern="1200" dirty="0">
              <a:solidFill>
                <a:sysClr val="windowText" lastClr="000000"/>
              </a:solidFill>
            </a:rPr>
            <a:t>Специализирани консултации по домовете </a:t>
          </a:r>
        </a:p>
      </dsp:txBody>
      <dsp:txXfrm>
        <a:off x="1850147" y="1907779"/>
        <a:ext cx="1274476" cy="1274476"/>
      </dsp:txXfrm>
    </dsp:sp>
    <dsp:sp modelId="{6D9C717B-AE78-47F2-A93E-EA890B93112C}">
      <dsp:nvSpPr>
        <dsp:cNvPr id="0" name=""/>
        <dsp:cNvSpPr/>
      </dsp:nvSpPr>
      <dsp:spPr>
        <a:xfrm>
          <a:off x="1856551" y="2311"/>
          <a:ext cx="1261667" cy="1261667"/>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bg-BG" sz="1400" b="1" kern="1200">
              <a:solidFill>
                <a:sysClr val="windowText" lastClr="000000"/>
              </a:solidFill>
            </a:rPr>
            <a:t>ОПЛ</a:t>
          </a:r>
        </a:p>
      </dsp:txBody>
      <dsp:txXfrm>
        <a:off x="2041318" y="187078"/>
        <a:ext cx="892133" cy="892133"/>
      </dsp:txXfrm>
    </dsp:sp>
    <dsp:sp modelId="{9D6E6C0C-D19C-495A-A27B-6D9C90E659A2}">
      <dsp:nvSpPr>
        <dsp:cNvPr id="0" name=""/>
        <dsp:cNvSpPr/>
      </dsp:nvSpPr>
      <dsp:spPr>
        <a:xfrm>
          <a:off x="3674850" y="1323382"/>
          <a:ext cx="1261667" cy="126166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bg-BG" sz="1100" b="1" kern="1200" dirty="0">
              <a:solidFill>
                <a:sysClr val="windowText" lastClr="000000"/>
              </a:solidFill>
            </a:rPr>
            <a:t>Специалисти от извънболничната помощ</a:t>
          </a:r>
        </a:p>
      </dsp:txBody>
      <dsp:txXfrm>
        <a:off x="3859617" y="1508149"/>
        <a:ext cx="892133" cy="892133"/>
      </dsp:txXfrm>
    </dsp:sp>
    <dsp:sp modelId="{444763AF-D60C-4928-BA57-8DBC27BDBE8D}">
      <dsp:nvSpPr>
        <dsp:cNvPr id="0" name=""/>
        <dsp:cNvSpPr/>
      </dsp:nvSpPr>
      <dsp:spPr>
        <a:xfrm>
          <a:off x="2998248" y="3369415"/>
          <a:ext cx="1261667" cy="1261667"/>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bg-BG" sz="1100" b="1" kern="1200" dirty="0">
              <a:solidFill>
                <a:sysClr val="windowText" lastClr="000000"/>
              </a:solidFill>
            </a:rPr>
            <a:t>Дългосрочни грижи</a:t>
          </a:r>
        </a:p>
      </dsp:txBody>
      <dsp:txXfrm>
        <a:off x="3183015" y="3554182"/>
        <a:ext cx="892133" cy="892133"/>
      </dsp:txXfrm>
    </dsp:sp>
    <dsp:sp modelId="{91DBAA63-F0CC-4EB6-977A-4C1D24082D55}">
      <dsp:nvSpPr>
        <dsp:cNvPr id="0" name=""/>
        <dsp:cNvSpPr/>
      </dsp:nvSpPr>
      <dsp:spPr>
        <a:xfrm>
          <a:off x="732781" y="3460920"/>
          <a:ext cx="1261667" cy="1261667"/>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bg-BG" sz="1100" b="1" kern="1200">
              <a:solidFill>
                <a:sysClr val="windowText" lastClr="000000"/>
              </a:solidFill>
            </a:rPr>
            <a:t>Социални услуги</a:t>
          </a:r>
        </a:p>
      </dsp:txBody>
      <dsp:txXfrm>
        <a:off x="917548" y="3645687"/>
        <a:ext cx="892133" cy="892133"/>
      </dsp:txXfrm>
    </dsp:sp>
    <dsp:sp modelId="{42A38A0F-40BE-4AFF-B064-0289E56D4BF0}">
      <dsp:nvSpPr>
        <dsp:cNvPr id="0" name=""/>
        <dsp:cNvSpPr/>
      </dsp:nvSpPr>
      <dsp:spPr>
        <a:xfrm>
          <a:off x="38252" y="1323382"/>
          <a:ext cx="1261667" cy="1261667"/>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bg-BG" sz="1100" b="1" kern="1200" dirty="0">
              <a:solidFill>
                <a:sysClr val="windowText" lastClr="000000"/>
              </a:solidFill>
            </a:rPr>
            <a:t>Патронажни грижи и други интегрирани здравно-социални услуги</a:t>
          </a:r>
        </a:p>
      </dsp:txBody>
      <dsp:txXfrm>
        <a:off x="223019" y="1508149"/>
        <a:ext cx="892133" cy="8921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D8B911-4B6F-47DC-AA1B-282AE190868A}">
      <dsp:nvSpPr>
        <dsp:cNvPr id="0" name=""/>
        <dsp:cNvSpPr/>
      </dsp:nvSpPr>
      <dsp:spPr>
        <a:xfrm>
          <a:off x="-6340193" y="-969824"/>
          <a:ext cx="7546769" cy="7546769"/>
        </a:xfrm>
        <a:prstGeom prst="blockArc">
          <a:avLst>
            <a:gd name="adj1" fmla="val 18900000"/>
            <a:gd name="adj2" fmla="val 2700000"/>
            <a:gd name="adj3" fmla="val 286"/>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958EBA-420B-4A1A-813D-8482C24CDAF7}">
      <dsp:nvSpPr>
        <dsp:cNvPr id="0" name=""/>
        <dsp:cNvSpPr/>
      </dsp:nvSpPr>
      <dsp:spPr>
        <a:xfrm>
          <a:off x="631424" y="431075"/>
          <a:ext cx="9804617" cy="86259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4688" tIns="66040" rIns="66040" bIns="66040" numCol="1" spcCol="1270" anchor="ctr" anchorCtr="0">
          <a:noAutofit/>
        </a:bodyPr>
        <a:lstStyle/>
        <a:p>
          <a:pPr lvl="0" algn="l" defTabSz="1155700" rtl="0">
            <a:lnSpc>
              <a:spcPct val="90000"/>
            </a:lnSpc>
            <a:spcBef>
              <a:spcPct val="0"/>
            </a:spcBef>
            <a:spcAft>
              <a:spcPct val="35000"/>
            </a:spcAft>
          </a:pPr>
          <a:r>
            <a:rPr lang="bg-BG" sz="2600" kern="1200" dirty="0" smtClean="0"/>
            <a:t>Реално остойностяване на болничната дейност</a:t>
          </a:r>
          <a:endParaRPr lang="bg-BG" sz="2600" kern="1200" dirty="0"/>
        </a:p>
      </dsp:txBody>
      <dsp:txXfrm>
        <a:off x="631424" y="431075"/>
        <a:ext cx="9804617" cy="862599"/>
      </dsp:txXfrm>
    </dsp:sp>
    <dsp:sp modelId="{BFCDB4B6-670E-4948-96CC-1FBB2137FA60}">
      <dsp:nvSpPr>
        <dsp:cNvPr id="0" name=""/>
        <dsp:cNvSpPr/>
      </dsp:nvSpPr>
      <dsp:spPr>
        <a:xfrm>
          <a:off x="92299" y="323250"/>
          <a:ext cx="1078249" cy="1078249"/>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EF6C8A-F825-4BDC-B452-80ADE3D5944E}">
      <dsp:nvSpPr>
        <dsp:cNvPr id="0" name=""/>
        <dsp:cNvSpPr/>
      </dsp:nvSpPr>
      <dsp:spPr>
        <a:xfrm>
          <a:off x="1125972" y="1725198"/>
          <a:ext cx="9310069" cy="862599"/>
        </a:xfrm>
        <a:prstGeom prst="rect">
          <a:avLst/>
        </a:prstGeom>
        <a:solidFill>
          <a:schemeClr val="accent3">
            <a:hueOff val="903533"/>
            <a:satOff val="33333"/>
            <a:lumOff val="-490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4688" tIns="66040" rIns="66040" bIns="66040" numCol="1" spcCol="1270" anchor="ctr" anchorCtr="0">
          <a:noAutofit/>
        </a:bodyPr>
        <a:lstStyle/>
        <a:p>
          <a:pPr lvl="0" algn="l" defTabSz="1155700" rtl="0">
            <a:lnSpc>
              <a:spcPct val="90000"/>
            </a:lnSpc>
            <a:spcBef>
              <a:spcPct val="0"/>
            </a:spcBef>
            <a:spcAft>
              <a:spcPct val="35000"/>
            </a:spcAft>
          </a:pPr>
          <a:r>
            <a:rPr lang="bg-BG" sz="2600" kern="1200" smtClean="0"/>
            <a:t>Формиране на основен и допълнителен пакет</a:t>
          </a:r>
          <a:endParaRPr lang="bg-BG" sz="2600" kern="1200"/>
        </a:p>
      </dsp:txBody>
      <dsp:txXfrm>
        <a:off x="1125972" y="1725198"/>
        <a:ext cx="9310069" cy="862599"/>
      </dsp:txXfrm>
    </dsp:sp>
    <dsp:sp modelId="{710FFD20-EBEC-4CC7-8939-1E780D84DC85}">
      <dsp:nvSpPr>
        <dsp:cNvPr id="0" name=""/>
        <dsp:cNvSpPr/>
      </dsp:nvSpPr>
      <dsp:spPr>
        <a:xfrm>
          <a:off x="586847" y="1617373"/>
          <a:ext cx="1078249" cy="1078249"/>
        </a:xfrm>
        <a:prstGeom prst="ellipse">
          <a:avLst/>
        </a:prstGeom>
        <a:solidFill>
          <a:schemeClr val="lt1">
            <a:hueOff val="0"/>
            <a:satOff val="0"/>
            <a:lumOff val="0"/>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7FB0F9-2246-491D-9CD6-E90310762E00}">
      <dsp:nvSpPr>
        <dsp:cNvPr id="0" name=""/>
        <dsp:cNvSpPr/>
      </dsp:nvSpPr>
      <dsp:spPr>
        <a:xfrm>
          <a:off x="1125972" y="3019321"/>
          <a:ext cx="9310069" cy="862599"/>
        </a:xfrm>
        <a:prstGeom prst="rect">
          <a:avLst/>
        </a:prstGeom>
        <a:solidFill>
          <a:schemeClr val="accent3">
            <a:hueOff val="1807066"/>
            <a:satOff val="66667"/>
            <a:lumOff val="-980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4688" tIns="66040" rIns="66040" bIns="66040" numCol="1" spcCol="1270" anchor="ctr" anchorCtr="0">
          <a:noAutofit/>
        </a:bodyPr>
        <a:lstStyle/>
        <a:p>
          <a:pPr lvl="0" algn="l" defTabSz="1155700" rtl="0">
            <a:lnSpc>
              <a:spcPct val="90000"/>
            </a:lnSpc>
            <a:spcBef>
              <a:spcPct val="0"/>
            </a:spcBef>
            <a:spcAft>
              <a:spcPct val="35000"/>
            </a:spcAft>
          </a:pPr>
          <a:r>
            <a:rPr lang="bg-BG" sz="2600" kern="1200" smtClean="0"/>
            <a:t>Осигуряване на комплексен поход в лечението</a:t>
          </a:r>
          <a:endParaRPr lang="bg-BG" sz="2600" kern="1200"/>
        </a:p>
      </dsp:txBody>
      <dsp:txXfrm>
        <a:off x="1125972" y="3019321"/>
        <a:ext cx="9310069" cy="862599"/>
      </dsp:txXfrm>
    </dsp:sp>
    <dsp:sp modelId="{A35AB3C8-C28E-4484-9A48-8DDE13604FE3}">
      <dsp:nvSpPr>
        <dsp:cNvPr id="0" name=""/>
        <dsp:cNvSpPr/>
      </dsp:nvSpPr>
      <dsp:spPr>
        <a:xfrm>
          <a:off x="586847" y="2911497"/>
          <a:ext cx="1078249" cy="1078249"/>
        </a:xfrm>
        <a:prstGeom prst="ellipse">
          <a:avLst/>
        </a:prstGeom>
        <a:solidFill>
          <a:schemeClr val="lt1">
            <a:hueOff val="0"/>
            <a:satOff val="0"/>
            <a:lumOff val="0"/>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0B7857-EC71-42B6-A693-10829D352067}">
      <dsp:nvSpPr>
        <dsp:cNvPr id="0" name=""/>
        <dsp:cNvSpPr/>
      </dsp:nvSpPr>
      <dsp:spPr>
        <a:xfrm>
          <a:off x="631424" y="4313445"/>
          <a:ext cx="9804617" cy="862599"/>
        </a:xfrm>
        <a:prstGeom prst="rect">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4688" tIns="66040" rIns="66040" bIns="66040" numCol="1" spcCol="1270" anchor="ctr" anchorCtr="0">
          <a:noAutofit/>
        </a:bodyPr>
        <a:lstStyle/>
        <a:p>
          <a:pPr lvl="0" algn="l" defTabSz="1155700" rtl="0">
            <a:lnSpc>
              <a:spcPct val="90000"/>
            </a:lnSpc>
            <a:spcBef>
              <a:spcPct val="0"/>
            </a:spcBef>
            <a:spcAft>
              <a:spcPct val="35000"/>
            </a:spcAft>
          </a:pPr>
          <a:r>
            <a:rPr lang="bg-BG" sz="2600" kern="1200" dirty="0" smtClean="0"/>
            <a:t>Прехвърляне на дейности от болничната в </a:t>
          </a:r>
          <a:r>
            <a:rPr lang="bg-BG" sz="2600" kern="1200" dirty="0" err="1" smtClean="0"/>
            <a:t>извънболничната</a:t>
          </a:r>
          <a:r>
            <a:rPr lang="bg-BG" sz="2600" kern="1200" dirty="0" smtClean="0"/>
            <a:t> </a:t>
          </a:r>
          <a:r>
            <a:rPr lang="bg-BG" sz="2600" kern="1200" dirty="0" smtClean="0"/>
            <a:t>помощ</a:t>
          </a:r>
          <a:endParaRPr lang="bg-BG" sz="2600" kern="1200" dirty="0"/>
        </a:p>
      </dsp:txBody>
      <dsp:txXfrm>
        <a:off x="631424" y="4313445"/>
        <a:ext cx="9804617" cy="862599"/>
      </dsp:txXfrm>
    </dsp:sp>
    <dsp:sp modelId="{F35B3497-1221-4CFF-AC39-E0E26FD1B3AC}">
      <dsp:nvSpPr>
        <dsp:cNvPr id="0" name=""/>
        <dsp:cNvSpPr/>
      </dsp:nvSpPr>
      <dsp:spPr>
        <a:xfrm>
          <a:off x="92299" y="4205620"/>
          <a:ext cx="1078249" cy="1078249"/>
        </a:xfrm>
        <a:prstGeom prst="ellipse">
          <a:avLst/>
        </a:prstGeom>
        <a:solidFill>
          <a:schemeClr val="lt1">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A6E9C-E16B-41DD-9C3A-2CACBE90458F}">
      <dsp:nvSpPr>
        <dsp:cNvPr id="0" name=""/>
        <dsp:cNvSpPr/>
      </dsp:nvSpPr>
      <dsp:spPr>
        <a:xfrm>
          <a:off x="1600281" y="2175669"/>
          <a:ext cx="542350" cy="1550164"/>
        </a:xfrm>
        <a:custGeom>
          <a:avLst/>
          <a:gdLst/>
          <a:ahLst/>
          <a:cxnLst/>
          <a:rect l="0" t="0" r="0" b="0"/>
          <a:pathLst>
            <a:path>
              <a:moveTo>
                <a:pt x="0" y="0"/>
              </a:moveTo>
              <a:lnTo>
                <a:pt x="271175" y="0"/>
              </a:lnTo>
              <a:lnTo>
                <a:pt x="271175" y="1550164"/>
              </a:lnTo>
              <a:lnTo>
                <a:pt x="542350" y="1550164"/>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bg-BG" sz="500" kern="1200"/>
        </a:p>
      </dsp:txBody>
      <dsp:txXfrm>
        <a:off x="1830399" y="2909693"/>
        <a:ext cx="82115" cy="82115"/>
      </dsp:txXfrm>
    </dsp:sp>
    <dsp:sp modelId="{21551327-1A09-40A6-B12D-1F5E50A1CC8A}">
      <dsp:nvSpPr>
        <dsp:cNvPr id="0" name=""/>
        <dsp:cNvSpPr/>
      </dsp:nvSpPr>
      <dsp:spPr>
        <a:xfrm>
          <a:off x="1600281" y="2175669"/>
          <a:ext cx="542350" cy="516721"/>
        </a:xfrm>
        <a:custGeom>
          <a:avLst/>
          <a:gdLst/>
          <a:ahLst/>
          <a:cxnLst/>
          <a:rect l="0" t="0" r="0" b="0"/>
          <a:pathLst>
            <a:path>
              <a:moveTo>
                <a:pt x="0" y="0"/>
              </a:moveTo>
              <a:lnTo>
                <a:pt x="271175" y="0"/>
              </a:lnTo>
              <a:lnTo>
                <a:pt x="271175" y="516721"/>
              </a:lnTo>
              <a:lnTo>
                <a:pt x="542350" y="516721"/>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bg-BG" sz="500" kern="1200">
            <a:solidFill>
              <a:schemeClr val="tx1"/>
            </a:solidFill>
          </a:endParaRPr>
        </a:p>
      </dsp:txBody>
      <dsp:txXfrm>
        <a:off x="1852729" y="2415302"/>
        <a:ext cx="37454" cy="37454"/>
      </dsp:txXfrm>
    </dsp:sp>
    <dsp:sp modelId="{2B64CB87-7863-4C6F-925D-A3EA13DE0319}">
      <dsp:nvSpPr>
        <dsp:cNvPr id="0" name=""/>
        <dsp:cNvSpPr/>
      </dsp:nvSpPr>
      <dsp:spPr>
        <a:xfrm>
          <a:off x="1600281" y="1658947"/>
          <a:ext cx="542350" cy="516721"/>
        </a:xfrm>
        <a:custGeom>
          <a:avLst/>
          <a:gdLst/>
          <a:ahLst/>
          <a:cxnLst/>
          <a:rect l="0" t="0" r="0" b="0"/>
          <a:pathLst>
            <a:path>
              <a:moveTo>
                <a:pt x="0" y="516721"/>
              </a:moveTo>
              <a:lnTo>
                <a:pt x="271175" y="516721"/>
              </a:lnTo>
              <a:lnTo>
                <a:pt x="271175" y="0"/>
              </a:lnTo>
              <a:lnTo>
                <a:pt x="542350" y="0"/>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bg-BG" sz="500" kern="1200">
            <a:solidFill>
              <a:schemeClr val="tx1"/>
            </a:solidFill>
          </a:endParaRPr>
        </a:p>
      </dsp:txBody>
      <dsp:txXfrm>
        <a:off x="1852729" y="1898580"/>
        <a:ext cx="37454" cy="37454"/>
      </dsp:txXfrm>
    </dsp:sp>
    <dsp:sp modelId="{E9D2F957-BCCE-4C48-80F9-793C0A96B4A4}">
      <dsp:nvSpPr>
        <dsp:cNvPr id="0" name=""/>
        <dsp:cNvSpPr/>
      </dsp:nvSpPr>
      <dsp:spPr>
        <a:xfrm>
          <a:off x="1600281" y="625504"/>
          <a:ext cx="542350" cy="1550164"/>
        </a:xfrm>
        <a:custGeom>
          <a:avLst/>
          <a:gdLst/>
          <a:ahLst/>
          <a:cxnLst/>
          <a:rect l="0" t="0" r="0" b="0"/>
          <a:pathLst>
            <a:path>
              <a:moveTo>
                <a:pt x="0" y="1550164"/>
              </a:moveTo>
              <a:lnTo>
                <a:pt x="271175" y="1550164"/>
              </a:lnTo>
              <a:lnTo>
                <a:pt x="271175" y="0"/>
              </a:lnTo>
              <a:lnTo>
                <a:pt x="542350" y="0"/>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bg-BG" sz="500" kern="1200">
            <a:solidFill>
              <a:schemeClr val="tx1"/>
            </a:solidFill>
          </a:endParaRPr>
        </a:p>
      </dsp:txBody>
      <dsp:txXfrm>
        <a:off x="1830399" y="1359529"/>
        <a:ext cx="82115" cy="82115"/>
      </dsp:txXfrm>
    </dsp:sp>
    <dsp:sp modelId="{56410B09-D878-4570-A451-D3D7FB99FD49}">
      <dsp:nvSpPr>
        <dsp:cNvPr id="0" name=""/>
        <dsp:cNvSpPr/>
      </dsp:nvSpPr>
      <dsp:spPr>
        <a:xfrm rot="16200000">
          <a:off x="-988764" y="1762291"/>
          <a:ext cx="4351338" cy="82675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bg-BG" sz="2800" kern="1200" dirty="0" smtClean="0">
              <a:solidFill>
                <a:schemeClr val="tx1"/>
              </a:solidFill>
            </a:rPr>
            <a:t>Финансиране на болничните дейности</a:t>
          </a:r>
          <a:endParaRPr lang="bg-BG" sz="2800" kern="1200" dirty="0">
            <a:solidFill>
              <a:schemeClr val="tx1"/>
            </a:solidFill>
          </a:endParaRPr>
        </a:p>
      </dsp:txBody>
      <dsp:txXfrm>
        <a:off x="-988764" y="1762291"/>
        <a:ext cx="4351338" cy="826754"/>
      </dsp:txXfrm>
    </dsp:sp>
    <dsp:sp modelId="{1DC4301E-16EB-452E-A980-F4F7330D6AD4}">
      <dsp:nvSpPr>
        <dsp:cNvPr id="0" name=""/>
        <dsp:cNvSpPr/>
      </dsp:nvSpPr>
      <dsp:spPr>
        <a:xfrm>
          <a:off x="2142632" y="212127"/>
          <a:ext cx="2711753" cy="82675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bg-BG" sz="1400" kern="1200" dirty="0" smtClean="0">
              <a:solidFill>
                <a:schemeClr val="tx1"/>
              </a:solidFill>
            </a:rPr>
            <a:t>Присъщи стопански разходи</a:t>
          </a:r>
          <a:endParaRPr lang="bg-BG" sz="1400" kern="1200" dirty="0">
            <a:solidFill>
              <a:schemeClr val="tx1"/>
            </a:solidFill>
          </a:endParaRPr>
        </a:p>
      </dsp:txBody>
      <dsp:txXfrm>
        <a:off x="2142632" y="212127"/>
        <a:ext cx="2711753" cy="826754"/>
      </dsp:txXfrm>
    </dsp:sp>
    <dsp:sp modelId="{27AD69C9-BE3E-41AE-B442-3F297F5380EA}">
      <dsp:nvSpPr>
        <dsp:cNvPr id="0" name=""/>
        <dsp:cNvSpPr/>
      </dsp:nvSpPr>
      <dsp:spPr>
        <a:xfrm>
          <a:off x="2142632" y="1245570"/>
          <a:ext cx="2711753" cy="82675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bg-BG" sz="1400" kern="1200" dirty="0" smtClean="0">
              <a:solidFill>
                <a:schemeClr val="tx1"/>
              </a:solidFill>
            </a:rPr>
            <a:t>Разходи за възнаграждения на персонала</a:t>
          </a:r>
          <a:endParaRPr lang="bg-BG" sz="1400" kern="1200" dirty="0">
            <a:solidFill>
              <a:schemeClr val="tx1"/>
            </a:solidFill>
          </a:endParaRPr>
        </a:p>
      </dsp:txBody>
      <dsp:txXfrm>
        <a:off x="2142632" y="1245570"/>
        <a:ext cx="2711753" cy="826754"/>
      </dsp:txXfrm>
    </dsp:sp>
    <dsp:sp modelId="{744821D1-2CF0-4061-B9A1-3DA90F95C06F}">
      <dsp:nvSpPr>
        <dsp:cNvPr id="0" name=""/>
        <dsp:cNvSpPr/>
      </dsp:nvSpPr>
      <dsp:spPr>
        <a:xfrm>
          <a:off x="2142632" y="2279013"/>
          <a:ext cx="2711753" cy="82675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bg-BG" sz="1400" kern="1200" dirty="0" smtClean="0">
              <a:solidFill>
                <a:schemeClr val="tx1"/>
              </a:solidFill>
            </a:rPr>
            <a:t>Разходи за предоставени медицински услуги, остойностени на база преки медицински разходи</a:t>
          </a:r>
          <a:endParaRPr lang="bg-BG" sz="1400" kern="1200" dirty="0">
            <a:solidFill>
              <a:schemeClr val="tx1"/>
            </a:solidFill>
          </a:endParaRPr>
        </a:p>
      </dsp:txBody>
      <dsp:txXfrm>
        <a:off x="2142632" y="2279013"/>
        <a:ext cx="2711753" cy="826754"/>
      </dsp:txXfrm>
    </dsp:sp>
    <dsp:sp modelId="{16053776-4DE0-4882-8006-9A333A6FA10B}">
      <dsp:nvSpPr>
        <dsp:cNvPr id="0" name=""/>
        <dsp:cNvSpPr/>
      </dsp:nvSpPr>
      <dsp:spPr>
        <a:xfrm>
          <a:off x="2142632" y="3312456"/>
          <a:ext cx="2711753" cy="82675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bg-BG" sz="1400" kern="1200" dirty="0" smtClean="0">
              <a:solidFill>
                <a:schemeClr val="tx1"/>
              </a:solidFill>
            </a:rPr>
            <a:t>Разходи за високотехнологична апаратура</a:t>
          </a:r>
          <a:endParaRPr lang="bg-BG" sz="1400" kern="1200" dirty="0">
            <a:solidFill>
              <a:schemeClr val="tx1"/>
            </a:solidFill>
          </a:endParaRPr>
        </a:p>
      </dsp:txBody>
      <dsp:txXfrm>
        <a:off x="2142632" y="3312456"/>
        <a:ext cx="2711753" cy="8267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E5626B-52EE-4507-B899-7F05BC71B96A}">
      <dsp:nvSpPr>
        <dsp:cNvPr id="0" name=""/>
        <dsp:cNvSpPr/>
      </dsp:nvSpPr>
      <dsp:spPr>
        <a:xfrm>
          <a:off x="2451" y="0"/>
          <a:ext cx="2569852" cy="4351338"/>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bg-BG" sz="2000" kern="1200" dirty="0" smtClean="0"/>
            <a:t>Амбулаторна дейност</a:t>
          </a:r>
          <a:endParaRPr lang="bg-BG" sz="2000" kern="1200" dirty="0"/>
        </a:p>
      </dsp:txBody>
      <dsp:txXfrm>
        <a:off x="2451" y="1740535"/>
        <a:ext cx="2569852" cy="1740535"/>
      </dsp:txXfrm>
    </dsp:sp>
    <dsp:sp modelId="{255ED808-5D6B-4FF3-BA9E-AFA53E2A5ABA}">
      <dsp:nvSpPr>
        <dsp:cNvPr id="0" name=""/>
        <dsp:cNvSpPr/>
      </dsp:nvSpPr>
      <dsp:spPr>
        <a:xfrm>
          <a:off x="562880" y="261080"/>
          <a:ext cx="1448995" cy="1448995"/>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30EE33-DBDE-4989-A721-CD2533BBB15C}">
      <dsp:nvSpPr>
        <dsp:cNvPr id="0" name=""/>
        <dsp:cNvSpPr/>
      </dsp:nvSpPr>
      <dsp:spPr>
        <a:xfrm>
          <a:off x="2649399" y="0"/>
          <a:ext cx="2569852" cy="4351338"/>
        </a:xfrm>
        <a:prstGeom prst="roundRect">
          <a:avLst>
            <a:gd name="adj" fmla="val 10000"/>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bg-BG" sz="2000" kern="1200" dirty="0" smtClean="0"/>
            <a:t>Спешна диагностика лечение и прием</a:t>
          </a:r>
          <a:endParaRPr lang="bg-BG" sz="2000" kern="1200" dirty="0"/>
        </a:p>
      </dsp:txBody>
      <dsp:txXfrm>
        <a:off x="2649399" y="1740535"/>
        <a:ext cx="2569852" cy="1740535"/>
      </dsp:txXfrm>
    </dsp:sp>
    <dsp:sp modelId="{EC85CD52-EE20-4B29-AAE8-EB49D94A0A4A}">
      <dsp:nvSpPr>
        <dsp:cNvPr id="0" name=""/>
        <dsp:cNvSpPr/>
      </dsp:nvSpPr>
      <dsp:spPr>
        <a:xfrm>
          <a:off x="3209828" y="261080"/>
          <a:ext cx="1448995" cy="1448995"/>
        </a:xfrm>
        <a:prstGeom prst="ellipse">
          <a:avLst/>
        </a:prstGeom>
        <a:solidFill>
          <a:schemeClr val="accent4">
            <a:tint val="50000"/>
            <a:hueOff val="3815842"/>
            <a:satOff val="-20052"/>
            <a:lumOff val="-1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05CE42-2347-4423-97C2-A49262DD3F64}">
      <dsp:nvSpPr>
        <dsp:cNvPr id="0" name=""/>
        <dsp:cNvSpPr/>
      </dsp:nvSpPr>
      <dsp:spPr>
        <a:xfrm>
          <a:off x="5296347" y="0"/>
          <a:ext cx="2569852" cy="4351338"/>
        </a:xfrm>
        <a:prstGeom prst="roundRect">
          <a:avLst>
            <a:gd name="adj" fmla="val 10000"/>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bg-BG" sz="2000" kern="1200" dirty="0" smtClean="0"/>
            <a:t>Диагностика, лечение и рехабилитация на заболявания от основния пакет</a:t>
          </a:r>
          <a:endParaRPr lang="bg-BG" sz="2000" kern="1200" dirty="0"/>
        </a:p>
      </dsp:txBody>
      <dsp:txXfrm>
        <a:off x="5296347" y="1740535"/>
        <a:ext cx="2569852" cy="1740535"/>
      </dsp:txXfrm>
    </dsp:sp>
    <dsp:sp modelId="{0A26336D-AE6C-43DC-8E9D-71064D7D39FC}">
      <dsp:nvSpPr>
        <dsp:cNvPr id="0" name=""/>
        <dsp:cNvSpPr/>
      </dsp:nvSpPr>
      <dsp:spPr>
        <a:xfrm>
          <a:off x="5856776" y="261080"/>
          <a:ext cx="1448995" cy="1448995"/>
        </a:xfrm>
        <a:prstGeom prst="ellipse">
          <a:avLst/>
        </a:prstGeom>
        <a:solidFill>
          <a:schemeClr val="accent4">
            <a:tint val="50000"/>
            <a:hueOff val="7631683"/>
            <a:satOff val="-40104"/>
            <a:lumOff val="-2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825DF4-B8D9-4F01-AFE2-859CEDC69F87}">
      <dsp:nvSpPr>
        <dsp:cNvPr id="0" name=""/>
        <dsp:cNvSpPr/>
      </dsp:nvSpPr>
      <dsp:spPr>
        <a:xfrm>
          <a:off x="7943295" y="0"/>
          <a:ext cx="2569852" cy="4351338"/>
        </a:xfrm>
        <a:prstGeom prst="roundRect">
          <a:avLst>
            <a:gd name="adj" fmla="val 10000"/>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bg-BG" sz="2000" kern="1200" smtClean="0"/>
            <a:t>Лечение и рехабилитация на заболявания от допълнителния пакет</a:t>
          </a:r>
          <a:endParaRPr lang="bg-BG" sz="2000" kern="1200" dirty="0"/>
        </a:p>
      </dsp:txBody>
      <dsp:txXfrm>
        <a:off x="7943295" y="1740535"/>
        <a:ext cx="2569852" cy="1740535"/>
      </dsp:txXfrm>
    </dsp:sp>
    <dsp:sp modelId="{4CA33844-5AD1-43C7-95DB-E823294FC43F}">
      <dsp:nvSpPr>
        <dsp:cNvPr id="0" name=""/>
        <dsp:cNvSpPr/>
      </dsp:nvSpPr>
      <dsp:spPr>
        <a:xfrm>
          <a:off x="8503724" y="261080"/>
          <a:ext cx="1448995" cy="1448995"/>
        </a:xfrm>
        <a:prstGeom prst="ellipse">
          <a:avLst/>
        </a:prstGeom>
        <a:solidFill>
          <a:schemeClr val="accent4">
            <a:tint val="50000"/>
            <a:hueOff val="11447524"/>
            <a:satOff val="-60156"/>
            <a:lumOff val="-4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2FC2E9-6164-4EA1-A692-18C74DBE7643}">
      <dsp:nvSpPr>
        <dsp:cNvPr id="0" name=""/>
        <dsp:cNvSpPr/>
      </dsp:nvSpPr>
      <dsp:spPr>
        <a:xfrm>
          <a:off x="420623" y="3481070"/>
          <a:ext cx="9674352" cy="652700"/>
        </a:xfrm>
        <a:prstGeom prst="leftRightArrow">
          <a:avLst/>
        </a:prstGeom>
        <a:solidFill>
          <a:schemeClr val="accent6"/>
        </a:solidFill>
        <a:ln w="12700" cap="flat" cmpd="sng" algn="ctr">
          <a:solidFill>
            <a:schemeClr val="accent6">
              <a:shade val="50000"/>
            </a:schemeClr>
          </a:solidFill>
          <a:prstDash val="solid"/>
          <a:miter lim="800000"/>
        </a:ln>
        <a:effectLst/>
      </dsp:spPr>
      <dsp:style>
        <a:lnRef idx="2">
          <a:schemeClr val="accent6">
            <a:shade val="50000"/>
          </a:schemeClr>
        </a:lnRef>
        <a:fillRef idx="1">
          <a:schemeClr val="accent6"/>
        </a:fillRef>
        <a:effectRef idx="0">
          <a:schemeClr val="accent6"/>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cdr:y>
    </cdr:from>
    <cdr:to>
      <cdr:x>0.283</cdr:x>
      <cdr:y>0.07207</cdr:y>
    </cdr:to>
    <cdr:sp macro="" textlink="">
      <cdr:nvSpPr>
        <cdr:cNvPr id="1025" name="Text Box 1"/>
        <cdr:cNvSpPr txBox="1">
          <a:spLocks xmlns:a="http://schemas.openxmlformats.org/drawingml/2006/main" noChangeAspect="1" noChangeArrowheads="1"/>
        </cdr:cNvSpPr>
      </cdr:nvSpPr>
      <cdr:spPr bwMode="auto">
        <a:xfrm xmlns:a="http://schemas.openxmlformats.org/drawingml/2006/main">
          <a:off x="0" y="0"/>
          <a:ext cx="2100772" cy="304799"/>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bg-BG" sz="1000" b="0" i="1" u="none" strike="noStrike" baseline="0" dirty="0">
              <a:solidFill>
                <a:srgbClr val="000000"/>
              </a:solidFill>
              <a:latin typeface="Arial"/>
              <a:cs typeface="Arial"/>
            </a:rPr>
            <a:t>на 1 000 </a:t>
          </a:r>
          <a:endParaRPr lang="bg-BG" sz="1000" b="0" i="1" u="none" strike="noStrike" baseline="0" dirty="0" smtClean="0">
            <a:solidFill>
              <a:srgbClr val="000000"/>
            </a:solidFill>
            <a:latin typeface="Arial"/>
            <a:cs typeface="Arial"/>
          </a:endParaRPr>
        </a:p>
        <a:p xmlns:a="http://schemas.openxmlformats.org/drawingml/2006/main">
          <a:pPr algn="l" rtl="0">
            <a:defRPr sz="1000"/>
          </a:pPr>
          <a:r>
            <a:rPr lang="bg-BG" sz="1000" b="0" i="1" u="none" strike="noStrike" baseline="0" dirty="0" smtClean="0">
              <a:solidFill>
                <a:srgbClr val="000000"/>
              </a:solidFill>
              <a:latin typeface="Arial"/>
              <a:cs typeface="Arial"/>
            </a:rPr>
            <a:t>живородени</a:t>
          </a:r>
          <a:endParaRPr lang="bg-BG"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7928"/>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3849688" y="0"/>
            <a:ext cx="2946400" cy="497928"/>
          </a:xfrm>
          <a:prstGeom prst="rect">
            <a:avLst/>
          </a:prstGeom>
        </p:spPr>
        <p:txBody>
          <a:bodyPr vert="horz" lIns="91440" tIns="45720" rIns="91440" bIns="45720" rtlCol="0"/>
          <a:lstStyle>
            <a:lvl1pPr algn="r">
              <a:defRPr sz="1200"/>
            </a:lvl1pPr>
          </a:lstStyle>
          <a:p>
            <a:fld id="{32DC505C-EBA6-474A-93E7-435809CB5FFB}" type="datetimeFigureOut">
              <a:rPr lang="bg-BG" smtClean="0"/>
              <a:t>23.6.2015 г.</a:t>
            </a:fld>
            <a:endParaRPr lang="bg-BG"/>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p:cNvSpPr>
            <a:spLocks noGrp="1"/>
          </p:cNvSpPr>
          <p:nvPr>
            <p:ph type="body" sz="quarter" idx="3"/>
          </p:nvPr>
        </p:nvSpPr>
        <p:spPr>
          <a:xfrm>
            <a:off x="679450" y="4776597"/>
            <a:ext cx="5438775" cy="391001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6" name="Footer Placeholder 5"/>
          <p:cNvSpPr>
            <a:spLocks noGrp="1"/>
          </p:cNvSpPr>
          <p:nvPr>
            <p:ph type="ftr" sz="quarter" idx="4"/>
          </p:nvPr>
        </p:nvSpPr>
        <p:spPr>
          <a:xfrm>
            <a:off x="0" y="9428710"/>
            <a:ext cx="2946400" cy="497928"/>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p:cNvSpPr>
            <a:spLocks noGrp="1"/>
          </p:cNvSpPr>
          <p:nvPr>
            <p:ph type="sldNum" sz="quarter" idx="5"/>
          </p:nvPr>
        </p:nvSpPr>
        <p:spPr>
          <a:xfrm>
            <a:off x="3849688" y="9428710"/>
            <a:ext cx="2946400" cy="497928"/>
          </a:xfrm>
          <a:prstGeom prst="rect">
            <a:avLst/>
          </a:prstGeom>
        </p:spPr>
        <p:txBody>
          <a:bodyPr vert="horz" lIns="91440" tIns="45720" rIns="91440" bIns="45720" rtlCol="0" anchor="b"/>
          <a:lstStyle>
            <a:lvl1pPr algn="r">
              <a:defRPr sz="1200"/>
            </a:lvl1pPr>
          </a:lstStyle>
          <a:p>
            <a:fld id="{12BAED0B-CA57-4681-9D1B-4F49D5C7B5E0}" type="slidenum">
              <a:rPr lang="bg-BG" smtClean="0"/>
              <a:t>‹#›</a:t>
            </a:fld>
            <a:endParaRPr lang="bg-BG"/>
          </a:p>
        </p:txBody>
      </p:sp>
    </p:spTree>
    <p:extLst>
      <p:ext uri="{BB962C8B-B14F-4D97-AF65-F5344CB8AC3E}">
        <p14:creationId xmlns:p14="http://schemas.microsoft.com/office/powerpoint/2010/main" val="482141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9</a:t>
            </a:fld>
            <a:endParaRPr lang="bg-BG"/>
          </a:p>
        </p:txBody>
      </p:sp>
    </p:spTree>
    <p:extLst>
      <p:ext uri="{BB962C8B-B14F-4D97-AF65-F5344CB8AC3E}">
        <p14:creationId xmlns:p14="http://schemas.microsoft.com/office/powerpoint/2010/main" val="2103695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31</a:t>
            </a:fld>
            <a:endParaRPr lang="bg-BG"/>
          </a:p>
        </p:txBody>
      </p:sp>
    </p:spTree>
    <p:extLst>
      <p:ext uri="{BB962C8B-B14F-4D97-AF65-F5344CB8AC3E}">
        <p14:creationId xmlns:p14="http://schemas.microsoft.com/office/powerpoint/2010/main" val="1650294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dirty="0" smtClean="0"/>
              <a:t>Имаме най-високо ниво на хоспитализации на 100 000 население от цяла Европа (почти двойно), като броят на хоспитализираните непрекъснато се увеличава, докато в повечето страни този показател (спрямо населението) или почти не се променя, или отчита тенденция към намаление. Според</a:t>
            </a:r>
            <a:r>
              <a:rPr lang="bg-BG" sz="1200" baseline="0" dirty="0" smtClean="0"/>
              <a:t> експерти на СБ </a:t>
            </a:r>
            <a:r>
              <a:rPr lang="bg-BG" sz="1200" dirty="0" smtClean="0"/>
              <a:t>около 20 % от престоите в болница в България са свързани със състояния, които съгласно международните стандарти могат да се лекуват рутинно извън болниците, т.е. амбулаторно),</a:t>
            </a:r>
            <a:r>
              <a:rPr lang="bg-BG" sz="1200" baseline="0" dirty="0" smtClean="0"/>
              <a:t> а </a:t>
            </a:r>
            <a:r>
              <a:rPr lang="bg-BG" sz="1200" dirty="0" smtClean="0"/>
              <a:t>около 10% от болничния прием може да бъде избегнат при осигуряване на по-качествена  извънболнична помощ.</a:t>
            </a: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200" dirty="0" smtClean="0"/>
          </a:p>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33</a:t>
            </a:fld>
            <a:endParaRPr lang="bg-BG"/>
          </a:p>
        </p:txBody>
      </p:sp>
    </p:spTree>
    <p:extLst>
      <p:ext uri="{BB962C8B-B14F-4D97-AF65-F5344CB8AC3E}">
        <p14:creationId xmlns:p14="http://schemas.microsoft.com/office/powerpoint/2010/main" val="1276124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52</a:t>
            </a:fld>
            <a:endParaRPr lang="bg-BG"/>
          </a:p>
        </p:txBody>
      </p:sp>
    </p:spTree>
    <p:extLst>
      <p:ext uri="{BB962C8B-B14F-4D97-AF65-F5344CB8AC3E}">
        <p14:creationId xmlns:p14="http://schemas.microsoft.com/office/powerpoint/2010/main" val="3039124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solidFill>
                  <a:srgbClr val="000000"/>
                </a:solidFill>
                <a:latin typeface="Calibri" panose="020F0502020204030204" pitchFamily="34" charset="0"/>
              </a:rPr>
              <a:t>Според анализ, изготвен от Световна банка през 2015 г. </a:t>
            </a:r>
          </a:p>
          <a:p>
            <a:pPr marL="285750" indent="-285750">
              <a:buFont typeface="Arial" panose="020B0604020202020204" pitchFamily="34" charset="0"/>
              <a:buChar char="•"/>
            </a:pPr>
            <a:r>
              <a:rPr lang="ru-RU" dirty="0" smtClean="0">
                <a:solidFill>
                  <a:srgbClr val="000000"/>
                </a:solidFill>
                <a:latin typeface="Calibri" panose="020F0502020204030204" pitchFamily="34" charset="0"/>
              </a:rPr>
              <a:t>разходите на НЗОК биха могли да се увеличат от 3,6 процента от БВП през 2013 г. (2780 милиона лв.) на 4,3 процента през 2020 г. (4375 милиона лв.) – увеличение от 0,7 процентни пункта от БВП. </a:t>
            </a:r>
          </a:p>
          <a:p>
            <a:pPr marL="285750" indent="-285750">
              <a:buFont typeface="Arial" panose="020B0604020202020204" pitchFamily="34" charset="0"/>
              <a:buChar char="•"/>
            </a:pPr>
            <a:r>
              <a:rPr lang="ru-RU" dirty="0" smtClean="0">
                <a:solidFill>
                  <a:srgbClr val="000000"/>
                </a:solidFill>
                <a:latin typeface="Calibri" panose="020F0502020204030204" pitchFamily="34" charset="0"/>
              </a:rPr>
              <a:t>приходите на НЗОК ще се намалят като процент от БВП  от 3,6 % (2788 милиона лв.) на 3,4 % от БВП (3469 милиона лв) - абсолютно увеличение от 681 милиона лв. </a:t>
            </a:r>
          </a:p>
          <a:p>
            <a:pPr marL="285750" indent="-285750">
              <a:buFont typeface="Arial" panose="020B0604020202020204" pitchFamily="34" charset="0"/>
              <a:buChar char="•"/>
            </a:pPr>
            <a:r>
              <a:rPr lang="ru-RU" dirty="0" smtClean="0">
                <a:solidFill>
                  <a:srgbClr val="000000"/>
                </a:solidFill>
                <a:latin typeface="Calibri" panose="020F0502020204030204" pitchFamily="34" charset="0"/>
              </a:rPr>
              <a:t>Това ще доведе през 2020 г. до дефицит във финансирането на НЗОК от 0,9 процентни пункта от БВП (906 милиона лв.). Този дефицит отразява влошаване от 0.9 процентни пункта във фискалното положение в България през 2020 г.</a:t>
            </a:r>
            <a:endParaRPr lang="ru-RU" sz="500" dirty="0" smtClean="0">
              <a:solidFill>
                <a:srgbClr val="000000"/>
              </a:solidFill>
              <a:latin typeface="Calibri" panose="020F0502020204030204" pitchFamily="34" charset="0"/>
            </a:endParaRPr>
          </a:p>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10</a:t>
            </a:fld>
            <a:endParaRPr lang="bg-BG"/>
          </a:p>
        </p:txBody>
      </p:sp>
    </p:spTree>
    <p:extLst>
      <p:ext uri="{BB962C8B-B14F-4D97-AF65-F5344CB8AC3E}">
        <p14:creationId xmlns:p14="http://schemas.microsoft.com/office/powerpoint/2010/main" val="1921965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dirty="0" smtClean="0"/>
              <a:t>От общите разходи за болнична помощ, публичните средства са с най-голям процент – 82%, срещу 18% индивидуални потребителски разходи.</a:t>
            </a:r>
          </a:p>
          <a:p>
            <a:r>
              <a:rPr lang="bg-BG" sz="1200" dirty="0" smtClean="0"/>
              <a:t>Съвсем различно е разпределението в разходите за лекарствени продукти и медицински изделия (НСИ, Система на здравни сметки - Текущи разходи чрез системата на търговия на дребно в аптеки, санитарни и оптични магазини и други) – 81% частни разходи срещу 19% НЗОК. </a:t>
            </a:r>
          </a:p>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13</a:t>
            </a:fld>
            <a:endParaRPr lang="bg-BG"/>
          </a:p>
        </p:txBody>
      </p:sp>
    </p:spTree>
    <p:extLst>
      <p:ext uri="{BB962C8B-B14F-4D97-AF65-F5344CB8AC3E}">
        <p14:creationId xmlns:p14="http://schemas.microsoft.com/office/powerpoint/2010/main" val="1891693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19</a:t>
            </a:fld>
            <a:endParaRPr lang="bg-BG"/>
          </a:p>
        </p:txBody>
      </p:sp>
    </p:spTree>
    <p:extLst>
      <p:ext uri="{BB962C8B-B14F-4D97-AF65-F5344CB8AC3E}">
        <p14:creationId xmlns:p14="http://schemas.microsoft.com/office/powerpoint/2010/main" val="1928645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22</a:t>
            </a:fld>
            <a:endParaRPr lang="bg-BG"/>
          </a:p>
        </p:txBody>
      </p:sp>
    </p:spTree>
    <p:extLst>
      <p:ext uri="{BB962C8B-B14F-4D97-AF65-F5344CB8AC3E}">
        <p14:creationId xmlns:p14="http://schemas.microsoft.com/office/powerpoint/2010/main" val="3376663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kern="1200" dirty="0" smtClean="0">
                <a:solidFill>
                  <a:schemeClr val="tx1"/>
                </a:solidFill>
                <a:effectLst/>
                <a:latin typeface="+mn-lt"/>
                <a:ea typeface="+mn-ea"/>
                <a:cs typeface="+mn-cs"/>
              </a:rPr>
              <a:t>Неравномерно разпределение на леглата по видове медицински грижи – над 77% за активно лечение, 10% за психиатрични грижи и едва 2% за продължително лечение. При средни стойности легла за активно лечение за ЕС на 100 000 души население  338, този показател за .България е 499. Леглата за продължително лечение са 4 пъто по малко от средния брой за Европа.</a:t>
            </a:r>
          </a:p>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23</a:t>
            </a:fld>
            <a:endParaRPr lang="bg-BG"/>
          </a:p>
        </p:txBody>
      </p:sp>
    </p:spTree>
    <p:extLst>
      <p:ext uri="{BB962C8B-B14F-4D97-AF65-F5344CB8AC3E}">
        <p14:creationId xmlns:p14="http://schemas.microsoft.com/office/powerpoint/2010/main" val="2672790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24</a:t>
            </a:fld>
            <a:endParaRPr lang="bg-BG"/>
          </a:p>
        </p:txBody>
      </p:sp>
    </p:spTree>
    <p:extLst>
      <p:ext uri="{BB962C8B-B14F-4D97-AF65-F5344CB8AC3E}">
        <p14:creationId xmlns:p14="http://schemas.microsoft.com/office/powerpoint/2010/main" val="683111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27</a:t>
            </a:fld>
            <a:endParaRPr lang="bg-BG"/>
          </a:p>
        </p:txBody>
      </p:sp>
    </p:spTree>
    <p:extLst>
      <p:ext uri="{BB962C8B-B14F-4D97-AF65-F5344CB8AC3E}">
        <p14:creationId xmlns:p14="http://schemas.microsoft.com/office/powerpoint/2010/main" val="4080444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12BAED0B-CA57-4681-9D1B-4F49D5C7B5E0}" type="slidenum">
              <a:rPr lang="bg-BG" smtClean="0"/>
              <a:t>29</a:t>
            </a:fld>
            <a:endParaRPr lang="bg-BG"/>
          </a:p>
        </p:txBody>
      </p:sp>
    </p:spTree>
    <p:extLst>
      <p:ext uri="{BB962C8B-B14F-4D97-AF65-F5344CB8AC3E}">
        <p14:creationId xmlns:p14="http://schemas.microsoft.com/office/powerpoint/2010/main" val="405640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bg-B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bg-BG"/>
          </a:p>
        </p:txBody>
      </p:sp>
      <p:sp>
        <p:nvSpPr>
          <p:cNvPr id="4" name="Date Placeholder 3"/>
          <p:cNvSpPr>
            <a:spLocks noGrp="1"/>
          </p:cNvSpPr>
          <p:nvPr>
            <p:ph type="dt" sz="half" idx="10"/>
          </p:nvPr>
        </p:nvSpPr>
        <p:spPr/>
        <p:txBody>
          <a:bodyPr/>
          <a:lstStyle/>
          <a:p>
            <a:fld id="{1D38EF54-16FB-4932-A0B3-23153AE7C394}" type="datetimeFigureOut">
              <a:rPr lang="bg-BG" smtClean="0"/>
              <a:t>23.6.2015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3850481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1D38EF54-16FB-4932-A0B3-23153AE7C394}" type="datetimeFigureOut">
              <a:rPr lang="bg-BG" smtClean="0"/>
              <a:t>23.6.2015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3262360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bg-B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1D38EF54-16FB-4932-A0B3-23153AE7C394}" type="datetimeFigureOut">
              <a:rPr lang="bg-BG" smtClean="0"/>
              <a:t>23.6.2015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3658427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1D38EF54-16FB-4932-A0B3-23153AE7C394}" type="datetimeFigureOut">
              <a:rPr lang="bg-BG" smtClean="0"/>
              <a:t>23.6.2015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3067030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bg-B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38EF54-16FB-4932-A0B3-23153AE7C394}" type="datetimeFigureOut">
              <a:rPr lang="bg-BG" smtClean="0"/>
              <a:t>23.6.2015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98570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Date Placeholder 4"/>
          <p:cNvSpPr>
            <a:spLocks noGrp="1"/>
          </p:cNvSpPr>
          <p:nvPr>
            <p:ph type="dt" sz="half" idx="10"/>
          </p:nvPr>
        </p:nvSpPr>
        <p:spPr/>
        <p:txBody>
          <a:bodyPr/>
          <a:lstStyle/>
          <a:p>
            <a:fld id="{1D38EF54-16FB-4932-A0B3-23153AE7C394}" type="datetimeFigureOut">
              <a:rPr lang="bg-BG" smtClean="0"/>
              <a:t>23.6.2015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3166378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bg-B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7" name="Date Placeholder 6"/>
          <p:cNvSpPr>
            <a:spLocks noGrp="1"/>
          </p:cNvSpPr>
          <p:nvPr>
            <p:ph type="dt" sz="half" idx="10"/>
          </p:nvPr>
        </p:nvSpPr>
        <p:spPr/>
        <p:txBody>
          <a:bodyPr/>
          <a:lstStyle/>
          <a:p>
            <a:fld id="{1D38EF54-16FB-4932-A0B3-23153AE7C394}" type="datetimeFigureOut">
              <a:rPr lang="bg-BG" smtClean="0"/>
              <a:t>23.6.2015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277617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Date Placeholder 2"/>
          <p:cNvSpPr>
            <a:spLocks noGrp="1"/>
          </p:cNvSpPr>
          <p:nvPr>
            <p:ph type="dt" sz="half" idx="10"/>
          </p:nvPr>
        </p:nvSpPr>
        <p:spPr/>
        <p:txBody>
          <a:bodyPr/>
          <a:lstStyle/>
          <a:p>
            <a:fld id="{1D38EF54-16FB-4932-A0B3-23153AE7C394}" type="datetimeFigureOut">
              <a:rPr lang="bg-BG" smtClean="0"/>
              <a:t>23.6.2015 г.</a:t>
            </a:fld>
            <a:endParaRPr lang="bg-BG"/>
          </a:p>
        </p:txBody>
      </p:sp>
      <p:sp>
        <p:nvSpPr>
          <p:cNvPr id="4" name="Footer Placeholder 3"/>
          <p:cNvSpPr>
            <a:spLocks noGrp="1"/>
          </p:cNvSpPr>
          <p:nvPr>
            <p:ph type="ftr" sz="quarter" idx="11"/>
          </p:nvPr>
        </p:nvSpPr>
        <p:spPr/>
        <p:txBody>
          <a:bodyPr/>
          <a:lstStyle/>
          <a:p>
            <a:endParaRPr lang="bg-BG"/>
          </a:p>
        </p:txBody>
      </p:sp>
      <p:sp>
        <p:nvSpPr>
          <p:cNvPr id="5" name="Slide Number Placeholder 4"/>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953312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38EF54-16FB-4932-A0B3-23153AE7C394}" type="datetimeFigureOut">
              <a:rPr lang="bg-BG" smtClean="0"/>
              <a:t>23.6.2015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3887863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g-B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38EF54-16FB-4932-A0B3-23153AE7C394}" type="datetimeFigureOut">
              <a:rPr lang="bg-BG" smtClean="0"/>
              <a:t>23.6.2015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1392041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g-B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g-B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38EF54-16FB-4932-A0B3-23153AE7C394}" type="datetimeFigureOut">
              <a:rPr lang="bg-BG" smtClean="0"/>
              <a:t>23.6.2015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06A74930-A11B-4BC7-A999-77B803BDCC58}" type="slidenum">
              <a:rPr lang="bg-BG" smtClean="0"/>
              <a:t>‹#›</a:t>
            </a:fld>
            <a:endParaRPr lang="bg-BG"/>
          </a:p>
        </p:txBody>
      </p:sp>
    </p:spTree>
    <p:extLst>
      <p:ext uri="{BB962C8B-B14F-4D97-AF65-F5344CB8AC3E}">
        <p14:creationId xmlns:p14="http://schemas.microsoft.com/office/powerpoint/2010/main" val="24939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bg-B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8EF54-16FB-4932-A0B3-23153AE7C394}" type="datetimeFigureOut">
              <a:rPr lang="bg-BG" smtClean="0"/>
              <a:t>23.6.2015 г.</a:t>
            </a:fld>
            <a:endParaRPr lang="bg-B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g-B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74930-A11B-4BC7-A999-77B803BDCC58}" type="slidenum">
              <a:rPr lang="bg-BG" smtClean="0"/>
              <a:t>‹#›</a:t>
            </a:fld>
            <a:endParaRPr lang="bg-BG"/>
          </a:p>
        </p:txBody>
      </p:sp>
    </p:spTree>
    <p:extLst>
      <p:ext uri="{BB962C8B-B14F-4D97-AF65-F5344CB8AC3E}">
        <p14:creationId xmlns:p14="http://schemas.microsoft.com/office/powerpoint/2010/main" val="88039013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chart" Target="../charts/chart12.xml"/></Relationships>
</file>

<file path=ppt/slides/_rels/slide2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p:cNvSpPr>
          <p:nvPr>
            <p:ph type="ctrTitle"/>
          </p:nvPr>
        </p:nvSpPr>
        <p:spPr/>
        <p:txBody>
          <a:bodyPr/>
          <a:lstStyle/>
          <a:p>
            <a:r>
              <a:rPr lang="bg-BG" b="1" dirty="0" smtClean="0">
                <a:latin typeface="+mn-lt"/>
              </a:rPr>
              <a:t>Реформата в системата на здравеопазването  </a:t>
            </a:r>
            <a:endParaRPr lang="bg-BG" b="1" dirty="0">
              <a:latin typeface="+mn-lt"/>
            </a:endParaRPr>
          </a:p>
        </p:txBody>
      </p:sp>
      <p:sp>
        <p:nvSpPr>
          <p:cNvPr id="3" name="Подзаглавие 2"/>
          <p:cNvSpPr>
            <a:spLocks noGrp="1"/>
          </p:cNvSpPr>
          <p:nvPr>
            <p:ph type="subTitle" idx="1"/>
          </p:nvPr>
        </p:nvSpPr>
        <p:spPr/>
        <p:txBody>
          <a:bodyPr>
            <a:normAutofit/>
          </a:bodyPr>
          <a:lstStyle/>
          <a:p>
            <a:r>
              <a:rPr lang="bg-BG" sz="3200" b="1" dirty="0"/>
              <a:t>Реформа чрез Цели</a:t>
            </a:r>
          </a:p>
        </p:txBody>
      </p:sp>
      <p:pic>
        <p:nvPicPr>
          <p:cNvPr id="46082" name="Picture 2" descr="https://encrypted-tbn3.gstatic.com/images?q=tbn:ANd9GcR75RJizFW53q5G_i5K4-FqQ_tAa5ZMYcLUOJH59AyuS51u7szIGA"/>
          <p:cNvPicPr>
            <a:picLocks noChangeAspect="1" noChangeArrowheads="1"/>
          </p:cNvPicPr>
          <p:nvPr/>
        </p:nvPicPr>
        <p:blipFill>
          <a:blip r:embed="rId2" cstate="print"/>
          <a:srcRect/>
          <a:stretch>
            <a:fillRect/>
          </a:stretch>
        </p:blipFill>
        <p:spPr bwMode="auto">
          <a:xfrm>
            <a:off x="8184232" y="3717033"/>
            <a:ext cx="2088232" cy="2438401"/>
          </a:xfrm>
          <a:prstGeom prst="rect">
            <a:avLst/>
          </a:prstGeom>
          <a:noFill/>
        </p:spPr>
      </p:pic>
    </p:spTree>
    <p:extLst>
      <p:ext uri="{BB962C8B-B14F-4D97-AF65-F5344CB8AC3E}">
        <p14:creationId xmlns:p14="http://schemas.microsoft.com/office/powerpoint/2010/main" val="15351285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20485"/>
            <a:ext cx="10515600" cy="1175657"/>
          </a:xfrm>
        </p:spPr>
        <p:txBody>
          <a:bodyPr>
            <a:normAutofit fontScale="90000"/>
          </a:bodyPr>
          <a:lstStyle/>
          <a:p>
            <a:r>
              <a:rPr lang="ru-RU" sz="2200" dirty="0">
                <a:solidFill>
                  <a:schemeClr val="bg2">
                    <a:lumMod val="25000"/>
                  </a:schemeClr>
                </a:solidFill>
              </a:rPr>
              <a:t>През 2013 г. разходите на НЗОК достигат номинално сумата на здравноосигурителните вноски, а през 2014 г. вече са повече от приходите.</a:t>
            </a:r>
            <a:r>
              <a:rPr lang="ru-RU" dirty="0">
                <a:solidFill>
                  <a:schemeClr val="bg2">
                    <a:lumMod val="25000"/>
                  </a:schemeClr>
                </a:solidFill>
              </a:rPr>
              <a:t/>
            </a:r>
            <a:br>
              <a:rPr lang="ru-RU" dirty="0">
                <a:solidFill>
                  <a:schemeClr val="bg2">
                    <a:lumMod val="25000"/>
                  </a:schemeClr>
                </a:solidFill>
              </a:rPr>
            </a:br>
            <a:endParaRPr lang="bg-BG" dirty="0"/>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1684217873"/>
              </p:ext>
            </p:extLst>
          </p:nvPr>
        </p:nvGraphicFramePr>
        <p:xfrm>
          <a:off x="838200" y="1197428"/>
          <a:ext cx="10515600" cy="53557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14237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graphicEl>
                                              <a:chart seriesIdx="-3" categoryIdx="-3" bldStep="gridLegend"/>
                                            </p:graphicEl>
                                          </p:spTgt>
                                        </p:tgtEl>
                                        <p:attrNameLst>
                                          <p:attrName>style.visibility</p:attrName>
                                        </p:attrNameLst>
                                      </p:cBhvr>
                                      <p:to>
                                        <p:strVal val="visible"/>
                                      </p:to>
                                    </p:set>
                                    <p:anim calcmode="lin" valueType="num">
                                      <p:cBhvr additive="base">
                                        <p:cTn id="7" dur="500" fill="hold"/>
                                        <p:tgtEl>
                                          <p:spTgt spid="12">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graphicEl>
                                              <a:chart seriesIdx="-3" categoryIdx="-3" bldStep="gridLegen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graphicEl>
                                              <a:chart seriesIdx="0" categoryIdx="-4" bldStep="series"/>
                                            </p:graphicEl>
                                          </p:spTgt>
                                        </p:tgtEl>
                                        <p:attrNameLst>
                                          <p:attrName>style.visibility</p:attrName>
                                        </p:attrNameLst>
                                      </p:cBhvr>
                                      <p:to>
                                        <p:strVal val="visible"/>
                                      </p:to>
                                    </p:set>
                                    <p:anim calcmode="lin" valueType="num">
                                      <p:cBhvr additive="base">
                                        <p:cTn id="13" dur="500" fill="hold"/>
                                        <p:tgtEl>
                                          <p:spTgt spid="12">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graphicEl>
                                              <a:chart seriesIdx="0"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graphicEl>
                                              <a:chart seriesIdx="1" categoryIdx="-4" bldStep="series"/>
                                            </p:graphicEl>
                                          </p:spTgt>
                                        </p:tgtEl>
                                        <p:attrNameLst>
                                          <p:attrName>style.visibility</p:attrName>
                                        </p:attrNameLst>
                                      </p:cBhvr>
                                      <p:to>
                                        <p:strVal val="visible"/>
                                      </p:to>
                                    </p:set>
                                    <p:anim calcmode="lin" valueType="num">
                                      <p:cBhvr additive="base">
                                        <p:cTn id="19" dur="500" fill="hold"/>
                                        <p:tgtEl>
                                          <p:spTgt spid="12">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graphicEl>
                                              <a:chart seriesIdx="1"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graphicEl>
                                              <a:chart seriesIdx="2" categoryIdx="-4" bldStep="series"/>
                                            </p:graphicEl>
                                          </p:spTgt>
                                        </p:tgtEl>
                                        <p:attrNameLst>
                                          <p:attrName>style.visibility</p:attrName>
                                        </p:attrNameLst>
                                      </p:cBhvr>
                                      <p:to>
                                        <p:strVal val="visible"/>
                                      </p:to>
                                    </p:set>
                                    <p:anim calcmode="lin" valueType="num">
                                      <p:cBhvr additive="base">
                                        <p:cTn id="25" dur="500" fill="hold"/>
                                        <p:tgtEl>
                                          <p:spTgt spid="12">
                                            <p:graphicEl>
                                              <a:chart seriesIdx="2" categoryIdx="-4" bldStep="series"/>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graphicEl>
                                              <a:chart seriesIdx="2"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graphicEl>
                                              <a:chart seriesIdx="3" categoryIdx="-4" bldStep="series"/>
                                            </p:graphicEl>
                                          </p:spTgt>
                                        </p:tgtEl>
                                        <p:attrNameLst>
                                          <p:attrName>style.visibility</p:attrName>
                                        </p:attrNameLst>
                                      </p:cBhvr>
                                      <p:to>
                                        <p:strVal val="visible"/>
                                      </p:to>
                                    </p:set>
                                    <p:anim calcmode="lin" valueType="num">
                                      <p:cBhvr additive="base">
                                        <p:cTn id="31" dur="500" fill="hold"/>
                                        <p:tgtEl>
                                          <p:spTgt spid="12">
                                            <p:graphicEl>
                                              <a:chart seriesIdx="3" categoryIdx="-4" bldStep="series"/>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graphicEl>
                                              <a:chart seriesIdx="3"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graphicEl>
                                              <a:chart seriesIdx="4" categoryIdx="-4" bldStep="series"/>
                                            </p:graphicEl>
                                          </p:spTgt>
                                        </p:tgtEl>
                                        <p:attrNameLst>
                                          <p:attrName>style.visibility</p:attrName>
                                        </p:attrNameLst>
                                      </p:cBhvr>
                                      <p:to>
                                        <p:strVal val="visible"/>
                                      </p:to>
                                    </p:set>
                                    <p:anim calcmode="lin" valueType="num">
                                      <p:cBhvr additive="base">
                                        <p:cTn id="37" dur="500" fill="hold"/>
                                        <p:tgtEl>
                                          <p:spTgt spid="12">
                                            <p:graphicEl>
                                              <a:chart seriesIdx="4" categoryIdx="-4" bldStep="series"/>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graphicEl>
                                              <a:chart seriesIdx="4"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Chart bld="series"/>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764870482"/>
              </p:ext>
            </p:extLst>
          </p:nvPr>
        </p:nvGraphicFramePr>
        <p:xfrm>
          <a:off x="928784" y="283335"/>
          <a:ext cx="10198562" cy="5061397"/>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927279" y="5323967"/>
            <a:ext cx="10238703" cy="1477328"/>
          </a:xfrm>
          <a:prstGeom prst="rect">
            <a:avLst/>
          </a:prstGeom>
        </p:spPr>
        <p:txBody>
          <a:bodyPr wrap="square">
            <a:spAutoFit/>
          </a:bodyPr>
          <a:lstStyle/>
          <a:p>
            <a:pPr algn="just"/>
            <a:r>
              <a:rPr lang="bg-BG" dirty="0"/>
              <a:t>Най-голям дял от разходите на НЗОК и тези, които имат най-голяма тежест  в общия ръст, са средствата за болнична помощ и лекарствени продукти. </a:t>
            </a:r>
          </a:p>
          <a:p>
            <a:pPr algn="just"/>
            <a:r>
              <a:rPr lang="bg-BG" dirty="0"/>
              <a:t>Към 2014 едва 18% от публичните средства са изплатени за </a:t>
            </a:r>
            <a:r>
              <a:rPr lang="bg-BG" dirty="0" err="1"/>
              <a:t>извънболнична</a:t>
            </a:r>
            <a:r>
              <a:rPr lang="bg-BG" dirty="0"/>
              <a:t> и дентална помощ и медико диагностични дейности, като този дял постоянно намалява (от 23% през 2009 до 18% през 2014).</a:t>
            </a:r>
          </a:p>
        </p:txBody>
      </p:sp>
    </p:spTree>
    <p:extLst>
      <p:ext uri="{BB962C8B-B14F-4D97-AF65-F5344CB8AC3E}">
        <p14:creationId xmlns:p14="http://schemas.microsoft.com/office/powerpoint/2010/main" val="129584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a:latin typeface="+mn-lt"/>
              </a:rPr>
              <a:t>Р</a:t>
            </a:r>
            <a:r>
              <a:rPr lang="bg-BG" sz="2800" b="1" dirty="0" smtClean="0">
                <a:latin typeface="+mn-lt"/>
              </a:rPr>
              <a:t>азходи на домакинствата </a:t>
            </a:r>
            <a:endParaRPr lang="bg-BG" sz="2800" b="1" dirty="0">
              <a:latin typeface="+mn-lt"/>
            </a:endParaRPr>
          </a:p>
        </p:txBody>
      </p:sp>
      <p:sp>
        <p:nvSpPr>
          <p:cNvPr id="3" name="Content Placeholder 2"/>
          <p:cNvSpPr>
            <a:spLocks noGrp="1"/>
          </p:cNvSpPr>
          <p:nvPr>
            <p:ph sz="half" idx="1"/>
          </p:nvPr>
        </p:nvSpPr>
        <p:spPr>
          <a:xfrm>
            <a:off x="838200" y="1654175"/>
            <a:ext cx="5181600" cy="4351338"/>
          </a:xfrm>
        </p:spPr>
        <p:txBody>
          <a:bodyPr>
            <a:noAutofit/>
          </a:bodyPr>
          <a:lstStyle/>
          <a:p>
            <a:pPr algn="just"/>
            <a:r>
              <a:rPr lang="ru-RU" sz="1800" dirty="0" smtClean="0"/>
              <a:t>За периода 2000-2014г. разходите на домакинствата и на лицата за здравеопазване са се увеличили над 4 пъти.</a:t>
            </a:r>
          </a:p>
          <a:p>
            <a:pPr algn="just"/>
            <a:r>
              <a:rPr lang="ru-RU" sz="1800" dirty="0" smtClean="0"/>
              <a:t>Почти </a:t>
            </a:r>
            <a:r>
              <a:rPr lang="ru-RU" sz="1800" dirty="0"/>
              <a:t>20 %</a:t>
            </a:r>
            <a:r>
              <a:rPr lang="ru-RU" sz="1800" dirty="0" smtClean="0"/>
              <a:t> </a:t>
            </a:r>
            <a:r>
              <a:rPr lang="ru-RU" sz="1800" dirty="0"/>
              <a:t>от домакинствата в България са изразходвали 10 %</a:t>
            </a:r>
            <a:r>
              <a:rPr lang="ru-RU" sz="1800" dirty="0" smtClean="0"/>
              <a:t> </a:t>
            </a:r>
            <a:r>
              <a:rPr lang="ru-RU" sz="1800" dirty="0"/>
              <a:t>или повече от общите си разходи за здравеопазване </a:t>
            </a:r>
            <a:r>
              <a:rPr lang="ru-RU" sz="1800" dirty="0" smtClean="0"/>
              <a:t>през </a:t>
            </a:r>
            <a:r>
              <a:rPr lang="ru-RU" sz="1800" dirty="0"/>
              <a:t>2013 г. </a:t>
            </a:r>
            <a:r>
              <a:rPr lang="ru-RU" sz="1800" dirty="0" smtClean="0"/>
              <a:t> </a:t>
            </a:r>
          </a:p>
          <a:p>
            <a:pPr marL="0" indent="0" algn="just">
              <a:buNone/>
            </a:pPr>
            <a:r>
              <a:rPr lang="ru-RU" sz="1400" dirty="0" smtClean="0"/>
              <a:t>(По данни на СБ «това </a:t>
            </a:r>
            <a:r>
              <a:rPr lang="ru-RU" sz="1400" dirty="0"/>
              <a:t>е доста по-високо от средните числа за ЕС-15 от 5,8 процента и дори по-високо от страни като Виетнам и Бангладеш, където 15 %</a:t>
            </a:r>
            <a:r>
              <a:rPr lang="ru-RU" sz="1400" dirty="0" smtClean="0"/>
              <a:t> </a:t>
            </a:r>
            <a:r>
              <a:rPr lang="ru-RU" sz="1400" dirty="0"/>
              <a:t>от домакинствата изразходват средства над този </a:t>
            </a:r>
            <a:r>
              <a:rPr lang="ru-RU" sz="1400" dirty="0" smtClean="0"/>
              <a:t>праг».)</a:t>
            </a:r>
            <a:endParaRPr lang="bg-BG" sz="1400" dirty="0"/>
          </a:p>
          <a:p>
            <a:pPr algn="just"/>
            <a:r>
              <a:rPr lang="ru-RU" sz="1800" dirty="0"/>
              <a:t>През </a:t>
            </a:r>
            <a:r>
              <a:rPr lang="ru-RU" sz="1800" dirty="0" smtClean="0"/>
              <a:t>2013 </a:t>
            </a:r>
            <a:r>
              <a:rPr lang="ru-RU" sz="1800" dirty="0"/>
              <a:t>г. </a:t>
            </a:r>
            <a:r>
              <a:rPr lang="ru-RU" sz="1800" dirty="0" smtClean="0"/>
              <a:t>13,1 % </a:t>
            </a:r>
            <a:r>
              <a:rPr lang="ru-RU" sz="1800" dirty="0"/>
              <a:t>от домакинствата са имали разходи на равнището на официалния праг на бедност. Когато плащанията за медицински грижи се извадят от разходите, засегнатите се увеличават до </a:t>
            </a:r>
            <a:r>
              <a:rPr lang="ru-RU" sz="1800" dirty="0" smtClean="0"/>
              <a:t>17,3 %. Т.е. 4,2 % </a:t>
            </a:r>
            <a:r>
              <a:rPr lang="ru-RU" sz="1800" dirty="0"/>
              <a:t>от домакинствата, които преди това не са падали под прага на бедността, падат под този </a:t>
            </a:r>
            <a:r>
              <a:rPr lang="ru-RU" sz="1800" dirty="0" smtClean="0"/>
              <a:t>праг</a:t>
            </a:r>
            <a:r>
              <a:rPr lang="ru-RU" sz="1800" dirty="0"/>
              <a:t> </a:t>
            </a:r>
            <a:r>
              <a:rPr lang="ru-RU" sz="1800" dirty="0" smtClean="0"/>
              <a:t>заради разходи за здравеопазване. </a:t>
            </a:r>
            <a:endParaRPr lang="bg-BG" sz="1800"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708410865"/>
              </p:ext>
            </p:extLst>
          </p:nvPr>
        </p:nvGraphicFramePr>
        <p:xfrm>
          <a:off x="6172200" y="1543049"/>
          <a:ext cx="5181600" cy="46339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862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 calcmode="lin" valueType="num">
                                      <p:cBhvr additive="base">
                                        <p:cTn id="7" dur="500" fill="hold"/>
                                        <p:tgtEl>
                                          <p:spTgt spid="9">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graphicEl>
                                              <a:chart seriesIdx="-3" categoryIdx="-3" bldStep="gridLegen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graphicEl>
                                              <a:chart seriesIdx="0" categoryIdx="-4" bldStep="series"/>
                                            </p:graphicEl>
                                          </p:spTgt>
                                        </p:tgtEl>
                                        <p:attrNameLst>
                                          <p:attrName>style.visibility</p:attrName>
                                        </p:attrNameLst>
                                      </p:cBhvr>
                                      <p:to>
                                        <p:strVal val="visible"/>
                                      </p:to>
                                    </p:set>
                                    <p:anim calcmode="lin" valueType="num">
                                      <p:cBhvr additive="base">
                                        <p:cTn id="13" dur="500" fill="hold"/>
                                        <p:tgtEl>
                                          <p:spTgt spid="9">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graphicEl>
                                              <a:chart seriesIdx="0"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graphicEl>
                                              <a:chart seriesIdx="1" categoryIdx="-4" bldStep="series"/>
                                            </p:graphicEl>
                                          </p:spTgt>
                                        </p:tgtEl>
                                        <p:attrNameLst>
                                          <p:attrName>style.visibility</p:attrName>
                                        </p:attrNameLst>
                                      </p:cBhvr>
                                      <p:to>
                                        <p:strVal val="visible"/>
                                      </p:to>
                                    </p:set>
                                    <p:anim calcmode="lin" valueType="num">
                                      <p:cBhvr additive="base">
                                        <p:cTn id="19" dur="500" fill="hold"/>
                                        <p:tgtEl>
                                          <p:spTgt spid="9">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graphicEl>
                                              <a:chart seriesIdx="1"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Chart bld="series"/>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bg-BG"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11024050"/>
              </p:ext>
            </p:extLst>
          </p:nvPr>
        </p:nvGraphicFramePr>
        <p:xfrm>
          <a:off x="838200" y="365125"/>
          <a:ext cx="10515600" cy="58118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4149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16511108"/>
              </p:ext>
            </p:extLst>
          </p:nvPr>
        </p:nvGraphicFramePr>
        <p:xfrm>
          <a:off x="838200" y="266700"/>
          <a:ext cx="10515600" cy="614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204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 calcmode="lin" valueType="num">
                                      <p:cBhvr additive="base">
                                        <p:cTn id="7" dur="500" fill="hold"/>
                                        <p:tgtEl>
                                          <p:spTgt spid="4">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chart seriesIdx="-3" categoryIdx="-3" bldStep="gridLegen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chart seriesIdx="0" categoryIdx="-4" bldStep="series"/>
                                            </p:graphicEl>
                                          </p:spTgt>
                                        </p:tgtEl>
                                        <p:attrNameLst>
                                          <p:attrName>style.visibility</p:attrName>
                                        </p:attrNameLst>
                                      </p:cBhvr>
                                      <p:to>
                                        <p:strVal val="visible"/>
                                      </p:to>
                                    </p:set>
                                    <p:anim calcmode="lin" valueType="num">
                                      <p:cBhvr additive="base">
                                        <p:cTn id="13" dur="500" fill="hold"/>
                                        <p:tgtEl>
                                          <p:spTgt spid="4">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chart seriesIdx="0"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chart seriesIdx="1" categoryIdx="-4" bldStep="series"/>
                                            </p:graphicEl>
                                          </p:spTgt>
                                        </p:tgtEl>
                                        <p:attrNameLst>
                                          <p:attrName>style.visibility</p:attrName>
                                        </p:attrNameLst>
                                      </p:cBhvr>
                                      <p:to>
                                        <p:strVal val="visible"/>
                                      </p:to>
                                    </p:set>
                                    <p:anim calcmode="lin" valueType="num">
                                      <p:cBhvr additive="base">
                                        <p:cTn id="19" dur="500" fill="hold"/>
                                        <p:tgtEl>
                                          <p:spTgt spid="4">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chart seriesIdx="1"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chart seriesIdx="2" categoryIdx="-4" bldStep="series"/>
                                            </p:graphicEl>
                                          </p:spTgt>
                                        </p:tgtEl>
                                        <p:attrNameLst>
                                          <p:attrName>style.visibility</p:attrName>
                                        </p:attrNameLst>
                                      </p:cBhvr>
                                      <p:to>
                                        <p:strVal val="visible"/>
                                      </p:to>
                                    </p:set>
                                    <p:anim calcmode="lin" valueType="num">
                                      <p:cBhvr additive="base">
                                        <p:cTn id="25" dur="500" fill="hold"/>
                                        <p:tgtEl>
                                          <p:spTgt spid="4">
                                            <p:graphicEl>
                                              <a:chart seriesIdx="2" categoryIdx="-4" bldStep="series"/>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chart seriesIdx="2"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chart seriesIdx="3" categoryIdx="-4" bldStep="series"/>
                                            </p:graphicEl>
                                          </p:spTgt>
                                        </p:tgtEl>
                                        <p:attrNameLst>
                                          <p:attrName>style.visibility</p:attrName>
                                        </p:attrNameLst>
                                      </p:cBhvr>
                                      <p:to>
                                        <p:strVal val="visible"/>
                                      </p:to>
                                    </p:set>
                                    <p:anim calcmode="lin" valueType="num">
                                      <p:cBhvr additive="base">
                                        <p:cTn id="31" dur="500" fill="hold"/>
                                        <p:tgtEl>
                                          <p:spTgt spid="4">
                                            <p:graphicEl>
                                              <a:chart seriesIdx="3" categoryIdx="-4" bldStep="series"/>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chart seriesIdx="3"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chart seriesIdx="4" categoryIdx="-4" bldStep="series"/>
                                            </p:graphicEl>
                                          </p:spTgt>
                                        </p:tgtEl>
                                        <p:attrNameLst>
                                          <p:attrName>style.visibility</p:attrName>
                                        </p:attrNameLst>
                                      </p:cBhvr>
                                      <p:to>
                                        <p:strVal val="visible"/>
                                      </p:to>
                                    </p:set>
                                    <p:anim calcmode="lin" valueType="num">
                                      <p:cBhvr additive="base">
                                        <p:cTn id="37" dur="500" fill="hold"/>
                                        <p:tgtEl>
                                          <p:spTgt spid="4">
                                            <p:graphicEl>
                                              <a:chart seriesIdx="4" categoryIdx="-4" bldStep="series"/>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chart seriesIdx="4"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a:t>И</a:t>
            </a:r>
            <a:r>
              <a:rPr lang="bg-BG" sz="2800" b="1" dirty="0" smtClean="0"/>
              <a:t> до 2050?!</a:t>
            </a:r>
            <a:endParaRPr lang="bg-BG" sz="2800" b="1" dirty="0"/>
          </a:p>
        </p:txBody>
      </p:sp>
      <p:sp>
        <p:nvSpPr>
          <p:cNvPr id="3" name="Content Placeholder 2"/>
          <p:cNvSpPr>
            <a:spLocks noGrp="1"/>
          </p:cNvSpPr>
          <p:nvPr>
            <p:ph sz="half" idx="1"/>
          </p:nvPr>
        </p:nvSpPr>
        <p:spPr>
          <a:xfrm>
            <a:off x="838200" y="1401078"/>
            <a:ext cx="5181600" cy="4351338"/>
          </a:xfrm>
        </p:spPr>
        <p:txBody>
          <a:bodyPr>
            <a:noAutofit/>
          </a:bodyPr>
          <a:lstStyle/>
          <a:p>
            <a:pPr marL="0" indent="0" algn="just">
              <a:buNone/>
            </a:pPr>
            <a:r>
              <a:rPr lang="ru-RU" sz="2000" b="1" dirty="0" smtClean="0"/>
              <a:t>Предвидените </a:t>
            </a:r>
            <a:r>
              <a:rPr lang="ru-RU" sz="2000" b="1" dirty="0"/>
              <a:t>бъдещи публични разходи, свързани с възрастта, особено за здравеопазване, ще наложат значителен дългосрочен натиск върху </a:t>
            </a:r>
            <a:r>
              <a:rPr lang="ru-RU" sz="2000" b="1" dirty="0" smtClean="0"/>
              <a:t>бюджета. </a:t>
            </a:r>
            <a:endParaRPr lang="bg-BG" sz="2000" dirty="0"/>
          </a:p>
          <a:p>
            <a:pPr marL="0" indent="0">
              <a:buNone/>
            </a:pPr>
            <a:r>
              <a:rPr lang="ru-RU" sz="2000" dirty="0"/>
              <a:t>От теоретична гледна точка фискалното пространство може да възникне от: </a:t>
            </a:r>
          </a:p>
          <a:p>
            <a:pPr>
              <a:spcBef>
                <a:spcPts val="600"/>
              </a:spcBef>
            </a:pPr>
            <a:r>
              <a:rPr lang="bg-BG" sz="2000" dirty="0" smtClean="0"/>
              <a:t>Повишени </a:t>
            </a:r>
            <a:r>
              <a:rPr lang="bg-BG" sz="2000" dirty="0"/>
              <a:t>държавни приходи; </a:t>
            </a:r>
          </a:p>
          <a:p>
            <a:pPr>
              <a:spcBef>
                <a:spcPts val="600"/>
              </a:spcBef>
            </a:pPr>
            <a:r>
              <a:rPr lang="bg-BG" sz="2000" dirty="0" smtClean="0"/>
              <a:t>Увеличен </a:t>
            </a:r>
            <a:r>
              <a:rPr lang="bg-BG" sz="2000" dirty="0"/>
              <a:t>държавен дълг; </a:t>
            </a:r>
          </a:p>
          <a:p>
            <a:pPr>
              <a:spcBef>
                <a:spcPts val="600"/>
              </a:spcBef>
            </a:pPr>
            <a:r>
              <a:rPr lang="bg-BG" sz="2000" dirty="0" smtClean="0"/>
              <a:t>По-високи </a:t>
            </a:r>
            <a:r>
              <a:rPr lang="bg-BG" sz="2000" dirty="0"/>
              <a:t>равнища чуждестранна помощ; </a:t>
            </a:r>
          </a:p>
          <a:p>
            <a:pPr>
              <a:spcBef>
                <a:spcPts val="600"/>
              </a:spcBef>
            </a:pPr>
            <a:r>
              <a:rPr lang="ru-RU" sz="2000" dirty="0" smtClean="0"/>
              <a:t>Промяна </a:t>
            </a:r>
            <a:r>
              <a:rPr lang="ru-RU" sz="2000" dirty="0"/>
              <a:t>на приоритетите между секторите; </a:t>
            </a:r>
          </a:p>
          <a:p>
            <a:pPr>
              <a:spcBef>
                <a:spcPts val="600"/>
              </a:spcBef>
            </a:pPr>
            <a:r>
              <a:rPr lang="ru-RU" sz="2000" dirty="0" smtClean="0"/>
              <a:t>Повишена </a:t>
            </a:r>
            <a:r>
              <a:rPr lang="ru-RU" sz="2000" dirty="0"/>
              <a:t>ефикасност на съществуващи разходи; </a:t>
            </a:r>
          </a:p>
          <a:p>
            <a:pPr>
              <a:spcBef>
                <a:spcPts val="600"/>
              </a:spcBef>
            </a:pPr>
            <a:r>
              <a:rPr lang="ru-RU" sz="2000" dirty="0" smtClean="0"/>
              <a:t>Сеньораж </a:t>
            </a:r>
            <a:r>
              <a:rPr lang="ru-RU" sz="2000" dirty="0"/>
              <a:t>(печатане на пари/инфлационни финанси). </a:t>
            </a:r>
          </a:p>
          <a:p>
            <a:pPr marL="0" indent="0">
              <a:buNone/>
            </a:pPr>
            <a:endParaRPr lang="bg-BG" sz="2000" dirty="0"/>
          </a:p>
        </p:txBody>
      </p:sp>
      <p:pic>
        <p:nvPicPr>
          <p:cNvPr id="5" name="Content Placeholder 4"/>
          <p:cNvPicPr>
            <a:picLocks noGrp="1" noChangeAspect="1"/>
          </p:cNvPicPr>
          <p:nvPr>
            <p:ph sz="half" idx="2"/>
          </p:nvPr>
        </p:nvPicPr>
        <p:blipFill>
          <a:blip r:embed="rId2"/>
          <a:stretch>
            <a:fillRect/>
          </a:stretch>
        </p:blipFill>
        <p:spPr>
          <a:xfrm>
            <a:off x="6117771" y="1545772"/>
            <a:ext cx="5529943" cy="4206644"/>
          </a:xfrm>
          <a:prstGeom prst="rect">
            <a:avLst/>
          </a:prstGeom>
        </p:spPr>
      </p:pic>
    </p:spTree>
    <p:extLst>
      <p:ext uri="{BB962C8B-B14F-4D97-AF65-F5344CB8AC3E}">
        <p14:creationId xmlns:p14="http://schemas.microsoft.com/office/powerpoint/2010/main" val="392504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914400" y="590248"/>
            <a:ext cx="10515600" cy="5425849"/>
          </a:xfrm>
        </p:spPr>
        <p:txBody>
          <a:bodyPr>
            <a:normAutofit/>
          </a:bodyPr>
          <a:lstStyle/>
          <a:p>
            <a:pPr marL="0" indent="0" algn="just">
              <a:lnSpc>
                <a:spcPct val="100000"/>
              </a:lnSpc>
              <a:spcAft>
                <a:spcPts val="1000"/>
              </a:spcAft>
              <a:buNone/>
            </a:pPr>
            <a:r>
              <a:rPr lang="bg-BG" sz="2400" dirty="0">
                <a:latin typeface="Calibri" panose="020F0502020204030204" pitchFamily="34" charset="0"/>
                <a:ea typeface="Calibri" panose="020F0502020204030204" pitchFamily="34" charset="0"/>
                <a:cs typeface="Times New Roman" panose="02020603050405020304" pitchFamily="18" charset="0"/>
              </a:rPr>
              <a:t>В тези макроикономически и демографски рамки (при невъзможност за поддържане на темпа на растеж на разходите за здравеопазване) усилията трябва да бъдат насочени към подобряване на ефикасността на изразходване на наличните ресурси.</a:t>
            </a:r>
          </a:p>
          <a:p>
            <a:pPr marL="0" indent="0" algn="just">
              <a:lnSpc>
                <a:spcPct val="100000"/>
              </a:lnSpc>
              <a:spcAft>
                <a:spcPts val="1000"/>
              </a:spcAft>
              <a:buNone/>
            </a:pPr>
            <a:r>
              <a:rPr lang="bg-BG" sz="2400" dirty="0">
                <a:latin typeface="Calibri" panose="020F0502020204030204" pitchFamily="34" charset="0"/>
                <a:ea typeface="Calibri" panose="020F0502020204030204" pitchFamily="34" charset="0"/>
                <a:cs typeface="Times New Roman" panose="02020603050405020304" pitchFamily="18" charset="0"/>
              </a:rPr>
              <a:t>Ефективното разпределяне на ресурсите в здравеопазването трябва да има няколко цели:</a:t>
            </a:r>
          </a:p>
          <a:p>
            <a:pPr marL="342900" lvl="0" indent="-342900">
              <a:lnSpc>
                <a:spcPct val="100000"/>
              </a:lnSpc>
              <a:spcAft>
                <a:spcPts val="1000"/>
              </a:spcAft>
              <a:buFont typeface="+mj-lt"/>
              <a:buAutoNum type="arabicPeriod"/>
            </a:pPr>
            <a:r>
              <a:rPr lang="bg-BG" sz="2400" dirty="0" smtClean="0">
                <a:latin typeface="Calibri" panose="020F0502020204030204" pitchFamily="34" charset="0"/>
                <a:ea typeface="Calibri" panose="020F0502020204030204" pitchFamily="34" charset="0"/>
                <a:cs typeface="Times New Roman" panose="02020603050405020304" pitchFamily="18" charset="0"/>
              </a:rPr>
              <a:t> Осигуряване на достъп на населението до повече здравни услуги, финансирани с публични средства</a:t>
            </a:r>
            <a:endParaRPr lang="bg-BG"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spcAft>
                <a:spcPts val="1000"/>
              </a:spcAft>
              <a:buFont typeface="+mj-lt"/>
              <a:buAutoNum type="arabicPeriod"/>
            </a:pPr>
            <a:r>
              <a:rPr lang="bg-BG" sz="2400" dirty="0" smtClean="0">
                <a:latin typeface="Calibri" panose="020F0502020204030204" pitchFamily="34" charset="0"/>
                <a:ea typeface="Calibri" panose="020F0502020204030204" pitchFamily="34" charset="0"/>
                <a:cs typeface="Times New Roman" panose="02020603050405020304" pitchFamily="18" charset="0"/>
              </a:rPr>
              <a:t>Освобождаване на ресурс за финансиране на нови здравни услуги</a:t>
            </a:r>
            <a:endParaRPr lang="bg-BG"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spcAft>
                <a:spcPts val="1000"/>
              </a:spcAft>
              <a:buFont typeface="+mj-lt"/>
              <a:buAutoNum type="arabicPeriod"/>
            </a:pPr>
            <a:r>
              <a:rPr lang="bg-BG" sz="2400" dirty="0">
                <a:latin typeface="Calibri" panose="020F0502020204030204" pitchFamily="34" charset="0"/>
                <a:ea typeface="Calibri" panose="020F0502020204030204" pitchFamily="34" charset="0"/>
                <a:cs typeface="Times New Roman" panose="02020603050405020304" pitchFamily="18" charset="0"/>
              </a:rPr>
              <a:t>Намаляване на частните </a:t>
            </a:r>
            <a:r>
              <a:rPr lang="bg-BG" sz="2400" dirty="0" smtClean="0">
                <a:latin typeface="Calibri" panose="020F0502020204030204" pitchFamily="34" charset="0"/>
                <a:ea typeface="Calibri" panose="020F0502020204030204" pitchFamily="34" charset="0"/>
                <a:cs typeface="Times New Roman" panose="02020603050405020304" pitchFamily="18" charset="0"/>
              </a:rPr>
              <a:t>разходи за здравеопазване</a:t>
            </a:r>
            <a:endParaRPr lang="bg-BG"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bg-BG" b="1" dirty="0"/>
              <a:t>Стремим се към ефективност, не към икономии!</a:t>
            </a:r>
            <a:endParaRPr lang="bg-BG" dirty="0"/>
          </a:p>
        </p:txBody>
      </p:sp>
      <p:sp>
        <p:nvSpPr>
          <p:cNvPr id="5" name="Title 1"/>
          <p:cNvSpPr txBox="1">
            <a:spLocks/>
          </p:cNvSpPr>
          <p:nvPr/>
        </p:nvSpPr>
        <p:spPr>
          <a:xfrm>
            <a:off x="1919536" y="846138"/>
            <a:ext cx="5328592" cy="4747666"/>
          </a:xfrm>
          <a:prstGeom prst="rect">
            <a:avLst/>
          </a:prstGeom>
        </p:spPr>
        <p:txBody>
          <a:bodyPr bIns="91440" anchor="b" anchorCtr="0">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just"/>
            <a:r>
              <a:rPr lang="bg-BG" sz="2400" dirty="0" smtClean="0">
                <a:solidFill>
                  <a:schemeClr val="tx1"/>
                </a:solidFill>
                <a:latin typeface="+mn-lt"/>
                <a:ea typeface="Arial Unicode MS" panose="020B0604020202020204" pitchFamily="34" charset="-128"/>
                <a:cs typeface="Arial Unicode MS" panose="020B0604020202020204" pitchFamily="34" charset="-128"/>
              </a:rPr>
              <a:t> </a:t>
            </a:r>
            <a:r>
              <a:rPr lang="bg-BG" sz="2400" dirty="0">
                <a:solidFill>
                  <a:schemeClr val="tx1"/>
                </a:solidFill>
                <a:latin typeface="+mn-lt"/>
              </a:rPr>
              <a:t/>
            </a:r>
            <a:br>
              <a:rPr lang="bg-BG" sz="2400" dirty="0">
                <a:solidFill>
                  <a:schemeClr val="tx1"/>
                </a:solidFill>
                <a:latin typeface="+mn-lt"/>
              </a:rPr>
            </a:br>
            <a:endParaRPr lang="bg-BG" sz="24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4299" y="4751526"/>
            <a:ext cx="2010150" cy="1981120"/>
          </a:xfrm>
          <a:prstGeom prst="rect">
            <a:avLst/>
          </a:prstGeom>
        </p:spPr>
      </p:pic>
    </p:spTree>
    <p:extLst>
      <p:ext uri="{BB962C8B-B14F-4D97-AF65-F5344CB8AC3E}">
        <p14:creationId xmlns:p14="http://schemas.microsoft.com/office/powerpoint/2010/main" val="402394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7" dur="500"/>
                                        <p:tgtEl>
                                          <p:spTgt spid="8">
                                            <p:txEl>
                                              <p:pRg st="1" end="1"/>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8">
                                            <p:txEl>
                                              <p:pRg st="1" end="1"/>
                                            </p:txEl>
                                          </p:spTgt>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1" dur="500"/>
                                        <p:tgtEl>
                                          <p:spTgt spid="8">
                                            <p:txEl>
                                              <p:pRg st="2" end="2"/>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8">
                                            <p:txEl>
                                              <p:pRg st="2" end="2"/>
                                            </p:txEl>
                                          </p:spTgt>
                                        </p:tgtEl>
                                        <p:attrNameLst>
                                          <p:attrName>style.visibility</p:attrName>
                                        </p:attrNameLst>
                                      </p:cBhvr>
                                      <p:to>
                                        <p:strVal val="hidden"/>
                                      </p:to>
                                    </p:set>
                                  </p:childTnLst>
                                </p:cTn>
                              </p:par>
                              <p:par>
                                <p:cTn id="13" presetID="2" presetClass="exit" presetSubtype="4" fill="hold" nodeType="withEffect">
                                  <p:stCondLst>
                                    <p:cond delay="0"/>
                                  </p:stCondLst>
                                  <p:childTnLst>
                                    <p:anim calcmode="lin" valueType="num">
                                      <p:cBhvr additive="base">
                                        <p:cTn id="14" dur="500"/>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15" dur="500"/>
                                        <p:tgtEl>
                                          <p:spTgt spid="8">
                                            <p:txEl>
                                              <p:pRg st="3" end="3"/>
                                            </p:txEl>
                                          </p:spTgt>
                                        </p:tgtEl>
                                        <p:attrNameLst>
                                          <p:attrName>ppt_y</p:attrName>
                                        </p:attrNameLst>
                                      </p:cBhvr>
                                      <p:tavLst>
                                        <p:tav tm="0">
                                          <p:val>
                                            <p:strVal val="ppt_y"/>
                                          </p:val>
                                        </p:tav>
                                        <p:tav tm="100000">
                                          <p:val>
                                            <p:strVal val="1+ppt_h/2"/>
                                          </p:val>
                                        </p:tav>
                                      </p:tavLst>
                                    </p:anim>
                                    <p:set>
                                      <p:cBhvr>
                                        <p:cTn id="16" dur="1" fill="hold">
                                          <p:stCondLst>
                                            <p:cond delay="499"/>
                                          </p:stCondLst>
                                        </p:cTn>
                                        <p:tgtEl>
                                          <p:spTgt spid="8">
                                            <p:txEl>
                                              <p:pRg st="3" end="3"/>
                                            </p:txEl>
                                          </p:spTgt>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9" dur="500"/>
                                        <p:tgtEl>
                                          <p:spTgt spid="8">
                                            <p:txEl>
                                              <p:pRg st="4" end="4"/>
                                            </p:txEl>
                                          </p:spTgt>
                                        </p:tgtEl>
                                        <p:attrNameLst>
                                          <p:attrName>ppt_y</p:attrName>
                                        </p:attrNameLst>
                                      </p:cBhvr>
                                      <p:tavLst>
                                        <p:tav tm="0">
                                          <p:val>
                                            <p:strVal val="ppt_y"/>
                                          </p:val>
                                        </p:tav>
                                        <p:tav tm="100000">
                                          <p:val>
                                            <p:strVal val="1+ppt_h/2"/>
                                          </p:val>
                                        </p:tav>
                                      </p:tavLst>
                                    </p:anim>
                                    <p:set>
                                      <p:cBhvr>
                                        <p:cTn id="20" dur="1" fill="hold">
                                          <p:stCondLst>
                                            <p:cond delay="499"/>
                                          </p:stCondLst>
                                        </p:cTn>
                                        <p:tgtEl>
                                          <p:spTgt spid="8">
                                            <p:txEl>
                                              <p:pRg st="4" end="4"/>
                                            </p:txEl>
                                          </p:spTgt>
                                        </p:tgtEl>
                                        <p:attrNameLst>
                                          <p:attrName>style.visibility</p:attrName>
                                        </p:attrNameLst>
                                      </p:cBhvr>
                                      <p:to>
                                        <p:strVal val="hidden"/>
                                      </p:to>
                                    </p:set>
                                  </p:childTnLst>
                                </p:cTn>
                              </p:par>
                              <p:par>
                                <p:cTn id="21" presetID="2" presetClass="entr" presetSubtype="4" fill="hold" nodeType="with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anim calcmode="lin" valueType="num">
                                      <p:cBhvr additive="base">
                                        <p:cTn id="23"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a:latin typeface="+mn-lt"/>
              </a:rPr>
              <a:t>Специфична препоръка на ЕС </a:t>
            </a:r>
            <a:r>
              <a:rPr lang="de-AT" sz="2800" b="1" dirty="0">
                <a:latin typeface="+mn-lt"/>
              </a:rPr>
              <a:t>относно Националната програма за реформи на България за 2014 г.</a:t>
            </a:r>
            <a:r>
              <a:rPr lang="bg-BG" sz="2800" b="1" dirty="0">
                <a:latin typeface="+mn-lt"/>
              </a:rPr>
              <a:t>: </a:t>
            </a:r>
            <a:endParaRPr lang="bg-BG" sz="2800" b="1" dirty="0"/>
          </a:p>
        </p:txBody>
      </p:sp>
      <p:sp>
        <p:nvSpPr>
          <p:cNvPr id="3" name="Content Placeholder 2"/>
          <p:cNvSpPr>
            <a:spLocks noGrp="1"/>
          </p:cNvSpPr>
          <p:nvPr>
            <p:ph idx="1"/>
          </p:nvPr>
        </p:nvSpPr>
        <p:spPr>
          <a:xfrm>
            <a:off x="1012371" y="1690688"/>
            <a:ext cx="10515600" cy="4351338"/>
          </a:xfrm>
        </p:spPr>
        <p:txBody>
          <a:bodyPr/>
          <a:lstStyle/>
          <a:p>
            <a:pPr marL="0" indent="0">
              <a:buNone/>
            </a:pPr>
            <a:endParaRPr lang="bg-BG" dirty="0" smtClean="0"/>
          </a:p>
          <a:p>
            <a:pPr marL="0" indent="0" algn="just">
              <a:buNone/>
            </a:pPr>
            <a:r>
              <a:rPr lang="bg-BG" sz="2400" dirty="0" smtClean="0"/>
              <a:t>България трябва „</a:t>
            </a:r>
            <a:r>
              <a:rPr lang="de-AT" sz="2400" b="1" i="1" dirty="0"/>
              <a:t>да осигури ефективно спрямо разходите предоставяне на </a:t>
            </a:r>
            <a:r>
              <a:rPr lang="bg-BG" sz="2400" b="1" i="1" dirty="0"/>
              <a:t>качествено </a:t>
            </a:r>
            <a:r>
              <a:rPr lang="de-AT" sz="2400" b="1" i="1" dirty="0"/>
              <a:t>здравно обслужване, включително чрез подобряване на ценообразуването за услугите в областта на здравеопазването при обвързване на финансирането на болниците с резултатите, ускоряване на оптимизирането на болничната мрежа и развиване на възможностите за извънболнично лечение</a:t>
            </a:r>
            <a:r>
              <a:rPr lang="bg-BG" sz="2400" b="1" dirty="0"/>
              <a:t>“.</a:t>
            </a:r>
          </a:p>
          <a:p>
            <a:endParaRPr lang="bg-BG"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6350" y="4231139"/>
            <a:ext cx="2457450" cy="1857375"/>
          </a:xfrm>
          <a:prstGeom prst="rect">
            <a:avLst/>
          </a:prstGeom>
        </p:spPr>
      </p:pic>
    </p:spTree>
    <p:extLst>
      <p:ext uri="{BB962C8B-B14F-4D97-AF65-F5344CB8AC3E}">
        <p14:creationId xmlns:p14="http://schemas.microsoft.com/office/powerpoint/2010/main" val="334234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a:latin typeface="+mn-lt"/>
              </a:rPr>
              <a:t>П</a:t>
            </a:r>
            <a:r>
              <a:rPr lang="bg-BG" sz="2800" b="1" dirty="0" smtClean="0">
                <a:latin typeface="+mn-lt"/>
              </a:rPr>
              <a:t>репоръки </a:t>
            </a:r>
            <a:r>
              <a:rPr lang="bg-BG" sz="2800" b="1" dirty="0">
                <a:latin typeface="+mn-lt"/>
              </a:rPr>
              <a:t>на Световна банка в доклада „България. Систематичен анализ за страната</a:t>
            </a:r>
            <a:r>
              <a:rPr lang="bg-BG" sz="2800" b="1" dirty="0" smtClean="0">
                <a:latin typeface="+mn-lt"/>
              </a:rPr>
              <a:t>“, 2015 г.</a:t>
            </a:r>
            <a:endParaRPr lang="bg-BG" sz="2800" dirty="0">
              <a:latin typeface="+mn-lt"/>
            </a:endParaRPr>
          </a:p>
        </p:txBody>
      </p:sp>
      <p:sp>
        <p:nvSpPr>
          <p:cNvPr id="3" name="Content Placeholder 2"/>
          <p:cNvSpPr>
            <a:spLocks noGrp="1"/>
          </p:cNvSpPr>
          <p:nvPr>
            <p:ph idx="1"/>
          </p:nvPr>
        </p:nvSpPr>
        <p:spPr/>
        <p:txBody>
          <a:bodyPr>
            <a:normAutofit fontScale="85000" lnSpcReduction="10000"/>
          </a:bodyPr>
          <a:lstStyle/>
          <a:p>
            <a:pPr algn="just"/>
            <a:r>
              <a:rPr lang="bg-BG" i="1" dirty="0"/>
              <a:t>„При настоящите демографски прогнози се очаква разходите за пенсии, здравеопазване и </a:t>
            </a:r>
            <a:r>
              <a:rPr lang="bg-BG" i="1" dirty="0" smtClean="0"/>
              <a:t>дългосрочни грижи </a:t>
            </a:r>
            <a:r>
              <a:rPr lang="bg-BG" i="1" dirty="0"/>
              <a:t>да се повишат чувствително, ако не бъдат реализирани реформи. Необходими са структурни реформи за осигуряване на устойчивостта на тези разходи и справедливия достъп до услуги. Реформите включват: </a:t>
            </a:r>
          </a:p>
          <a:p>
            <a:pPr algn="just"/>
            <a:r>
              <a:rPr lang="bg-BG" i="1" dirty="0"/>
              <a:t>(1) ...(пенсии)</a:t>
            </a:r>
          </a:p>
          <a:p>
            <a:pPr algn="just"/>
            <a:r>
              <a:rPr lang="bg-BG" i="1" dirty="0"/>
              <a:t>(2</a:t>
            </a:r>
            <a:r>
              <a:rPr lang="bg-BG" b="1" i="1" dirty="0"/>
              <a:t>) оптимизиране на болничната система и политиката по отношение лекарствата с цел спиране изтичането на ресурси и осигуряване на по-добър достъп до здравни грижи и по-високото им качество;</a:t>
            </a:r>
            <a:r>
              <a:rPr lang="bg-BG" i="1" dirty="0"/>
              <a:t> </a:t>
            </a:r>
          </a:p>
          <a:p>
            <a:pPr algn="just"/>
            <a:r>
              <a:rPr lang="bg-BG" i="1" dirty="0"/>
              <a:t>(3) </a:t>
            </a:r>
            <a:r>
              <a:rPr lang="bg-BG" b="1" i="1" dirty="0"/>
              <a:t>засилване на алтернативите на болничната помощ и съгласуване на стимулите, за да се осигури лечението на пациентите на необходимото ниво на грижи, така че да се подобри и стане по-ефикасно управлението на хроничните заболявания.“</a:t>
            </a:r>
            <a:endParaRPr lang="bg-BG" i="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4743" y="16780"/>
            <a:ext cx="2547257" cy="1808846"/>
          </a:xfrm>
          <a:prstGeom prst="rect">
            <a:avLst/>
          </a:prstGeom>
        </p:spPr>
      </p:pic>
    </p:spTree>
    <p:extLst>
      <p:ext uri="{BB962C8B-B14F-4D97-AF65-F5344CB8AC3E}">
        <p14:creationId xmlns:p14="http://schemas.microsoft.com/office/powerpoint/2010/main" val="35277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bg-BG" sz="2800" b="1" dirty="0" smtClean="0">
                <a:latin typeface="+mn-lt"/>
              </a:rPr>
              <a:t/>
            </a:r>
            <a:br>
              <a:rPr lang="bg-BG" sz="2800" b="1" dirty="0" smtClean="0">
                <a:latin typeface="+mn-lt"/>
              </a:rPr>
            </a:br>
            <a:r>
              <a:rPr lang="bg-BG" sz="2800" b="1" dirty="0">
                <a:latin typeface="+mn-lt"/>
              </a:rPr>
              <a:t/>
            </a:r>
            <a:br>
              <a:rPr lang="bg-BG" sz="2800" b="1" dirty="0">
                <a:latin typeface="+mn-lt"/>
              </a:rPr>
            </a:br>
            <a:r>
              <a:rPr lang="bg-BG" sz="2800" b="1" dirty="0" smtClean="0">
                <a:latin typeface="+mn-lt"/>
              </a:rPr>
              <a:t>Защо е необходима реформа в болничната помощ?</a:t>
            </a:r>
            <a:br>
              <a:rPr lang="bg-BG" sz="2800" b="1" dirty="0" smtClean="0">
                <a:latin typeface="+mn-lt"/>
              </a:rPr>
            </a:br>
            <a:endParaRPr lang="bg-BG" sz="2800" b="1" dirty="0">
              <a:latin typeface="+mn-lt"/>
            </a:endParaRPr>
          </a:p>
        </p:txBody>
      </p:sp>
      <p:sp>
        <p:nvSpPr>
          <p:cNvPr id="3" name="Content Placeholder 2"/>
          <p:cNvSpPr>
            <a:spLocks noGrp="1"/>
          </p:cNvSpPr>
          <p:nvPr>
            <p:ph idx="1"/>
          </p:nvPr>
        </p:nvSpPr>
        <p:spPr>
          <a:xfrm>
            <a:off x="966989" y="1869736"/>
            <a:ext cx="10515600" cy="4642077"/>
          </a:xfrm>
        </p:spPr>
        <p:txBody>
          <a:bodyPr>
            <a:normAutofit fontScale="92500" lnSpcReduction="10000"/>
          </a:bodyPr>
          <a:lstStyle/>
          <a:p>
            <a:pPr lvl="0"/>
            <a:r>
              <a:rPr lang="bg-BG" sz="2000" dirty="0" smtClean="0"/>
              <a:t>Имаме повече </a:t>
            </a:r>
            <a:r>
              <a:rPr lang="bg-BG" sz="2000" dirty="0"/>
              <a:t>болници и легла от средното за ЕС, които при това са </a:t>
            </a:r>
            <a:r>
              <a:rPr lang="bg-BG" sz="2000" dirty="0" smtClean="0"/>
              <a:t>неравномерно </a:t>
            </a:r>
            <a:r>
              <a:rPr lang="bg-BG" sz="2000" dirty="0"/>
              <a:t>териториално </a:t>
            </a:r>
            <a:r>
              <a:rPr lang="bg-BG" sz="2000" dirty="0" smtClean="0"/>
              <a:t>разпределени;</a:t>
            </a:r>
            <a:endParaRPr lang="bg-BG" sz="2000" dirty="0"/>
          </a:p>
          <a:p>
            <a:r>
              <a:rPr lang="bg-BG" sz="2000" dirty="0" smtClean="0"/>
              <a:t>Системата е фрагментирана - голяма част от болниците са тясно профилирани, без възможност за комплексно лечение;</a:t>
            </a:r>
          </a:p>
          <a:p>
            <a:r>
              <a:rPr lang="ru-RU" sz="2000" dirty="0" smtClean="0"/>
              <a:t>Липсват легла </a:t>
            </a:r>
            <a:r>
              <a:rPr lang="ru-RU" sz="2000" dirty="0"/>
              <a:t>за продължително лечение и дългосрочни </a:t>
            </a:r>
            <a:r>
              <a:rPr lang="ru-RU" sz="2000" dirty="0" smtClean="0"/>
              <a:t>грижи, за сметка на големия брой легла за активно лечение;</a:t>
            </a:r>
            <a:endParaRPr lang="ru-RU" sz="2000" dirty="0"/>
          </a:p>
          <a:p>
            <a:r>
              <a:rPr lang="bg-BG" sz="2000" dirty="0" smtClean="0"/>
              <a:t>Налице е ниска </a:t>
            </a:r>
            <a:r>
              <a:rPr lang="bg-BG" sz="2000" dirty="0"/>
              <a:t>използваемост и </a:t>
            </a:r>
            <a:r>
              <a:rPr lang="bg-BG" sz="2000" dirty="0" smtClean="0"/>
              <a:t>ефективност на болничния капацитет;</a:t>
            </a:r>
          </a:p>
          <a:p>
            <a:r>
              <a:rPr lang="bg-BG" sz="2000" dirty="0" smtClean="0"/>
              <a:t>Качеството </a:t>
            </a:r>
            <a:r>
              <a:rPr lang="bg-BG" sz="2000" dirty="0"/>
              <a:t>на </a:t>
            </a:r>
            <a:r>
              <a:rPr lang="bg-BG" sz="2000" dirty="0" smtClean="0"/>
              <a:t>болничните услуги не удовлетворява потребителите им;</a:t>
            </a:r>
          </a:p>
          <a:p>
            <a:r>
              <a:rPr lang="bg-BG" sz="2000" dirty="0"/>
              <a:t>Л</a:t>
            </a:r>
            <a:r>
              <a:rPr lang="bg-BG" sz="2000" dirty="0" smtClean="0"/>
              <a:t>ипсва интеграция и приемственост на грижите за пациента на различните нива;</a:t>
            </a:r>
            <a:endParaRPr lang="en-US" sz="2000" dirty="0"/>
          </a:p>
          <a:p>
            <a:r>
              <a:rPr lang="bg-BG" sz="2000" dirty="0"/>
              <a:t>Хоспитализациите непрекъснато нарастват, в т.ч. ненужни и повторни хоспитализации;</a:t>
            </a:r>
          </a:p>
          <a:p>
            <a:r>
              <a:rPr lang="bg-BG" sz="2000" dirty="0"/>
              <a:t>Над 20% от болничните </a:t>
            </a:r>
            <a:r>
              <a:rPr lang="bg-BG" sz="2000" dirty="0" smtClean="0"/>
              <a:t>дейности  </a:t>
            </a:r>
            <a:r>
              <a:rPr lang="bg-BG" sz="2000" dirty="0"/>
              <a:t>могат да се осъществяват в амбулаторни </a:t>
            </a:r>
            <a:r>
              <a:rPr lang="bg-BG" sz="2000" dirty="0" smtClean="0"/>
              <a:t>условия;</a:t>
            </a:r>
          </a:p>
          <a:p>
            <a:r>
              <a:rPr lang="bg-BG" sz="2000" dirty="0" smtClean="0"/>
              <a:t>Финансирането е непрозрачно и количествено ориентирано към отделни </a:t>
            </a:r>
          </a:p>
          <a:p>
            <a:pPr marL="0" indent="271463">
              <a:buNone/>
            </a:pPr>
            <a:r>
              <a:rPr lang="bg-BG" sz="2000" dirty="0" smtClean="0"/>
              <a:t>епизоди от грижи; </a:t>
            </a:r>
            <a:endParaRPr lang="bg-BG" sz="2000" dirty="0"/>
          </a:p>
          <a:p>
            <a:r>
              <a:rPr lang="bg-BG" sz="2000" dirty="0" smtClean="0"/>
              <a:t>Нараства задлъжнялостта на болничните заведения, основно в публичния сектор.</a:t>
            </a:r>
          </a:p>
          <a:p>
            <a:pPr marL="0" indent="0">
              <a:buNone/>
            </a:pPr>
            <a:endParaRPr lang="bg-BG" dirty="0"/>
          </a:p>
        </p:txBody>
      </p:sp>
      <p:pic>
        <p:nvPicPr>
          <p:cNvPr id="6" name="Content Placeholder 3"/>
          <p:cNvPicPr>
            <a:picLocks noChangeAspect="1"/>
          </p:cNvPicPr>
          <p:nvPr/>
        </p:nvPicPr>
        <p:blipFill>
          <a:blip r:embed="rId3"/>
          <a:stretch>
            <a:fillRect/>
          </a:stretch>
        </p:blipFill>
        <p:spPr>
          <a:xfrm>
            <a:off x="10243457" y="4600276"/>
            <a:ext cx="1948543" cy="2257724"/>
          </a:xfrm>
          <a:prstGeom prst="rect">
            <a:avLst/>
          </a:prstGeom>
        </p:spPr>
      </p:pic>
    </p:spTree>
    <p:extLst>
      <p:ext uri="{BB962C8B-B14F-4D97-AF65-F5344CB8AC3E}">
        <p14:creationId xmlns:p14="http://schemas.microsoft.com/office/powerpoint/2010/main" val="21904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normAutofit/>
          </a:bodyPr>
          <a:lstStyle/>
          <a:p>
            <a:r>
              <a:rPr lang="bg-BG" sz="3200" b="1" dirty="0">
                <a:latin typeface="+mn-lt"/>
              </a:rPr>
              <a:t>Реформиране на системата</a:t>
            </a:r>
          </a:p>
        </p:txBody>
      </p:sp>
      <p:sp>
        <p:nvSpPr>
          <p:cNvPr id="3" name="Контейнер за съдържание 2"/>
          <p:cNvSpPr>
            <a:spLocks noGrp="1"/>
          </p:cNvSpPr>
          <p:nvPr>
            <p:ph idx="1"/>
          </p:nvPr>
        </p:nvSpPr>
        <p:spPr/>
        <p:txBody>
          <a:bodyPr/>
          <a:lstStyle/>
          <a:p>
            <a:pPr>
              <a:buNone/>
            </a:pPr>
            <a:endParaRPr lang="bg-BG" dirty="0" smtClean="0"/>
          </a:p>
          <a:p>
            <a:pPr>
              <a:buNone/>
            </a:pPr>
            <a:r>
              <a:rPr lang="bg-BG" dirty="0" smtClean="0"/>
              <a:t>Защо го правим?</a:t>
            </a:r>
            <a:endParaRPr lang="bg-BG" dirty="0"/>
          </a:p>
        </p:txBody>
      </p:sp>
      <p:sp>
        <p:nvSpPr>
          <p:cNvPr id="18434" name="AutoShape 2" descr="data:image/jpeg;base64,/9j/4AAQSkZJRgABAQAAAQABAAD/2wCEAAkGBhAQEBAPDxQPDw8PEBAPEBAQDw8PEBAPFBAVFBUQEhIXGyYeFxkkGRIUHy8gIycpLSwsFR4xNTAqNSYrLCkBCQoKDgwOGg8PGjIlHyUsLC8pKSwsLC0uLDQsKSwsLCksLSwsKSwsLCwsLywsKiksLCwpKSwsNCwsLCwpLCwsLP/AABEIAPwAyAMBIgACEQEDEQH/xAAbAAEAAQUBAAAAAAAAAAAAAAAAAQMEBQYHAv/EAEMQAAIBAwAGBgYIBAUEAwAAAAABAgMEEQUGEiExURNBYXGBkQciQnKhsRQjMjNSc7LhQ4LB0WKis8LwU2OS8RUkNP/EABoBAQACAwEAAAAAAAAAAAAAAAAEBQIDBgH/xAAyEQACAgECAwYEBgIDAAAAAAAAAQIDEQQxBRIhEzJBUXGBIjNhkUKhsdHh8DTBFBUj/9oADAMBAAIRAxEAPwDuIAAAAAABSuK6hFyk1GK3tt4SQPG8dWVHItL3StGis1JqPJcZPwRq+l9cZSbhb+rHrqe0/dXUa3UquTzJuTfFt5b8TRO5Lojn9XxuFb5aVl+fh/Jt11rrFZ6KDl2zeyvJbzG1db7h8HCHdHPzMDtY7izr6Sxuhv7eoju2TKOfEtXc+/j06fybBPWK54urJd2EihLXCtH+NJ9281ipWlLfJt/I8HnaS8zFWX7uyX3ZtcfSDcLlP3oRXyK0PSVVX2qVOX80kacQx2svMkw1mohtN+7z+pvlH0mx9uhL+Wqn80ZSz9IFnPdNzpN/jju845OXgzV0iVDiuoju0/b9juFrf06sVKlONSPOLTK6Zw60vKlKW3SnKnLnFtefPxN21f8ASFvVO7ws4SrRWF/PH+qN8bk9y10/Fa7Hyz6P8jfAU6VZSSlFpprKaeU12MqG4twAAAAAAAAAAAAAQ2AU69eMIylJqMYptt8EuZzvT+sMrmWysxoxfqx/F/ilzL7XXTu1J21N+rBrpGuuXFR8DVdoiXWfhRynFte5ydNb6Lf6/T0KykRKqlvZT2iyua208LgiOUEYZJubpz3cI8ufeUAASEsbAAAyAAPAQAwegAAA2PVTWyVrJU6jcreT3rrpv8UezsOo0K0ZRUotSjJJpremmcMRuvo/1h2ZfRKj9WX3LfVLrh48V+5Jqs/Cy84brXFqqb6eH7HQgQmSSjpAAAAAAAAAAYnWPSytqEqnttbMFzm/7cfAysjnOvek+kuFSX2aKw/fksv4YRrslyxyQdfqOwpclu+iNelUbbbeW2231t8/iRk8ZG0QDhmiK9XCxzLU9Tll5PINqWAAAegEwg20km23hJb23yRvOr3o/TSqXed+9UU8Y99r5IzjBy2JOn01l8sQXuaRSoSm8QjKT5RTk/JFvdXMaUnCq1TmuMZZUl3o7naWFOktmnGEI8opIweuGpNDSNNqaUK8U+irJesn+GX4o9hu/wCP03Lf/psRzzdTkkNIUnwnB/zIuDVdLaFq2tadCtHZqU3hrimuqSfWmsNHm0valJ+q3jri96ZpcCvno8bP7m2AtbK/jVWVukuMeX7F0YEJxcXhg906ji1KLxKLTTXFNb0zwD08TOz6B0mri3pVlxlH1lymt0l55MiaH6Nb5tVqD9lxqxXful8UjfCwg+aOTttJd21MZgAGRJAAAAAAKN3XVOnOo+EIyk+5LJxi4uHUnKo97nJyfi8nTNd7lwsqqWczcYbk3hN735HK1Ii3vZHNcZszOMPJZ+5U2iJy3HnJEmRihSIIJIBkADM6p6I+k3MItZhD6yp7q4LxZkll4NldbsmoR3Zteo2q6pxV1WX1k1mnFr7Efxd7+RuSREY4PRPjFRWEdtRRGmChEAGH1k04ramsYdWpuguXOT7jI3mselPVlXNKFamo/SabSUcpSqUm/s7+OG8+LOay1FvktpUW1yjOnKXkmdEt7iU5bc25SfFvezL29dGuVak8kWzSwslzM4dsVKFT1oypzi98ZJxfc0zY7aspxUl19XJ8joWsOg6N7ScJpKok+jqr7UX1d67DmFjSlRqVKFTdKDaa6k1yI1kOUotfpXWsmRwSeckpmkpzY9QrjYvYL8cKkO/dtL9J1RHH9UpYvrb8zHnFnYETKH8J1HCJZpa+v7EgA3luAAAAAAeZQysPeuTMFpPUiyr5cqfRzft0ZOlLxxufijPg8ayYShGSxJZOZ6U9GNzDLtK8Kq6qdxDYl3KpDd5pGrX9ld2v/wCq2rU4r+JBdNS79qPA7pgbKNbpiyBbwyieyx6HBKF5Tn9iUZdz3+RVOs6U1H0fctyq29LbftwXRTzz2oYyYO59FlH+BXr0+UamzXh8cS+JpdD8Crt4PYu48mhHRfRxo/ZoTrPjVnsr3IfvnyMDcejq8j9mVGquyUoPyl/c6BoOw6C3o0uuEEpY/Fxl8WzKqtqWWbOHaKyu7msWMLoZAAEk6IHNdebxu92Xwp04JL3syfzOknOPSVYShXp3KXqVI9HJ8px4Z70AWNrcl/TvTV6N2XML0A2aN8aXrLj6cpr+JTi33pNZ+CMlG+MHpWrtXSfH1I/Jmm7uldxL5DKiAQIZyJmNUVm9tvzM/wCVnYUcj1Jp5vqHZty8otnXES6O6dPwdf8Ai/X/AEiQAby4AAAAAAAAAAAAAAAABDYBJjtJaap0dzzKX4Y8fHkUNJaa2cwpYcuDl1Lu5s0/SelIU85e1J8ett9oBlL7Xeqvu6cF7zlJ/DBrulddLmtCVKrTt5058U4TT709rc1zLKek1ItK9wgDETnKP/PgQr7fjr5cWXdKmpOTlwxu7GTY2kYxnUwm4pvyPDByxnO2NyY1HGO1Pcsbl1vsMfQm51Np8fl2HmvVcnlv+yK1lDi/Ah2Wcxzet1ju6LYu0AgainZtXo4t9q7lLqhSk/GTUf7nT0aR6M7LFOtWftzjCPdFZfxfwN4J1SxFHXcMhyaeP16gAGwsQAAAAAAAAAAAAAAAYDSmmE5SpQeFFtTae9vkjPs5zrVaztrlz39FXblF8pZ9aP8AUAstN6f2cwp8eDfaadd3EpSy22ZrTlq89JHfGe/ul1owMqTyAVKdZoq0Kc6stmCcnhyeFuUVxlJ9S7WetF6O6etTo7SpqpNRc3wjk2TWO8t7am7Gy4cLitxnUkvY2uXPqMZSUVkj6i+NEHKXsalVbyo+z832mZ0VS2ozg/ai15owzlvRm9ES9byMK58y6mnRah6iv4t/E1zG/HXw8TI04YSRF1abNeryUm1/Nvz8T0iG11wcteuWTj5Ho9Qi20lvbaSXNvgjybTqDoTpq/TyX1dBprlKo+C8OPkexjzPBjTU7rFBeJv+r+jfo9vSo9cY+t2ze+T82ZIiKJLDY7eEVGKitkAADIAAAAAAAAAAAAAAAGO09oyFxQqU5r2XKL64zSymidK6coWqjKvLYU21Hc25NLOEka9eeku1jnYjVqeChH47/gYuSW7NFmpqreJySNU0fUynQq8f69TRYXtlKEmpLh18+0p19M06s244pz2m4Rb9lv7Oes2DR99RrRSq4U47vWPU01lGyE4zjzRfQ1SpHkeVb7XH9zfXoi3mvsQfav2Zr+k9Ax2ZStW5Tj/CcuPNLa3phpPcTrhNYmsmt3Oj5pZh63Y3j4l5oi8x9tOnNbmnx3dfaWtLSzT2ZLDW5prgzIULyjLG3GL70YxUVsR6KaoNyq8fqedJ1oyqbS3+rFPv3/sWyM5HR9vW+z9VLqcd8fIxt3o6dKp0TW1J42dnft53Joi2Qknk57Xaa2E3ZJdG/AWFjOvUhSprM5vC7ObfYjsWhdExtqMKMPZW+XXKb4yfiYfUzVf6LDpKiXT1Es/9uH4F/U2dG+qHKsst+HaPsY88u8/yJABuLUAAAAAAAAAAAAAAAAAA0P0rfdW35s/0HNzpXpUX1Nv+dL/TZzbBCu7xyvEv8h+36FvXtoy4izvZQezJuUVwftR8etFct5U97MYycdjTRqJ1PMWbBZ168sOjNSXa2i/uriWVSuYqnUktqnXi+tc31rmjEauSanLHDZT8cl7rHPahTb6pP5EpWfBzHRLV50/bY9jCX8lOo5pYzja97G9opxiTgyOidCV7qexRg5fik90I9spdREy2+hzTnOyeY7t+BT0fWcZLedD1UoUqtWNSaUqlOD6Nvq3rL7yw0jqTTtLGpUb6SvF05OfCMVtJOMFy38RqldbNSHa9l9z3E2CaXxHUaaE+ySu6v+4OhpEkIkzJYAAAAAAAAAAAAAIYBIIGQCSBkZANI9Kf3FD85/oZzU6Z6Ul/9eh+c/8ATkczwQru8ctxP579hgpNbyqU3xNRXpmV0BHfN9kV5/8AoudO/dw95/pKego+rN/4kvJfuVNO/dw95/pJS+UX8Vjh/wDfMxmj6SlVpRlvUqkItc05JNHc7Syp0oqFOMYQXCMVhHD9F/f0fzaf60d2FGzPOEJYk/Qx2slDbs7mP/Zm/FLK+RzrQtbGGdRvIbVOpH8UJrzizkuiXjC5biQXZ1y1rbcIy/FFPzRVMTq5X2qEV1xbj4cV/wA7DK5AJBAAJBBIAAAAAAAIZJGQAQMgAZIBDANN9J33FD86X+mzm8kdzurWnVjsVIxqRfszipL4msaT9HdtUy6TlQlyT24f+L3/ABI9lTk8opddoLLZuyH2OY7JSlxNn0lqJeUcuMVXiuunvljtg95ibbV27qv6uhWe/i4OK83hEfkkvApnp7Yy5XF59C90NH6rPOT+GCNOfdw97+heULGdGCpTWJxypLKeJZ4ZXeZCw0FC6lGlVc4RztJxxltLhlkvlbhg6TsJPSKtb4RqWjH9fR/Np/rR3bJrdjqLZUnGShKcotNSnOTw08ppLcbDkVwcV1MdBpZ6eLU/Emo9z5YfyORWXF+8/LLOi61aU6C1qSTxOf1cPelnf5ZOc2k1lG0sTe9Ua/24PrSku9bjZsml6GrKOGnhm0216pbnufzALsZPKkesgEknk9AAAAAAgAZIBGQCSMkZIyATk8uRDkU5SALXSumaVtFTqtpSeFhNtvGcGs3vpKpRz0dKc+TlKMF8Mnr0iy+opfmv9LOdyI9lji8Io9drbarOSDwjY770o3L+7jSpr3XN+b/sYG812vKudqtUxyi9leSLSdFMoSoR7TS5yfiVj1Vk+9Jm/aCpqrTpze9uMW+vfg2CjQUcOO5reu81LU+9SgofhePPeblTmiZF5SZ1VE1OuMl5Fxb60W8qjoyl0dVNLYqLZy3w2ZcHky20aJrJopSqW9xFb4VacZ+65rD8HnzN3TCby8nlcpuUoy8NvQtNNaGp3dPo6mVh7UZR4xlhrPbxNJ0lqXcUMyp4rwW/1FiaXbDr8MnRAZG45hYaQcHjlua4bzadH6RUsGS0rq5RuPWa2Kn/AFIYUvHn4mu1tAXNu8xXSw5w447Y8fIA3Czudrc+PUXqNS0TpCUpRglLayuprHebZEA9EoglAEgAAhkZJPLYAbPLZDkeHIA9OR5cjw5nlzAPbkUpyIlMoTqgGtekGf1FP83/AGM58ze9fJ5oU/zf9rNEZDu7xy/E/n+yIZRaKp5waStLrRV10c+x7n39RvFhpRNLec+wVoXU0sJs312qKwy30OvjTHks28DotbSNNpRk1vlFeO0sfE2OEzj9jVlKtS2m39ZDr/xI6tGoSIT5i302qjqOZxXRF+pnpSLSFUqxqGZMK6ZODwpEqQB7RUTKSke0wCqgeEz2mASgEAAzxI9s8SAKUmUZSKky3qMASqFOVU8SZRlIAqTqltUrCci3qSAMBrnVzRh+Z/tZprNt1ohtQio78Sy0u5mpuPMiXd45nikX22cdMHkYJwelE0FUzzgbJU2SVE8PCpYLFWm+U4P/ADI6NG9Od21N7cfeXzNuoRl1kujZnRcIXwS9TNxuivTuDGUkXdMkF0ZKFYqqqY+MiqpgF9GoVI1CxjIr02AXcZFWDLeCLiAB7QCABJ4aPZGAC3nEt5wL1wKc6QBYSgUJxMhKiUpW4BjaiLOtBszE7YpStQDWrmyyYq50LnqN1lZlKVkMZPJRUlho5/U0DU9lZPH/AMTUXGLOguwC0d2Gl0xZXT4ZRKWcY+iNAjoqb6i6o6FfWbutFrkVI6NXIzVcV4EivR0V7RX6mr22iMdRlKNs0ZiNgVFZGZKMdTolaNIvo2hUjbAFlGmVY0i8jblSNAAtI0i4p0ysqR7VMAQgVEhFHpIAIEgAAAAAAAhxPLpo9gAougeXblwAC1dqR9ERdkAFr9FRKtkXJIBbq2J6ArgAo9CSqRVABT6IlUz2ADx0ZOyegARsjBIAAAAAAAP/2Q=="/>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
        <p:nvSpPr>
          <p:cNvPr id="18436" name="AutoShape 4" descr="data:image/jpeg;base64,/9j/4AAQSkZJRgABAQAAAQABAAD/2wCEAAkGBhAQEBAPDxQPDw8PEBAPEBAQDw8PEBAPFBAVFBUQEhIXGyYeFxkkGRIUHy8gIycpLSwsFR4xNTAqNSYrLCkBCQoKDgwOGg8PGjIlHyUsLC8pKSwsLC0uLDQsKSwsLCksLSwsKSwsLCwsLywsKiksLCwpKSwsNCwsLCwpLCwsLP/AABEIAPwAyAMBIgACEQEDEQH/xAAbAAEAAQUBAAAAAAAAAAAAAAAAAQMEBQYHAv/EAEMQAAIBAwAGBgYIBAUEAwAAAAABAgMEEQUGEiExURNBYXGBkQciQnKhsRQjMjNSc7LhQ4LB0WKis8LwU2OS8RUkNP/EABoBAQACAwEAAAAAAAAAAAAAAAAEBQIDBgH/xAAyEQACAgECAwYEBgIDAAAAAAAAAQIDEQQxBRIhEzJBUXGBIjNhkUKhsdHh8DTBFBUj/9oADAMBAAIRAxEAPwDuIAAAAAABSuK6hFyk1GK3tt4SQPG8dWVHItL3StGis1JqPJcZPwRq+l9cZSbhb+rHrqe0/dXUa3UquTzJuTfFt5b8TRO5Lojn9XxuFb5aVl+fh/Jt11rrFZ6KDl2zeyvJbzG1db7h8HCHdHPzMDtY7izr6Sxuhv7eoju2TKOfEtXc+/j06fybBPWK54urJd2EihLXCtH+NJ9281ipWlLfJt/I8HnaS8zFWX7uyX3ZtcfSDcLlP3oRXyK0PSVVX2qVOX80kacQx2svMkw1mohtN+7z+pvlH0mx9uhL+Wqn80ZSz9IFnPdNzpN/jju845OXgzV0iVDiuoju0/b9juFrf06sVKlONSPOLTK6Zw60vKlKW3SnKnLnFtefPxN21f8ASFvVO7ws4SrRWF/PH+qN8bk9y10/Fa7Hyz6P8jfAU6VZSSlFpprKaeU12MqG4twAAAAAAAAAAAAAQ2AU69eMIylJqMYptt8EuZzvT+sMrmWysxoxfqx/F/ilzL7XXTu1J21N+rBrpGuuXFR8DVdoiXWfhRynFte5ydNb6Lf6/T0KykRKqlvZT2iyua208LgiOUEYZJubpz3cI8ufeUAASEsbAAAyAAPAQAwegAAA2PVTWyVrJU6jcreT3rrpv8UezsOo0K0ZRUotSjJJpremmcMRuvo/1h2ZfRKj9WX3LfVLrh48V+5Jqs/Cy84brXFqqb6eH7HQgQmSSjpAAAAAAAAAAYnWPSytqEqnttbMFzm/7cfAysjnOvek+kuFSX2aKw/fksv4YRrslyxyQdfqOwpclu+iNelUbbbeW2231t8/iRk8ZG0QDhmiK9XCxzLU9Tll5PINqWAAAegEwg20km23hJb23yRvOr3o/TSqXed+9UU8Y99r5IzjBy2JOn01l8sQXuaRSoSm8QjKT5RTk/JFvdXMaUnCq1TmuMZZUl3o7naWFOktmnGEI8opIweuGpNDSNNqaUK8U+irJesn+GX4o9hu/wCP03Lf/psRzzdTkkNIUnwnB/zIuDVdLaFq2tadCtHZqU3hrimuqSfWmsNHm0valJ+q3jri96ZpcCvno8bP7m2AtbK/jVWVukuMeX7F0YEJxcXhg906ji1KLxKLTTXFNb0zwD08TOz6B0mri3pVlxlH1lymt0l55MiaH6Nb5tVqD9lxqxXful8UjfCwg+aOTttJd21MZgAGRJAAAAAAKN3XVOnOo+EIyk+5LJxi4uHUnKo97nJyfi8nTNd7lwsqqWczcYbk3hN735HK1Ii3vZHNcZszOMPJZ+5U2iJy3HnJEmRihSIIJIBkADM6p6I+k3MItZhD6yp7q4LxZkll4NldbsmoR3Zteo2q6pxV1WX1k1mnFr7Efxd7+RuSREY4PRPjFRWEdtRRGmChEAGH1k04ramsYdWpuguXOT7jI3mselPVlXNKFamo/SabSUcpSqUm/s7+OG8+LOay1FvktpUW1yjOnKXkmdEt7iU5bc25SfFvezL29dGuVak8kWzSwslzM4dsVKFT1oypzi98ZJxfc0zY7aspxUl19XJ8joWsOg6N7ScJpKok+jqr7UX1d67DmFjSlRqVKFTdKDaa6k1yI1kOUotfpXWsmRwSeckpmkpzY9QrjYvYL8cKkO/dtL9J1RHH9UpYvrb8zHnFnYETKH8J1HCJZpa+v7EgA3luAAAAAAeZQysPeuTMFpPUiyr5cqfRzft0ZOlLxxufijPg8ayYShGSxJZOZ6U9GNzDLtK8Kq6qdxDYl3KpDd5pGrX9ld2v/wCq2rU4r+JBdNS79qPA7pgbKNbpiyBbwyieyx6HBKF5Tn9iUZdz3+RVOs6U1H0fctyq29LbftwXRTzz2oYyYO59FlH+BXr0+UamzXh8cS+JpdD8Crt4PYu48mhHRfRxo/ZoTrPjVnsr3IfvnyMDcejq8j9mVGquyUoPyl/c6BoOw6C3o0uuEEpY/Fxl8WzKqtqWWbOHaKyu7msWMLoZAAEk6IHNdebxu92Xwp04JL3syfzOknOPSVYShXp3KXqVI9HJ8px4Z70AWNrcl/TvTV6N2XML0A2aN8aXrLj6cpr+JTi33pNZ+CMlG+MHpWrtXSfH1I/Jmm7uldxL5DKiAQIZyJmNUVm9tvzM/wCVnYUcj1Jp5vqHZty8otnXES6O6dPwdf8Ai/X/AEiQAby4AAAAAAAAAAAAAAAABDYBJjtJaap0dzzKX4Y8fHkUNJaa2cwpYcuDl1Lu5s0/SelIU85e1J8ett9oBlL7Xeqvu6cF7zlJ/DBrulddLmtCVKrTt5058U4TT709rc1zLKek1ItK9wgDETnKP/PgQr7fjr5cWXdKmpOTlwxu7GTY2kYxnUwm4pvyPDByxnO2NyY1HGO1Pcsbl1vsMfQm51Np8fl2HmvVcnlv+yK1lDi/Ah2Wcxzet1ju6LYu0AgainZtXo4t9q7lLqhSk/GTUf7nT0aR6M7LFOtWftzjCPdFZfxfwN4J1SxFHXcMhyaeP16gAGwsQAAAAAAAAAAAAAAAYDSmmE5SpQeFFtTae9vkjPs5zrVaztrlz39FXblF8pZ9aP8AUAstN6f2cwp8eDfaadd3EpSy22ZrTlq89JHfGe/ul1owMqTyAVKdZoq0Kc6stmCcnhyeFuUVxlJ9S7WetF6O6etTo7SpqpNRc3wjk2TWO8t7am7Gy4cLitxnUkvY2uXPqMZSUVkj6i+NEHKXsalVbyo+z832mZ0VS2ozg/ai15owzlvRm9ES9byMK58y6mnRah6iv4t/E1zG/HXw8TI04YSRF1abNeryUm1/Nvz8T0iG11wcteuWTj5Ho9Qi20lvbaSXNvgjybTqDoTpq/TyX1dBprlKo+C8OPkexjzPBjTU7rFBeJv+r+jfo9vSo9cY+t2ze+T82ZIiKJLDY7eEVGKitkAADIAAAAAAAAAAAAAAAGO09oyFxQqU5r2XKL64zSymidK6coWqjKvLYU21Hc25NLOEka9eeku1jnYjVqeChH47/gYuSW7NFmpqreJySNU0fUynQq8f69TRYXtlKEmpLh18+0p19M06s244pz2m4Rb9lv7Oes2DR99RrRSq4U47vWPU01lGyE4zjzRfQ1SpHkeVb7XH9zfXoi3mvsQfav2Zr+k9Ax2ZStW5Tj/CcuPNLa3phpPcTrhNYmsmt3Oj5pZh63Y3j4l5oi8x9tOnNbmnx3dfaWtLSzT2ZLDW5prgzIULyjLG3GL70YxUVsR6KaoNyq8fqedJ1oyqbS3+rFPv3/sWyM5HR9vW+z9VLqcd8fIxt3o6dKp0TW1J42dnft53Joi2Qknk57Xaa2E3ZJdG/AWFjOvUhSprM5vC7ObfYjsWhdExtqMKMPZW+XXKb4yfiYfUzVf6LDpKiXT1Es/9uH4F/U2dG+qHKsst+HaPsY88u8/yJABuLUAAAAAAAAAAAAAAAAAA0P0rfdW35s/0HNzpXpUX1Nv+dL/TZzbBCu7xyvEv8h+36FvXtoy4izvZQezJuUVwftR8etFct5U97MYycdjTRqJ1PMWbBZ168sOjNSXa2i/uriWVSuYqnUktqnXi+tc31rmjEauSanLHDZT8cl7rHPahTb6pP5EpWfBzHRLV50/bY9jCX8lOo5pYzja97G9opxiTgyOidCV7qexRg5fik90I9spdREy2+hzTnOyeY7t+BT0fWcZLedD1UoUqtWNSaUqlOD6Nvq3rL7yw0jqTTtLGpUb6SvF05OfCMVtJOMFy38RqldbNSHa9l9z3E2CaXxHUaaE+ySu6v+4OhpEkIkzJYAAAAAAAAAAAAAIYBIIGQCSBkZANI9Kf3FD85/oZzU6Z6Ul/9eh+c/8ATkczwQru8ctxP579hgpNbyqU3xNRXpmV0BHfN9kV5/8AoudO/dw95/pKego+rN/4kvJfuVNO/dw95/pJS+UX8Vjh/wDfMxmj6SlVpRlvUqkItc05JNHc7Syp0oqFOMYQXCMVhHD9F/f0fzaf60d2FGzPOEJYk/Qx2slDbs7mP/Zm/FLK+RzrQtbGGdRvIbVOpH8UJrzizkuiXjC5biQXZ1y1rbcIy/FFPzRVMTq5X2qEV1xbj4cV/wA7DK5AJBAAJBBIAAAAAAAIZJGQAQMgAZIBDANN9J33FD86X+mzm8kdzurWnVjsVIxqRfszipL4msaT9HdtUy6TlQlyT24f+L3/ABI9lTk8opddoLLZuyH2OY7JSlxNn0lqJeUcuMVXiuunvljtg95ibbV27qv6uhWe/i4OK83hEfkkvApnp7Yy5XF59C90NH6rPOT+GCNOfdw97+heULGdGCpTWJxypLKeJZ4ZXeZCw0FC6lGlVc4RztJxxltLhlkvlbhg6TsJPSKtb4RqWjH9fR/Np/rR3bJrdjqLZUnGShKcotNSnOTw08ppLcbDkVwcV1MdBpZ6eLU/Emo9z5YfyORWXF+8/LLOi61aU6C1qSTxOf1cPelnf5ZOc2k1lG0sTe9Ua/24PrSku9bjZsml6GrKOGnhm0216pbnufzALsZPKkesgEknk9AAAAAAgAZIBGQCSMkZIyATk8uRDkU5SALXSumaVtFTqtpSeFhNtvGcGs3vpKpRz0dKc+TlKMF8Mnr0iy+opfmv9LOdyI9lji8Io9drbarOSDwjY770o3L+7jSpr3XN+b/sYG812vKudqtUxyi9leSLSdFMoSoR7TS5yfiVj1Vk+9Jm/aCpqrTpze9uMW+vfg2CjQUcOO5reu81LU+9SgofhePPeblTmiZF5SZ1VE1OuMl5Fxb60W8qjoyl0dVNLYqLZy3w2ZcHky20aJrJopSqW9xFb4VacZ+65rD8HnzN3TCby8nlcpuUoy8NvQtNNaGp3dPo6mVh7UZR4xlhrPbxNJ0lqXcUMyp4rwW/1FiaXbDr8MnRAZG45hYaQcHjlua4bzadH6RUsGS0rq5RuPWa2Kn/AFIYUvHn4mu1tAXNu8xXSw5w447Y8fIA3Czudrc+PUXqNS0TpCUpRglLayuprHebZEA9EoglAEgAAhkZJPLYAbPLZDkeHIA9OR5cjw5nlzAPbkUpyIlMoTqgGtekGf1FP83/AGM58ze9fJ5oU/zf9rNEZDu7xy/E/n+yIZRaKp5waStLrRV10c+x7n39RvFhpRNLec+wVoXU0sJs312qKwy30OvjTHks28DotbSNNpRk1vlFeO0sfE2OEzj9jVlKtS2m39ZDr/xI6tGoSIT5i302qjqOZxXRF+pnpSLSFUqxqGZMK6ZODwpEqQB7RUTKSke0wCqgeEz2mASgEAAzxI9s8SAKUmUZSKky3qMASqFOVU8SZRlIAqTqltUrCci3qSAMBrnVzRh+Z/tZprNt1ohtQio78Sy0u5mpuPMiXd45nikX22cdMHkYJwelE0FUzzgbJU2SVE8PCpYLFWm+U4P/ADI6NG9Od21N7cfeXzNuoRl1kujZnRcIXwS9TNxuivTuDGUkXdMkF0ZKFYqqqY+MiqpgF9GoVI1CxjIr02AXcZFWDLeCLiAB7QCABJ4aPZGAC3nEt5wL1wKc6QBYSgUJxMhKiUpW4BjaiLOtBszE7YpStQDWrmyyYq50LnqN1lZlKVkMZPJRUlho5/U0DU9lZPH/AMTUXGLOguwC0d2Gl0xZXT4ZRKWcY+iNAjoqb6i6o6FfWbutFrkVI6NXIzVcV4EivR0V7RX6mr22iMdRlKNs0ZiNgVFZGZKMdTolaNIvo2hUjbAFlGmVY0i8jblSNAAtI0i4p0ysqR7VMAQgVEhFHpIAIEgAAAAAAAhxPLpo9gAougeXblwAC1dqR9ERdkAFr9FRKtkXJIBbq2J6ArgAo9CSqRVABT6IlUz2ADx0ZOyegARsjBIAAAAAAAP/2Q=="/>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pic>
        <p:nvPicPr>
          <p:cNvPr id="18438" name="Picture 6" descr="https://encrypted-tbn2.gstatic.com/images?q=tbn:ANd9GcRGPxucAcEbjblrWGTqVaPIya3h9lJDpUCK0-jjABdqRKza3WuV"/>
          <p:cNvPicPr>
            <a:picLocks noChangeAspect="1" noChangeArrowheads="1"/>
          </p:cNvPicPr>
          <p:nvPr/>
        </p:nvPicPr>
        <p:blipFill>
          <a:blip r:embed="rId2" cstate="print"/>
          <a:srcRect/>
          <a:stretch>
            <a:fillRect/>
          </a:stretch>
        </p:blipFill>
        <p:spPr bwMode="auto">
          <a:xfrm>
            <a:off x="4655840" y="2852936"/>
            <a:ext cx="2808312" cy="3312368"/>
          </a:xfrm>
          <a:prstGeom prst="rect">
            <a:avLst/>
          </a:prstGeom>
          <a:noFill/>
        </p:spPr>
      </p:pic>
    </p:spTree>
    <p:extLst>
      <p:ext uri="{BB962C8B-B14F-4D97-AF65-F5344CB8AC3E}">
        <p14:creationId xmlns:p14="http://schemas.microsoft.com/office/powerpoint/2010/main" val="42916379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smtClean="0"/>
              <a:t>Нашите цели: </a:t>
            </a:r>
            <a:endParaRPr lang="bg-BG" sz="2800" b="1" dirty="0"/>
          </a:p>
        </p:txBody>
      </p:sp>
      <p:sp>
        <p:nvSpPr>
          <p:cNvPr id="3" name="Content Placeholder 2"/>
          <p:cNvSpPr>
            <a:spLocks noGrp="1"/>
          </p:cNvSpPr>
          <p:nvPr>
            <p:ph idx="1"/>
          </p:nvPr>
        </p:nvSpPr>
        <p:spPr/>
        <p:txBody>
          <a:bodyPr/>
          <a:lstStyle/>
          <a:p>
            <a:r>
              <a:rPr lang="bg-BG" dirty="0" smtClean="0"/>
              <a:t>Поставяме пациента в центъра на грижите и му осигуряваме завършен цикъл от медицински </a:t>
            </a:r>
            <a:r>
              <a:rPr lang="bg-BG" smtClean="0"/>
              <a:t>и съпътстващи </a:t>
            </a:r>
            <a:r>
              <a:rPr lang="bg-BG" dirty="0" smtClean="0"/>
              <a:t>услуги;</a:t>
            </a:r>
          </a:p>
          <a:p>
            <a:r>
              <a:rPr lang="bg-BG" dirty="0" smtClean="0"/>
              <a:t>Подобряваме  ефективността на болниците и преструктурираме услугите им спрямо потребностите на пациента;</a:t>
            </a:r>
          </a:p>
          <a:p>
            <a:r>
              <a:rPr lang="bg-BG" dirty="0" smtClean="0"/>
              <a:t>Обвързваме финансирането с качеството и резултата  от грижите, а не с тяхното количество;</a:t>
            </a:r>
          </a:p>
          <a:p>
            <a:r>
              <a:rPr lang="bg-BG" dirty="0" smtClean="0"/>
              <a:t>Използваме ресурсите ефективно, за да осигурим комплексно лечение и грижа;</a:t>
            </a:r>
          </a:p>
          <a:p>
            <a:r>
              <a:rPr lang="bg-BG" dirty="0" smtClean="0"/>
              <a:t>Осигуряваме ресурси за иновативни здравни грижи.</a:t>
            </a:r>
          </a:p>
          <a:p>
            <a:endParaRPr lang="bg-BG" dirty="0"/>
          </a:p>
        </p:txBody>
      </p:sp>
      <p:sp>
        <p:nvSpPr>
          <p:cNvPr id="4" name="TextBox 3"/>
          <p:cNvSpPr txBox="1"/>
          <p:nvPr/>
        </p:nvSpPr>
        <p:spPr>
          <a:xfrm>
            <a:off x="1455310" y="3039415"/>
            <a:ext cx="8952900" cy="3539430"/>
          </a:xfrm>
          <a:prstGeom prst="rect">
            <a:avLst/>
          </a:prstGeom>
          <a:noFill/>
        </p:spPr>
        <p:txBody>
          <a:bodyPr wrap="none" rtlCol="0">
            <a:spAutoFit/>
          </a:bodyPr>
          <a:lstStyle/>
          <a:p>
            <a:r>
              <a:rPr lang="bg-BG" sz="3200" b="1" dirty="0" smtClean="0"/>
              <a:t>Стремим се към ефективност, не към икономии!</a:t>
            </a:r>
          </a:p>
          <a:p>
            <a:endParaRPr lang="bg-BG" sz="3200" b="1" dirty="0"/>
          </a:p>
          <a:p>
            <a:endParaRPr lang="bg-BG" sz="3200" b="1" dirty="0" smtClean="0"/>
          </a:p>
          <a:p>
            <a:endParaRPr lang="bg-BG" sz="3200" b="1" dirty="0"/>
          </a:p>
          <a:p>
            <a:endParaRPr lang="bg-BG" sz="3200" b="1" dirty="0" smtClean="0"/>
          </a:p>
          <a:p>
            <a:endParaRPr lang="bg-BG" sz="3200" b="1" dirty="0"/>
          </a:p>
          <a:p>
            <a:endParaRPr lang="bg-BG" sz="32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5210" y="166688"/>
            <a:ext cx="2286000" cy="1524000"/>
          </a:xfrm>
          <a:prstGeom prst="rect">
            <a:avLst/>
          </a:prstGeom>
        </p:spPr>
      </p:pic>
    </p:spTree>
    <p:extLst>
      <p:ext uri="{BB962C8B-B14F-4D97-AF65-F5344CB8AC3E}">
        <p14:creationId xmlns:p14="http://schemas.microsoft.com/office/powerpoint/2010/main" val="362802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3">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3">
                                            <p:txEl>
                                              <p:pRg st="0" end="0"/>
                                            </p:txEl>
                                          </p:spTgt>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1" dur="500"/>
                                        <p:tgtEl>
                                          <p:spTgt spid="3">
                                            <p:txEl>
                                              <p:pRg st="1" end="1"/>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3">
                                            <p:txEl>
                                              <p:pRg st="1" end="1"/>
                                            </p:txEl>
                                          </p:spTgt>
                                        </p:tgtEl>
                                        <p:attrNameLst>
                                          <p:attrName>style.visibility</p:attrName>
                                        </p:attrNameLst>
                                      </p:cBhvr>
                                      <p:to>
                                        <p:strVal val="hidden"/>
                                      </p:to>
                                    </p:set>
                                  </p:childTnLst>
                                </p:cTn>
                              </p:par>
                              <p:par>
                                <p:cTn id="13" presetID="2" presetClass="exit" presetSubtype="4" fill="hold" nodeType="withEffect">
                                  <p:stCondLst>
                                    <p:cond delay="0"/>
                                  </p:stCondLst>
                                  <p:childTnLst>
                                    <p:anim calcmode="lin" valueType="num">
                                      <p:cBhvr additive="base">
                                        <p:cTn id="14"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p:tgtEl>
                                          <p:spTgt spid="3">
                                            <p:txEl>
                                              <p:pRg st="2" end="2"/>
                                            </p:txEl>
                                          </p:spTgt>
                                        </p:tgtEl>
                                        <p:attrNameLst>
                                          <p:attrName>ppt_y</p:attrName>
                                        </p:attrNameLst>
                                      </p:cBhvr>
                                      <p:tavLst>
                                        <p:tav tm="0">
                                          <p:val>
                                            <p:strVal val="ppt_y"/>
                                          </p:val>
                                        </p:tav>
                                        <p:tav tm="100000">
                                          <p:val>
                                            <p:strVal val="1+ppt_h/2"/>
                                          </p:val>
                                        </p:tav>
                                      </p:tavLst>
                                    </p:anim>
                                    <p:set>
                                      <p:cBhvr>
                                        <p:cTn id="16" dur="1" fill="hold">
                                          <p:stCondLst>
                                            <p:cond delay="499"/>
                                          </p:stCondLst>
                                        </p:cTn>
                                        <p:tgtEl>
                                          <p:spTgt spid="3">
                                            <p:txEl>
                                              <p:pRg st="2" end="2"/>
                                            </p:txEl>
                                          </p:spTgt>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p:tgtEl>
                                          <p:spTgt spid="3">
                                            <p:txEl>
                                              <p:pRg st="3" end="3"/>
                                            </p:txEl>
                                          </p:spTgt>
                                        </p:tgtEl>
                                        <p:attrNameLst>
                                          <p:attrName>ppt_y</p:attrName>
                                        </p:attrNameLst>
                                      </p:cBhvr>
                                      <p:tavLst>
                                        <p:tav tm="0">
                                          <p:val>
                                            <p:strVal val="ppt_y"/>
                                          </p:val>
                                        </p:tav>
                                        <p:tav tm="100000">
                                          <p:val>
                                            <p:strVal val="1+ppt_h/2"/>
                                          </p:val>
                                        </p:tav>
                                      </p:tavLst>
                                    </p:anim>
                                    <p:set>
                                      <p:cBhvr>
                                        <p:cTn id="20" dur="1" fill="hold">
                                          <p:stCondLst>
                                            <p:cond delay="499"/>
                                          </p:stCondLst>
                                        </p:cTn>
                                        <p:tgtEl>
                                          <p:spTgt spid="3">
                                            <p:txEl>
                                              <p:pRg st="3" end="3"/>
                                            </p:txEl>
                                          </p:spTgt>
                                        </p:tgtEl>
                                        <p:attrNameLst>
                                          <p:attrName>style.visibility</p:attrName>
                                        </p:attrNameLst>
                                      </p:cBhvr>
                                      <p:to>
                                        <p:strVal val="hidden"/>
                                      </p:to>
                                    </p:set>
                                  </p:childTnLst>
                                </p:cTn>
                              </p:par>
                              <p:par>
                                <p:cTn id="21" presetID="2" presetClass="exit" presetSubtype="4" fill="hold" nodeType="withEffect">
                                  <p:stCondLst>
                                    <p:cond delay="0"/>
                                  </p:stCondLst>
                                  <p:childTnLst>
                                    <p:anim calcmode="lin" valueType="num">
                                      <p:cBhvr additive="base">
                                        <p:cTn id="22" dur="500"/>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3" dur="500"/>
                                        <p:tgtEl>
                                          <p:spTgt spid="3">
                                            <p:txEl>
                                              <p:pRg st="4" end="4"/>
                                            </p:txEl>
                                          </p:spTgt>
                                        </p:tgtEl>
                                        <p:attrNameLst>
                                          <p:attrName>ppt_y</p:attrName>
                                        </p:attrNameLst>
                                      </p:cBhvr>
                                      <p:tavLst>
                                        <p:tav tm="0">
                                          <p:val>
                                            <p:strVal val="ppt_y"/>
                                          </p:val>
                                        </p:tav>
                                        <p:tav tm="100000">
                                          <p:val>
                                            <p:strVal val="1+ppt_h/2"/>
                                          </p:val>
                                        </p:tav>
                                      </p:tavLst>
                                    </p:anim>
                                    <p:set>
                                      <p:cBhvr>
                                        <p:cTn id="24"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bg-BG" dirty="0" smtClean="0"/>
          </a:p>
          <a:p>
            <a:pPr marL="0" indent="0" algn="ctr">
              <a:buNone/>
            </a:pPr>
            <a:endParaRPr lang="bg-BG" b="1" dirty="0"/>
          </a:p>
          <a:p>
            <a:pPr marL="0" indent="0" algn="ctr">
              <a:buNone/>
            </a:pPr>
            <a:r>
              <a:rPr lang="bg-BG" b="1" dirty="0" smtClean="0"/>
              <a:t>Каква е структурата на болничния сектор сега?</a:t>
            </a:r>
            <a:endParaRPr lang="bg-BG" b="1" dirty="0"/>
          </a:p>
        </p:txBody>
      </p:sp>
      <p:pic>
        <p:nvPicPr>
          <p:cNvPr id="5" name="Picture 4"/>
          <p:cNvPicPr>
            <a:picLocks noChangeAspect="1"/>
          </p:cNvPicPr>
          <p:nvPr/>
        </p:nvPicPr>
        <p:blipFill>
          <a:blip r:embed="rId2"/>
          <a:stretch>
            <a:fillRect/>
          </a:stretch>
        </p:blipFill>
        <p:spPr>
          <a:xfrm>
            <a:off x="4156522" y="3624798"/>
            <a:ext cx="3028950" cy="1514475"/>
          </a:xfrm>
          <a:prstGeom prst="rect">
            <a:avLst/>
          </a:prstGeom>
        </p:spPr>
      </p:pic>
    </p:spTree>
    <p:extLst>
      <p:ext uri="{BB962C8B-B14F-4D97-AF65-F5344CB8AC3E}">
        <p14:creationId xmlns:p14="http://schemas.microsoft.com/office/powerpoint/2010/main" val="391646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
            </a:r>
            <a:br>
              <a:rPr lang="bg-BG" dirty="0" smtClean="0"/>
            </a:br>
            <a:endParaRPr lang="bg-BG" dirty="0"/>
          </a:p>
        </p:txBody>
      </p:sp>
      <p:sp>
        <p:nvSpPr>
          <p:cNvPr id="3" name="Content Placeholder 2"/>
          <p:cNvSpPr>
            <a:spLocks noGrp="1"/>
          </p:cNvSpPr>
          <p:nvPr>
            <p:ph sz="half" idx="1"/>
          </p:nvPr>
        </p:nvSpPr>
        <p:spPr>
          <a:xfrm>
            <a:off x="489856" y="443136"/>
            <a:ext cx="5181600" cy="4351338"/>
          </a:xfrm>
        </p:spPr>
        <p:txBody>
          <a:bodyPr>
            <a:normAutofit/>
          </a:bodyPr>
          <a:lstStyle/>
          <a:p>
            <a:pPr marL="0" indent="0" algn="just">
              <a:buNone/>
            </a:pPr>
            <a:r>
              <a:rPr lang="bg-BG" sz="2000" dirty="0" smtClean="0"/>
              <a:t>Общият брой болници в България е 338 (4,6 </a:t>
            </a:r>
            <a:r>
              <a:rPr lang="bg-BG" sz="2000" dirty="0"/>
              <a:t>болници на 100 000 жители при 2,7 болници на 100 000  жители средно за ЕС). </a:t>
            </a:r>
            <a:endParaRPr lang="bg-BG" sz="2000" dirty="0" smtClean="0"/>
          </a:p>
          <a:p>
            <a:pPr algn="just"/>
            <a:r>
              <a:rPr lang="bg-BG" sz="2000" dirty="0" smtClean="0"/>
              <a:t>Многопрофилните болници са едва 51% от всички болнични заведения;</a:t>
            </a:r>
          </a:p>
          <a:p>
            <a:pPr algn="just"/>
            <a:r>
              <a:rPr lang="bg-BG" sz="2000" dirty="0" smtClean="0"/>
              <a:t>Специализираните болници са с ограничен предмет на дейност, фокусиран върху определена група заболявания и/или епизод от лечението.</a:t>
            </a:r>
          </a:p>
          <a:p>
            <a:pPr marL="0" indent="0">
              <a:buNone/>
            </a:pPr>
            <a:endParaRPr lang="bg-BG"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993673581"/>
              </p:ext>
            </p:extLst>
          </p:nvPr>
        </p:nvGraphicFramePr>
        <p:xfrm>
          <a:off x="0" y="0"/>
          <a:ext cx="12083141" cy="35378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4"/>
          <p:cNvGraphicFramePr>
            <a:graphicFrameLocks/>
          </p:cNvGraphicFramePr>
          <p:nvPr>
            <p:extLst>
              <p:ext uri="{D42A27DB-BD31-4B8C-83A1-F6EECF244321}">
                <p14:modId xmlns:p14="http://schemas.microsoft.com/office/powerpoint/2010/main" val="2992444640"/>
              </p:ext>
            </p:extLst>
          </p:nvPr>
        </p:nvGraphicFramePr>
        <p:xfrm>
          <a:off x="76200" y="3516086"/>
          <a:ext cx="4833257" cy="3222170"/>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p:cNvSpPr txBox="1"/>
          <p:nvPr/>
        </p:nvSpPr>
        <p:spPr>
          <a:xfrm>
            <a:off x="5671456" y="4920343"/>
            <a:ext cx="6259287" cy="923330"/>
          </a:xfrm>
          <a:prstGeom prst="rect">
            <a:avLst/>
          </a:prstGeom>
          <a:noFill/>
        </p:spPr>
        <p:txBody>
          <a:bodyPr wrap="square" rtlCol="0">
            <a:spAutoFit/>
          </a:bodyPr>
          <a:lstStyle/>
          <a:p>
            <a:r>
              <a:rPr lang="bg-BG" dirty="0"/>
              <a:t>Независимо от своята форма на собственост всички лечебни заведения се финансират основно чрез публични средства от НЗОК.</a:t>
            </a:r>
          </a:p>
        </p:txBody>
      </p:sp>
    </p:spTree>
    <p:extLst>
      <p:ext uri="{BB962C8B-B14F-4D97-AF65-F5344CB8AC3E}">
        <p14:creationId xmlns:p14="http://schemas.microsoft.com/office/powerpoint/2010/main" val="42560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 calcmode="lin" valueType="num">
                                      <p:cBhvr additive="base">
                                        <p:cTn id="7" dur="500" fill="hold"/>
                                        <p:tgtEl>
                                          <p:spTgt spid="7">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graphicEl>
                                              <a:chart seriesIdx="-3" categoryIdx="-3" bldStep="gridLegend"/>
                                            </p:graphic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graphicEl>
                                              <a:chart seriesIdx="-4" categoryIdx="0" bldStep="category"/>
                                            </p:graphicEl>
                                          </p:spTgt>
                                        </p:tgtEl>
                                        <p:attrNameLst>
                                          <p:attrName>style.visibility</p:attrName>
                                        </p:attrNameLst>
                                      </p:cBhvr>
                                      <p:to>
                                        <p:strVal val="visible"/>
                                      </p:to>
                                    </p:set>
                                    <p:anim calcmode="lin" valueType="num">
                                      <p:cBhvr additive="base">
                                        <p:cTn id="12" dur="500" fill="hold"/>
                                        <p:tgtEl>
                                          <p:spTgt spid="7">
                                            <p:graphicEl>
                                              <a:chart seriesIdx="-4" categoryIdx="0" bldStep="category"/>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graphicEl>
                                              <a:chart seriesIdx="-4" categoryIdx="0" bldStep="category"/>
                                            </p:graphic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graphicEl>
                                              <a:chart seriesIdx="-4" categoryIdx="1" bldStep="category"/>
                                            </p:graphicEl>
                                          </p:spTgt>
                                        </p:tgtEl>
                                        <p:attrNameLst>
                                          <p:attrName>style.visibility</p:attrName>
                                        </p:attrNameLst>
                                      </p:cBhvr>
                                      <p:to>
                                        <p:strVal val="visible"/>
                                      </p:to>
                                    </p:set>
                                    <p:anim calcmode="lin" valueType="num">
                                      <p:cBhvr additive="base">
                                        <p:cTn id="17" dur="500" fill="hold"/>
                                        <p:tgtEl>
                                          <p:spTgt spid="7">
                                            <p:graphicEl>
                                              <a:chart seriesIdx="-4" categoryIdx="1" bldStep="category"/>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graphicEl>
                                              <a:chart seriesIdx="-4" categoryIdx="1" bldStep="category"/>
                                            </p:graphic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7">
                                            <p:graphicEl>
                                              <a:chart seriesIdx="-4" categoryIdx="2" bldStep="category"/>
                                            </p:graphicEl>
                                          </p:spTgt>
                                        </p:tgtEl>
                                        <p:attrNameLst>
                                          <p:attrName>style.visibility</p:attrName>
                                        </p:attrNameLst>
                                      </p:cBhvr>
                                      <p:to>
                                        <p:strVal val="visible"/>
                                      </p:to>
                                    </p:set>
                                    <p:anim calcmode="lin" valueType="num">
                                      <p:cBhvr additive="base">
                                        <p:cTn id="22" dur="500" fill="hold"/>
                                        <p:tgtEl>
                                          <p:spTgt spid="7">
                                            <p:graphicEl>
                                              <a:chart seriesIdx="-4" categoryIdx="2" bldStep="category"/>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7">
                                            <p:graphicEl>
                                              <a:chart seriesIdx="-4" categoryIdx="2" bldStep="category"/>
                                            </p:graphic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7">
                                            <p:graphicEl>
                                              <a:chart seriesIdx="-4" categoryIdx="3" bldStep="category"/>
                                            </p:graphicEl>
                                          </p:spTgt>
                                        </p:tgtEl>
                                        <p:attrNameLst>
                                          <p:attrName>style.visibility</p:attrName>
                                        </p:attrNameLst>
                                      </p:cBhvr>
                                      <p:to>
                                        <p:strVal val="visible"/>
                                      </p:to>
                                    </p:set>
                                    <p:anim calcmode="lin" valueType="num">
                                      <p:cBhvr additive="base">
                                        <p:cTn id="27" dur="500" fill="hold"/>
                                        <p:tgtEl>
                                          <p:spTgt spid="7">
                                            <p:graphicEl>
                                              <a:chart seriesIdx="-4" categoryIdx="3" bldStep="category"/>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graphicEl>
                                              <a:chart seriesIdx="-4" categoryIdx="3" bldStep="category"/>
                                            </p:graphic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7">
                                            <p:graphicEl>
                                              <a:chart seriesIdx="-4" categoryIdx="4" bldStep="category"/>
                                            </p:graphicEl>
                                          </p:spTgt>
                                        </p:tgtEl>
                                        <p:attrNameLst>
                                          <p:attrName>style.visibility</p:attrName>
                                        </p:attrNameLst>
                                      </p:cBhvr>
                                      <p:to>
                                        <p:strVal val="visible"/>
                                      </p:to>
                                    </p:set>
                                    <p:anim calcmode="lin" valueType="num">
                                      <p:cBhvr additive="base">
                                        <p:cTn id="32" dur="500" fill="hold"/>
                                        <p:tgtEl>
                                          <p:spTgt spid="7">
                                            <p:graphicEl>
                                              <a:chart seriesIdx="-4" categoryIdx="4" bldStep="category"/>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graphicEl>
                                              <a:chart seriesIdx="-4" categoryIdx="4" bldStep="category"/>
                                            </p:graphic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7">
                                            <p:graphicEl>
                                              <a:chart seriesIdx="-4" categoryIdx="5" bldStep="category"/>
                                            </p:graphicEl>
                                          </p:spTgt>
                                        </p:tgtEl>
                                        <p:attrNameLst>
                                          <p:attrName>style.visibility</p:attrName>
                                        </p:attrNameLst>
                                      </p:cBhvr>
                                      <p:to>
                                        <p:strVal val="visible"/>
                                      </p:to>
                                    </p:set>
                                    <p:anim calcmode="lin" valueType="num">
                                      <p:cBhvr additive="base">
                                        <p:cTn id="37" dur="500" fill="hold"/>
                                        <p:tgtEl>
                                          <p:spTgt spid="7">
                                            <p:graphicEl>
                                              <a:chart seriesIdx="-4" categoryIdx="5" bldStep="category"/>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graphicEl>
                                              <a:chart seriesIdx="-4" categoryIdx="5" bldStep="category"/>
                                            </p:graphic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7">
                                            <p:graphicEl>
                                              <a:chart seriesIdx="-4" categoryIdx="6" bldStep="category"/>
                                            </p:graphicEl>
                                          </p:spTgt>
                                        </p:tgtEl>
                                        <p:attrNameLst>
                                          <p:attrName>style.visibility</p:attrName>
                                        </p:attrNameLst>
                                      </p:cBhvr>
                                      <p:to>
                                        <p:strVal val="visible"/>
                                      </p:to>
                                    </p:set>
                                    <p:anim calcmode="lin" valueType="num">
                                      <p:cBhvr additive="base">
                                        <p:cTn id="42" dur="500" fill="hold"/>
                                        <p:tgtEl>
                                          <p:spTgt spid="7">
                                            <p:graphicEl>
                                              <a:chart seriesIdx="-4" categoryIdx="6" bldStep="category"/>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7">
                                            <p:graphicEl>
                                              <a:chart seriesIdx="-4" categoryIdx="6" bldStep="category"/>
                                            </p:graphic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7">
                                            <p:graphicEl>
                                              <a:chart seriesIdx="-4" categoryIdx="7" bldStep="category"/>
                                            </p:graphicEl>
                                          </p:spTgt>
                                        </p:tgtEl>
                                        <p:attrNameLst>
                                          <p:attrName>style.visibility</p:attrName>
                                        </p:attrNameLst>
                                      </p:cBhvr>
                                      <p:to>
                                        <p:strVal val="visible"/>
                                      </p:to>
                                    </p:set>
                                    <p:anim calcmode="lin" valueType="num">
                                      <p:cBhvr additive="base">
                                        <p:cTn id="47" dur="500" fill="hold"/>
                                        <p:tgtEl>
                                          <p:spTgt spid="7">
                                            <p:graphicEl>
                                              <a:chart seriesIdx="-4" categoryIdx="7" bldStep="category"/>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graphicEl>
                                              <a:chart seriesIdx="-4" categoryIdx="7" bldStep="category"/>
                                            </p:graphic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ppt_x"/>
                                          </p:val>
                                        </p:tav>
                                        <p:tav tm="100000">
                                          <p:val>
                                            <p:strVal val="#ppt_x"/>
                                          </p:val>
                                        </p:tav>
                                      </p:tavLst>
                                    </p:anim>
                                    <p:anim calcmode="lin" valueType="num">
                                      <p:cBhvr additive="base">
                                        <p:cTn id="5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1">
                                            <p:txEl>
                                              <p:pRg st="0" end="0"/>
                                            </p:txEl>
                                          </p:spTgt>
                                        </p:tgtEl>
                                        <p:attrNameLst>
                                          <p:attrName>style.visibility</p:attrName>
                                        </p:attrNameLst>
                                      </p:cBhvr>
                                      <p:to>
                                        <p:strVal val="visible"/>
                                      </p:to>
                                    </p:set>
                                    <p:anim calcmode="lin" valueType="num">
                                      <p:cBhvr additive="base">
                                        <p:cTn id="5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category"/>
        </p:bldSub>
      </p:bldGraphic>
      <p:bldGraphic spid="9"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685989101"/>
              </p:ext>
            </p:extLst>
          </p:nvPr>
        </p:nvGraphicFramePr>
        <p:xfrm>
          <a:off x="539552" y="413657"/>
          <a:ext cx="11119048" cy="611777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838200" y="365125"/>
            <a:ext cx="10515600" cy="396875"/>
          </a:xfrm>
        </p:spPr>
        <p:txBody>
          <a:bodyPr>
            <a:noAutofit/>
          </a:bodyPr>
          <a:lstStyle/>
          <a:p>
            <a:r>
              <a:rPr lang="bg-BG" sz="2800" b="1" dirty="0" smtClean="0"/>
              <a:t>Общ брой болнични легла </a:t>
            </a:r>
            <a:endParaRPr lang="bg-BG" sz="2800" b="1" dirty="0"/>
          </a:p>
        </p:txBody>
      </p:sp>
    </p:spTree>
    <p:extLst>
      <p:ext uri="{BB962C8B-B14F-4D97-AF65-F5344CB8AC3E}">
        <p14:creationId xmlns:p14="http://schemas.microsoft.com/office/powerpoint/2010/main" val="192997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 calcmode="lin" valueType="num">
                                      <p:cBhvr additive="base">
                                        <p:cTn id="7" dur="500" fill="hold"/>
                                        <p:tgtEl>
                                          <p:spTgt spid="3">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graphicEl>
                                              <a:chart seriesIdx="-3" categoryIdx="-3" bldStep="gridLegen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graphicEl>
                                              <a:chart seriesIdx="0" categoryIdx="-4" bldStep="series"/>
                                            </p:graphicEl>
                                          </p:spTgt>
                                        </p:tgtEl>
                                        <p:attrNameLst>
                                          <p:attrName>style.visibility</p:attrName>
                                        </p:attrNameLst>
                                      </p:cBhvr>
                                      <p:to>
                                        <p:strVal val="visible"/>
                                      </p:to>
                                    </p:set>
                                    <p:anim calcmode="lin" valueType="num">
                                      <p:cBhvr additive="base">
                                        <p:cTn id="13" dur="500" fill="hold"/>
                                        <p:tgtEl>
                                          <p:spTgt spid="3">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graphicEl>
                                              <a:chart seriesIdx="0"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graphicEl>
                                              <a:chart seriesIdx="1" categoryIdx="-4" bldStep="series"/>
                                            </p:graphicEl>
                                          </p:spTgt>
                                        </p:tgtEl>
                                        <p:attrNameLst>
                                          <p:attrName>style.visibility</p:attrName>
                                        </p:attrNameLst>
                                      </p:cBhvr>
                                      <p:to>
                                        <p:strVal val="visible"/>
                                      </p:to>
                                    </p:set>
                                    <p:anim calcmode="lin" valueType="num">
                                      <p:cBhvr additive="base">
                                        <p:cTn id="19" dur="500" fill="hold"/>
                                        <p:tgtEl>
                                          <p:spTgt spid="3">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graphicEl>
                                              <a:chart seriesIdx="1"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graphicEl>
                                              <a:chart seriesIdx="2" categoryIdx="-4" bldStep="series"/>
                                            </p:graphicEl>
                                          </p:spTgt>
                                        </p:tgtEl>
                                        <p:attrNameLst>
                                          <p:attrName>style.visibility</p:attrName>
                                        </p:attrNameLst>
                                      </p:cBhvr>
                                      <p:to>
                                        <p:strVal val="visible"/>
                                      </p:to>
                                    </p:set>
                                    <p:anim calcmode="lin" valueType="num">
                                      <p:cBhvr additive="base">
                                        <p:cTn id="25" dur="500" fill="hold"/>
                                        <p:tgtEl>
                                          <p:spTgt spid="3">
                                            <p:graphicEl>
                                              <a:chart seriesIdx="2" categoryIdx="-4" bldStep="series"/>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graphicEl>
                                              <a:chart seriesIdx="2"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series"/>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4158400755"/>
              </p:ext>
            </p:extLst>
          </p:nvPr>
        </p:nvGraphicFramePr>
        <p:xfrm>
          <a:off x="349199" y="348343"/>
          <a:ext cx="11614201" cy="62483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624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 calcmode="lin" valueType="num">
                                      <p:cBhvr additive="base">
                                        <p:cTn id="7" dur="500" fill="hold"/>
                                        <p:tgtEl>
                                          <p:spTgt spid="2">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graphicEl>
                                              <a:chart seriesIdx="-3" categoryIdx="-3" bldStep="gridLegen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graphicEl>
                                              <a:chart seriesIdx="0" categoryIdx="-4" bldStep="series"/>
                                            </p:graphicEl>
                                          </p:spTgt>
                                        </p:tgtEl>
                                        <p:attrNameLst>
                                          <p:attrName>style.visibility</p:attrName>
                                        </p:attrNameLst>
                                      </p:cBhvr>
                                      <p:to>
                                        <p:strVal val="visible"/>
                                      </p:to>
                                    </p:set>
                                    <p:anim calcmode="lin" valueType="num">
                                      <p:cBhvr additive="base">
                                        <p:cTn id="13" dur="500" fill="hold"/>
                                        <p:tgtEl>
                                          <p:spTgt spid="2">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graphicEl>
                                              <a:chart seriesIdx="0"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graphicEl>
                                              <a:chart seriesIdx="1" categoryIdx="-4" bldStep="series"/>
                                            </p:graphicEl>
                                          </p:spTgt>
                                        </p:tgtEl>
                                        <p:attrNameLst>
                                          <p:attrName>style.visibility</p:attrName>
                                        </p:attrNameLst>
                                      </p:cBhvr>
                                      <p:to>
                                        <p:strVal val="visible"/>
                                      </p:to>
                                    </p:set>
                                    <p:anim calcmode="lin" valueType="num">
                                      <p:cBhvr additive="base">
                                        <p:cTn id="19" dur="500" fill="hold"/>
                                        <p:tgtEl>
                                          <p:spTgt spid="2">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graphicEl>
                                              <a:chart seriesIdx="1"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bg-BG" dirty="0"/>
              <a:t/>
            </a:r>
            <a:br>
              <a:rPr lang="bg-BG" dirty="0"/>
            </a:br>
            <a:endParaRPr lang="bg-BG" dirty="0"/>
          </a:p>
        </p:txBody>
      </p:sp>
      <p:pic>
        <p:nvPicPr>
          <p:cNvPr id="8" name="Content Placeholder 3"/>
          <p:cNvPicPr>
            <a:picLocks noGrp="1"/>
          </p:cNvPicPr>
          <p:nvPr>
            <p:ph idx="1"/>
          </p:nvPr>
        </p:nvPicPr>
        <p:blipFill>
          <a:blip r:embed="rId2"/>
          <a:stretch>
            <a:fillRect/>
          </a:stretch>
        </p:blipFill>
        <p:spPr>
          <a:xfrm>
            <a:off x="5104609" y="557472"/>
            <a:ext cx="6358845" cy="4724400"/>
          </a:xfrm>
          <a:prstGeom prst="rect">
            <a:avLst/>
          </a:prstGeom>
        </p:spPr>
      </p:pic>
      <p:sp>
        <p:nvSpPr>
          <p:cNvPr id="5" name="Text Placeholder 4"/>
          <p:cNvSpPr>
            <a:spLocks noGrp="1"/>
          </p:cNvSpPr>
          <p:nvPr>
            <p:ph type="body" sz="half" idx="2"/>
          </p:nvPr>
        </p:nvSpPr>
        <p:spPr>
          <a:xfrm>
            <a:off x="839788" y="642257"/>
            <a:ext cx="3932237" cy="4669972"/>
          </a:xfrm>
        </p:spPr>
        <p:txBody>
          <a:bodyPr>
            <a:noAutofit/>
          </a:bodyPr>
          <a:lstStyle/>
          <a:p>
            <a:pPr algn="just"/>
            <a:r>
              <a:rPr lang="bg-BG" sz="1800" b="1" dirty="0" smtClean="0"/>
              <a:t>Според анализ на СБ болничната система е силно фрагментирана, като</a:t>
            </a:r>
            <a:r>
              <a:rPr lang="bg-BG" sz="1800" dirty="0"/>
              <a:t> </a:t>
            </a:r>
            <a:r>
              <a:rPr lang="bg-BG" sz="1800" dirty="0" smtClean="0"/>
              <a:t>много </a:t>
            </a:r>
            <a:r>
              <a:rPr lang="bg-BG" sz="1800" dirty="0"/>
              <a:t>болници имат много малко пациенти, което е силно неефективно. </a:t>
            </a:r>
            <a:endParaRPr lang="bg-BG" sz="1800" dirty="0" smtClean="0"/>
          </a:p>
          <a:p>
            <a:pPr algn="just"/>
            <a:r>
              <a:rPr lang="bg-BG" sz="1800" dirty="0" smtClean="0"/>
              <a:t>Анализът </a:t>
            </a:r>
            <a:r>
              <a:rPr lang="bg-BG" sz="1800" dirty="0"/>
              <a:t>подрежда </a:t>
            </a:r>
            <a:r>
              <a:rPr lang="bg-BG" sz="1800" dirty="0" smtClean="0"/>
              <a:t>275 болнични </a:t>
            </a:r>
            <a:r>
              <a:rPr lang="bg-BG" sz="1800" dirty="0"/>
              <a:t>заведения </a:t>
            </a:r>
            <a:r>
              <a:rPr lang="bg-BG" sz="1800" dirty="0" smtClean="0"/>
              <a:t>с над 130 легла по броя на изписваните пациенти.</a:t>
            </a:r>
            <a:r>
              <a:rPr lang="bg-BG" sz="1800" dirty="0"/>
              <a:t> </a:t>
            </a:r>
            <a:r>
              <a:rPr lang="bg-BG" sz="1800" dirty="0" smtClean="0"/>
              <a:t>Трите </a:t>
            </a:r>
            <a:r>
              <a:rPr lang="bg-BG" sz="1800" dirty="0"/>
              <a:t>най-натоварени болници изписват по над 95 пациента на ден, но 103 заведения в другия край на класацията заедно отчитат едва 5% от болничните престои, което означава, че </a:t>
            </a:r>
            <a:r>
              <a:rPr lang="bg-BG" sz="1800" b="1" dirty="0"/>
              <a:t>приблизително 1 на всеки 3 болници в България изписва максимум 5 пациента на ден</a:t>
            </a:r>
            <a:r>
              <a:rPr lang="bg-BG" sz="1800" dirty="0"/>
              <a:t>. </a:t>
            </a:r>
          </a:p>
        </p:txBody>
      </p:sp>
      <p:sp>
        <p:nvSpPr>
          <p:cNvPr id="10" name="Rectangle 9"/>
          <p:cNvSpPr/>
          <p:nvPr/>
        </p:nvSpPr>
        <p:spPr>
          <a:xfrm flipH="1">
            <a:off x="6390134" y="3799268"/>
            <a:ext cx="75060" cy="15492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900" dirty="0" smtClean="0">
                <a:solidFill>
                  <a:schemeClr val="tx1"/>
                </a:solidFill>
                <a:latin typeface="+mj-lt"/>
              </a:rPr>
              <a:t>5</a:t>
            </a:r>
            <a:endParaRPr lang="bg-BG" sz="900" dirty="0">
              <a:solidFill>
                <a:schemeClr val="tx1"/>
              </a:solidFill>
              <a:latin typeface="+mj-lt"/>
            </a:endParaRPr>
          </a:p>
        </p:txBody>
      </p:sp>
      <p:sp>
        <p:nvSpPr>
          <p:cNvPr id="12" name="TextBox 11"/>
          <p:cNvSpPr txBox="1"/>
          <p:nvPr/>
        </p:nvSpPr>
        <p:spPr>
          <a:xfrm>
            <a:off x="839788" y="5225139"/>
            <a:ext cx="10623666" cy="1200329"/>
          </a:xfrm>
          <a:prstGeom prst="rect">
            <a:avLst/>
          </a:prstGeom>
          <a:noFill/>
        </p:spPr>
        <p:txBody>
          <a:bodyPr wrap="square" rtlCol="0">
            <a:spAutoFit/>
          </a:bodyPr>
          <a:lstStyle/>
          <a:p>
            <a:pPr algn="just"/>
            <a:r>
              <a:rPr lang="bg-BG" b="1" dirty="0"/>
              <a:t>Тази фрагментация и стремеж към специализация на дейностите води до невъзможност за добра координация в грижите за пациентите, до дублиране на ресурсите, пречи за реализация на икономии от мащаба и има ограничена възможност за инвестиции във високотехнологично медицинско оборудване.</a:t>
            </a:r>
          </a:p>
        </p:txBody>
      </p:sp>
    </p:spTree>
    <p:extLst>
      <p:ext uri="{BB962C8B-B14F-4D97-AF65-F5344CB8AC3E}">
        <p14:creationId xmlns:p14="http://schemas.microsoft.com/office/powerpoint/2010/main" val="317184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bg-BG" dirty="0" smtClean="0"/>
          </a:p>
          <a:p>
            <a:pPr marL="0" indent="0" algn="ctr">
              <a:buNone/>
            </a:pPr>
            <a:r>
              <a:rPr lang="bg-BG" b="1" dirty="0" smtClean="0"/>
              <a:t>Какво искаме да направим?</a:t>
            </a:r>
            <a:endParaRPr lang="bg-BG" b="1" dirty="0"/>
          </a:p>
        </p:txBody>
      </p:sp>
      <p:pic>
        <p:nvPicPr>
          <p:cNvPr id="4" name="Picture 3"/>
          <p:cNvPicPr>
            <a:picLocks noChangeAspect="1"/>
          </p:cNvPicPr>
          <p:nvPr/>
        </p:nvPicPr>
        <p:blipFill>
          <a:blip r:embed="rId2"/>
          <a:stretch>
            <a:fillRect/>
          </a:stretch>
        </p:blipFill>
        <p:spPr>
          <a:xfrm>
            <a:off x="5167312" y="3341731"/>
            <a:ext cx="1857375" cy="2466975"/>
          </a:xfrm>
          <a:prstGeom prst="rect">
            <a:avLst/>
          </a:prstGeom>
        </p:spPr>
      </p:pic>
    </p:spTree>
    <p:extLst>
      <p:ext uri="{BB962C8B-B14F-4D97-AF65-F5344CB8AC3E}">
        <p14:creationId xmlns:p14="http://schemas.microsoft.com/office/powerpoint/2010/main" val="54031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93561"/>
          </a:xfrm>
        </p:spPr>
        <p:txBody>
          <a:bodyPr>
            <a:normAutofit/>
          </a:bodyPr>
          <a:lstStyle/>
          <a:p>
            <a:r>
              <a:rPr lang="bg-BG" sz="2800" b="1" dirty="0" smtClean="0">
                <a:latin typeface="+mn-lt"/>
              </a:rPr>
              <a:t>1. Преструктуриране на болничния сектор на база на потребности</a:t>
            </a:r>
            <a:endParaRPr lang="bg-BG" sz="2800" dirty="0">
              <a:latin typeface="+mn-lt"/>
            </a:endParaRPr>
          </a:p>
        </p:txBody>
      </p:sp>
      <p:sp>
        <p:nvSpPr>
          <p:cNvPr id="3" name="Content Placeholder 2"/>
          <p:cNvSpPr>
            <a:spLocks noGrp="1"/>
          </p:cNvSpPr>
          <p:nvPr>
            <p:ph sz="half" idx="1"/>
          </p:nvPr>
        </p:nvSpPr>
        <p:spPr>
          <a:xfrm>
            <a:off x="598714" y="1600200"/>
            <a:ext cx="5127172" cy="4576763"/>
          </a:xfrm>
        </p:spPr>
        <p:txBody>
          <a:bodyPr>
            <a:normAutofit fontScale="92500" lnSpcReduction="20000"/>
          </a:bodyPr>
          <a:lstStyle/>
          <a:p>
            <a:pPr marL="0" indent="0" algn="just">
              <a:buNone/>
            </a:pPr>
            <a:r>
              <a:rPr lang="bg-BG" sz="2200" b="1" dirty="0" smtClean="0"/>
              <a:t>Въвеждане на Национална здравна карта със задължителен характер</a:t>
            </a:r>
          </a:p>
          <a:p>
            <a:pPr marL="0" indent="0" algn="just">
              <a:buNone/>
            </a:pPr>
            <a:endParaRPr lang="bg-BG" sz="2000" dirty="0" smtClean="0"/>
          </a:p>
          <a:p>
            <a:pPr marL="0" indent="0" algn="just">
              <a:buNone/>
            </a:pPr>
            <a:endParaRPr lang="bg-BG" sz="2000" dirty="0" smtClean="0"/>
          </a:p>
          <a:p>
            <a:pPr algn="just"/>
            <a:endParaRPr lang="bg-BG" sz="2000" dirty="0"/>
          </a:p>
        </p:txBody>
      </p:sp>
      <p:sp>
        <p:nvSpPr>
          <p:cNvPr id="4" name="Content Placeholder 3"/>
          <p:cNvSpPr>
            <a:spLocks noGrp="1"/>
          </p:cNvSpPr>
          <p:nvPr>
            <p:ph sz="half" idx="2"/>
          </p:nvPr>
        </p:nvSpPr>
        <p:spPr>
          <a:xfrm>
            <a:off x="6172200" y="1600200"/>
            <a:ext cx="5181600" cy="4576763"/>
          </a:xfrm>
        </p:spPr>
        <p:txBody>
          <a:bodyPr>
            <a:normAutofit fontScale="92500" lnSpcReduction="20000"/>
          </a:bodyPr>
          <a:lstStyle/>
          <a:p>
            <a:pPr marL="0" indent="0" algn="just">
              <a:buNone/>
            </a:pPr>
            <a:r>
              <a:rPr lang="bg-BG" sz="2200" dirty="0" smtClean="0"/>
              <a:t>Чрез НЗК се създава </a:t>
            </a:r>
            <a:r>
              <a:rPr lang="bg-BG" sz="2200" dirty="0"/>
              <a:t>ефективен механизъм </a:t>
            </a:r>
            <a:r>
              <a:rPr lang="bg-BG" sz="2200" dirty="0" smtClean="0"/>
              <a:t>за:</a:t>
            </a:r>
          </a:p>
          <a:p>
            <a:pPr algn="just"/>
            <a:r>
              <a:rPr lang="bg-BG" sz="2200" dirty="0" smtClean="0"/>
              <a:t>регулиране </a:t>
            </a:r>
            <a:r>
              <a:rPr lang="bg-BG" sz="2200" dirty="0"/>
              <a:t>на </a:t>
            </a:r>
            <a:r>
              <a:rPr lang="bg-BG" sz="2200" dirty="0" smtClean="0"/>
              <a:t>вида и броя на болниците и болничните легла на </a:t>
            </a:r>
            <a:r>
              <a:rPr lang="bg-BG" sz="2200" dirty="0"/>
              <a:t>областно, регионално и </a:t>
            </a:r>
            <a:r>
              <a:rPr lang="bg-BG" sz="2200" dirty="0" smtClean="0"/>
              <a:t>национално ниво;</a:t>
            </a:r>
          </a:p>
          <a:p>
            <a:pPr algn="just"/>
            <a:r>
              <a:rPr lang="bg-BG" sz="2200" dirty="0"/>
              <a:t>планиране на публичните и частни инвестиции в системата на здравеопазване на база на обективни потребности</a:t>
            </a:r>
            <a:r>
              <a:rPr lang="bg-BG" sz="2200" dirty="0" smtClean="0"/>
              <a:t>;</a:t>
            </a:r>
          </a:p>
          <a:p>
            <a:pPr algn="just"/>
            <a:r>
              <a:rPr lang="bg-BG" sz="2200" dirty="0" smtClean="0"/>
              <a:t>селективен избор на болнични заведения, предоставящи услуги, заплащани с публични средства;</a:t>
            </a:r>
          </a:p>
          <a:p>
            <a:pPr algn="just"/>
            <a:r>
              <a:rPr lang="bg-BG" sz="2200" dirty="0" smtClean="0"/>
              <a:t> намаляване на фрагментацията на болничния сектор.</a:t>
            </a:r>
            <a:endParaRPr lang="bg-BG" sz="2200" dirty="0"/>
          </a:p>
          <a:p>
            <a:pPr algn="just"/>
            <a:r>
              <a:rPr lang="bg-BG" sz="2200" dirty="0"/>
              <a:t>о</a:t>
            </a:r>
            <a:r>
              <a:rPr lang="bg-BG" sz="2200" dirty="0" smtClean="0"/>
              <a:t>сигуряване на равномерен достъп до високотехнологични медицински дейности и апаратура.</a:t>
            </a:r>
            <a:endParaRPr lang="bg-BG" sz="2200" dirty="0"/>
          </a:p>
        </p:txBody>
      </p:sp>
      <p:pic>
        <p:nvPicPr>
          <p:cNvPr id="5" name="Picture 4"/>
          <p:cNvPicPr>
            <a:picLocks noChangeAspect="1"/>
          </p:cNvPicPr>
          <p:nvPr/>
        </p:nvPicPr>
        <p:blipFill>
          <a:blip r:embed="rId3"/>
          <a:stretch>
            <a:fillRect/>
          </a:stretch>
        </p:blipFill>
        <p:spPr>
          <a:xfrm>
            <a:off x="1077685" y="3037114"/>
            <a:ext cx="4299857" cy="2656115"/>
          </a:xfrm>
          <a:prstGeom prst="rect">
            <a:avLst/>
          </a:prstGeom>
        </p:spPr>
      </p:pic>
    </p:spTree>
    <p:extLst>
      <p:ext uri="{BB962C8B-B14F-4D97-AF65-F5344CB8AC3E}">
        <p14:creationId xmlns:p14="http://schemas.microsoft.com/office/powerpoint/2010/main" val="1709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a:latin typeface="+mn-lt"/>
              </a:rPr>
              <a:t>2</a:t>
            </a:r>
            <a:r>
              <a:rPr lang="bg-BG" sz="2800" b="1" dirty="0" smtClean="0">
                <a:latin typeface="+mn-lt"/>
              </a:rPr>
              <a:t>. Осигуряване на качество на болничните услуги</a:t>
            </a:r>
            <a:endParaRPr lang="bg-BG" sz="2800" dirty="0">
              <a:latin typeface="+mn-lt"/>
            </a:endParaRPr>
          </a:p>
        </p:txBody>
      </p:sp>
      <p:sp>
        <p:nvSpPr>
          <p:cNvPr id="4" name="Content Placeholder 3"/>
          <p:cNvSpPr>
            <a:spLocks noGrp="1"/>
          </p:cNvSpPr>
          <p:nvPr>
            <p:ph sz="half" idx="1"/>
          </p:nvPr>
        </p:nvSpPr>
        <p:spPr>
          <a:xfrm>
            <a:off x="838200" y="1455314"/>
            <a:ext cx="5181600" cy="5087000"/>
          </a:xfrm>
        </p:spPr>
        <p:txBody>
          <a:bodyPr>
            <a:normAutofit fontScale="70000" lnSpcReduction="20000"/>
          </a:bodyPr>
          <a:lstStyle/>
          <a:p>
            <a:pPr algn="just"/>
            <a:r>
              <a:rPr lang="bg-BG" dirty="0"/>
              <a:t>У</a:t>
            </a:r>
            <a:r>
              <a:rPr lang="bg-BG" dirty="0" smtClean="0"/>
              <a:t>съвършенстване на акредитацията на болниците като система за управление и оценка на качеството и условие за финансиране с публични средства;</a:t>
            </a:r>
          </a:p>
          <a:p>
            <a:pPr algn="just"/>
            <a:r>
              <a:rPr lang="bg-BG" dirty="0" smtClean="0"/>
              <a:t>Въвеждане на обективни индикатори за качество на медицинските дейности;</a:t>
            </a:r>
          </a:p>
          <a:p>
            <a:pPr algn="just"/>
            <a:r>
              <a:rPr lang="bg-BG" dirty="0" smtClean="0"/>
              <a:t>Обвързване на заплащането </a:t>
            </a:r>
            <a:r>
              <a:rPr lang="bg-BG" dirty="0"/>
              <a:t>на болниците </a:t>
            </a:r>
            <a:r>
              <a:rPr lang="bg-BG" dirty="0" smtClean="0"/>
              <a:t>с резултата от медицинските дейности, обективизиран чрез индикаторите за качество;</a:t>
            </a:r>
          </a:p>
          <a:p>
            <a:pPr algn="just"/>
            <a:r>
              <a:rPr lang="bg-BG" dirty="0" smtClean="0"/>
              <a:t>Изграждане на система за измерване на удовлетвореността на пациентите;</a:t>
            </a:r>
          </a:p>
          <a:p>
            <a:pPr algn="just"/>
            <a:r>
              <a:rPr lang="bg-BG" dirty="0" smtClean="0"/>
              <a:t>Повишаване на капацитета на медицинския одит;</a:t>
            </a:r>
          </a:p>
          <a:p>
            <a:pPr algn="just"/>
            <a:r>
              <a:rPr lang="bg-BG" dirty="0" smtClean="0"/>
              <a:t>Въвеждане на рейтингова система на болниците;</a:t>
            </a:r>
          </a:p>
          <a:p>
            <a:pPr algn="just"/>
            <a:r>
              <a:rPr lang="bg-BG" dirty="0" smtClean="0"/>
              <a:t>Развитие на капацитета за професионален контрол на качеството</a:t>
            </a:r>
            <a:r>
              <a:rPr lang="bg-BG" dirty="0"/>
              <a:t>.</a:t>
            </a:r>
            <a:endParaRPr lang="bg-BG" dirty="0" smtClean="0"/>
          </a:p>
          <a:p>
            <a:pPr marL="0" indent="0" algn="just">
              <a:buNone/>
            </a:pPr>
            <a:endParaRPr lang="ru-RU" dirty="0"/>
          </a:p>
        </p:txBody>
      </p:sp>
      <p:pic>
        <p:nvPicPr>
          <p:cNvPr id="6" name="Picture 5"/>
          <p:cNvPicPr>
            <a:picLocks noChangeAspect="1"/>
          </p:cNvPicPr>
          <p:nvPr/>
        </p:nvPicPr>
        <p:blipFill>
          <a:blip r:embed="rId2"/>
          <a:stretch>
            <a:fillRect/>
          </a:stretch>
        </p:blipFill>
        <p:spPr>
          <a:xfrm>
            <a:off x="6814457" y="1825625"/>
            <a:ext cx="4256314" cy="3628118"/>
          </a:xfrm>
          <a:prstGeom prst="rect">
            <a:avLst/>
          </a:prstGeom>
        </p:spPr>
      </p:pic>
    </p:spTree>
    <p:extLst>
      <p:ext uri="{BB962C8B-B14F-4D97-AF65-F5344CB8AC3E}">
        <p14:creationId xmlns:p14="http://schemas.microsoft.com/office/powerpoint/2010/main" val="172201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4961"/>
          </a:xfrm>
        </p:spPr>
        <p:txBody>
          <a:bodyPr>
            <a:normAutofit/>
          </a:bodyPr>
          <a:lstStyle/>
          <a:p>
            <a:r>
              <a:rPr lang="bg-BG" sz="2800" b="1" dirty="0">
                <a:latin typeface="+mn-lt"/>
              </a:rPr>
              <a:t>3</a:t>
            </a:r>
            <a:r>
              <a:rPr lang="bg-BG" sz="2800" b="1" dirty="0" smtClean="0">
                <a:latin typeface="+mn-lt"/>
              </a:rPr>
              <a:t>. Адаптиране на болниците спрямо </a:t>
            </a:r>
            <a:r>
              <a:rPr lang="bg-BG" sz="2800" b="1" dirty="0">
                <a:latin typeface="+mn-lt"/>
              </a:rPr>
              <a:t>нуждите на </a:t>
            </a:r>
            <a:r>
              <a:rPr lang="bg-BG" sz="2800" b="1" dirty="0" smtClean="0">
                <a:latin typeface="+mn-lt"/>
              </a:rPr>
              <a:t>пациента.</a:t>
            </a:r>
            <a:r>
              <a:rPr lang="bg-BG" sz="2800" dirty="0" smtClean="0">
                <a:latin typeface="+mn-lt"/>
              </a:rPr>
              <a:t> </a:t>
            </a:r>
            <a:endParaRPr lang="bg-BG" sz="2800" dirty="0">
              <a:latin typeface="+mn-lt"/>
            </a:endParaRPr>
          </a:p>
        </p:txBody>
      </p:sp>
      <p:sp>
        <p:nvSpPr>
          <p:cNvPr id="3" name="Content Placeholder 2"/>
          <p:cNvSpPr>
            <a:spLocks noGrp="1"/>
          </p:cNvSpPr>
          <p:nvPr>
            <p:ph sz="half" idx="1"/>
          </p:nvPr>
        </p:nvSpPr>
        <p:spPr>
          <a:xfrm>
            <a:off x="838200" y="1094704"/>
            <a:ext cx="5627914" cy="5666704"/>
          </a:xfrm>
        </p:spPr>
        <p:txBody>
          <a:bodyPr>
            <a:noAutofit/>
          </a:bodyPr>
          <a:lstStyle/>
          <a:p>
            <a:pPr marL="0" indent="0" algn="just">
              <a:buNone/>
            </a:pPr>
            <a:r>
              <a:rPr lang="bg-BG" sz="2000" dirty="0" smtClean="0"/>
              <a:t>Създаване на условия </a:t>
            </a:r>
            <a:r>
              <a:rPr lang="bg-BG" sz="2000" dirty="0"/>
              <a:t>з</a:t>
            </a:r>
            <a:r>
              <a:rPr lang="bg-BG" sz="2000" dirty="0" smtClean="0"/>
              <a:t>а:</a:t>
            </a:r>
          </a:p>
          <a:p>
            <a:pPr algn="just"/>
            <a:r>
              <a:rPr lang="bg-BG" sz="2000" dirty="0" smtClean="0"/>
              <a:t>Развитие на капацитета на болниците за предоставяне на комплексно медицинско обслужване - диагностика, комплексно лечение, рехабилитация и проследяване. </a:t>
            </a:r>
          </a:p>
          <a:p>
            <a:pPr algn="just"/>
            <a:r>
              <a:rPr lang="bg-BG" sz="2000" dirty="0" smtClean="0"/>
              <a:t>Развитие на </a:t>
            </a:r>
            <a:r>
              <a:rPr lang="bg-BG" sz="2000" dirty="0"/>
              <a:t>мрежи от различни болници – общински, областни, университетски, гарантиращи </a:t>
            </a:r>
            <a:r>
              <a:rPr lang="bg-BG" sz="2000" dirty="0" smtClean="0"/>
              <a:t>„пътя на пациента“ и комплексното му обслужване.</a:t>
            </a:r>
            <a:endParaRPr lang="bg-BG" sz="2000" dirty="0"/>
          </a:p>
          <a:p>
            <a:pPr algn="just"/>
            <a:r>
              <a:rPr lang="bg-BG" sz="2000" dirty="0" smtClean="0"/>
              <a:t>Концентриране на грижите за пациенти с определени социално-значими и редки заболявания в </a:t>
            </a:r>
            <a:r>
              <a:rPr lang="bg-BG" sz="2000" dirty="0"/>
              <a:t>рамките на една или повече </a:t>
            </a:r>
            <a:r>
              <a:rPr lang="bg-BG" sz="2000" dirty="0" smtClean="0"/>
              <a:t>мрежи, в които болниците </a:t>
            </a:r>
            <a:r>
              <a:rPr lang="bg-BG" sz="2000" dirty="0"/>
              <a:t>имат споразумения за разделение на услугите. </a:t>
            </a:r>
          </a:p>
          <a:p>
            <a:pPr algn="just"/>
            <a:r>
              <a:rPr lang="bg-BG" sz="2000" dirty="0" smtClean="0"/>
              <a:t>Използване на високи медицински технологии на </a:t>
            </a:r>
            <a:r>
              <a:rPr lang="bg-BG" sz="2000" dirty="0"/>
              <a:t>ниво мрежа. </a:t>
            </a:r>
            <a:endParaRPr lang="bg-BG" sz="2000" dirty="0" smtClean="0"/>
          </a:p>
          <a:p>
            <a:pPr algn="just"/>
            <a:r>
              <a:rPr lang="bg-BG" sz="2000" dirty="0"/>
              <a:t>Интегриране в болничните мрежи и на здравно-социални грижи. </a:t>
            </a:r>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1106837289"/>
              </p:ext>
            </p:extLst>
          </p:nvPr>
        </p:nvGraphicFramePr>
        <p:xfrm>
          <a:off x="6585857" y="1645320"/>
          <a:ext cx="4974771" cy="4755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Arrow Connector 9"/>
          <p:cNvCxnSpPr/>
          <p:nvPr/>
        </p:nvCxnSpPr>
        <p:spPr>
          <a:xfrm>
            <a:off x="9563557" y="4963886"/>
            <a:ext cx="228602" cy="26125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8400705" y="4963886"/>
            <a:ext cx="190500" cy="30480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9968248" y="3822078"/>
            <a:ext cx="405991" cy="13641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9067800" y="2915328"/>
            <a:ext cx="0" cy="42658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7802143" y="3822078"/>
            <a:ext cx="375942" cy="13641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38200" y="2215166"/>
            <a:ext cx="5627914" cy="1815882"/>
          </a:xfrm>
          <a:prstGeom prst="rect">
            <a:avLst/>
          </a:prstGeom>
          <a:noFill/>
        </p:spPr>
        <p:txBody>
          <a:bodyPr wrap="square" rtlCol="0">
            <a:spAutoFit/>
          </a:bodyPr>
          <a:lstStyle/>
          <a:p>
            <a:pPr algn="just"/>
            <a:r>
              <a:rPr lang="bg-BG" sz="2800" b="1" dirty="0"/>
              <a:t>Целта е в рамките на една болница или болнична мрежа пациентът да получи най-добрите и подходящи грижи. </a:t>
            </a:r>
          </a:p>
        </p:txBody>
      </p:sp>
    </p:spTree>
    <p:extLst>
      <p:ext uri="{BB962C8B-B14F-4D97-AF65-F5344CB8AC3E}">
        <p14:creationId xmlns:p14="http://schemas.microsoft.com/office/powerpoint/2010/main" val="23688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3">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3">
                                            <p:txEl>
                                              <p:pRg st="0" end="0"/>
                                            </p:txEl>
                                          </p:spTgt>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1" dur="500"/>
                                        <p:tgtEl>
                                          <p:spTgt spid="3">
                                            <p:txEl>
                                              <p:pRg st="1" end="1"/>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3">
                                            <p:txEl>
                                              <p:pRg st="1" end="1"/>
                                            </p:txEl>
                                          </p:spTgt>
                                        </p:tgtEl>
                                        <p:attrNameLst>
                                          <p:attrName>style.visibility</p:attrName>
                                        </p:attrNameLst>
                                      </p:cBhvr>
                                      <p:to>
                                        <p:strVal val="hidden"/>
                                      </p:to>
                                    </p:set>
                                  </p:childTnLst>
                                </p:cTn>
                              </p:par>
                              <p:par>
                                <p:cTn id="13" presetID="2" presetClass="exit" presetSubtype="4" fill="hold" nodeType="withEffect">
                                  <p:stCondLst>
                                    <p:cond delay="0"/>
                                  </p:stCondLst>
                                  <p:childTnLst>
                                    <p:anim calcmode="lin" valueType="num">
                                      <p:cBhvr additive="base">
                                        <p:cTn id="14"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p:tgtEl>
                                          <p:spTgt spid="3">
                                            <p:txEl>
                                              <p:pRg st="2" end="2"/>
                                            </p:txEl>
                                          </p:spTgt>
                                        </p:tgtEl>
                                        <p:attrNameLst>
                                          <p:attrName>ppt_y</p:attrName>
                                        </p:attrNameLst>
                                      </p:cBhvr>
                                      <p:tavLst>
                                        <p:tav tm="0">
                                          <p:val>
                                            <p:strVal val="ppt_y"/>
                                          </p:val>
                                        </p:tav>
                                        <p:tav tm="100000">
                                          <p:val>
                                            <p:strVal val="1+ppt_h/2"/>
                                          </p:val>
                                        </p:tav>
                                      </p:tavLst>
                                    </p:anim>
                                    <p:set>
                                      <p:cBhvr>
                                        <p:cTn id="16" dur="1" fill="hold">
                                          <p:stCondLst>
                                            <p:cond delay="499"/>
                                          </p:stCondLst>
                                        </p:cTn>
                                        <p:tgtEl>
                                          <p:spTgt spid="3">
                                            <p:txEl>
                                              <p:pRg st="2" end="2"/>
                                            </p:txEl>
                                          </p:spTgt>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p:tgtEl>
                                          <p:spTgt spid="3">
                                            <p:txEl>
                                              <p:pRg st="3" end="3"/>
                                            </p:txEl>
                                          </p:spTgt>
                                        </p:tgtEl>
                                        <p:attrNameLst>
                                          <p:attrName>ppt_y</p:attrName>
                                        </p:attrNameLst>
                                      </p:cBhvr>
                                      <p:tavLst>
                                        <p:tav tm="0">
                                          <p:val>
                                            <p:strVal val="ppt_y"/>
                                          </p:val>
                                        </p:tav>
                                        <p:tav tm="100000">
                                          <p:val>
                                            <p:strVal val="1+ppt_h/2"/>
                                          </p:val>
                                        </p:tav>
                                      </p:tavLst>
                                    </p:anim>
                                    <p:set>
                                      <p:cBhvr>
                                        <p:cTn id="20" dur="1" fill="hold">
                                          <p:stCondLst>
                                            <p:cond delay="499"/>
                                          </p:stCondLst>
                                        </p:cTn>
                                        <p:tgtEl>
                                          <p:spTgt spid="3">
                                            <p:txEl>
                                              <p:pRg st="3" end="3"/>
                                            </p:txEl>
                                          </p:spTgt>
                                        </p:tgtEl>
                                        <p:attrNameLst>
                                          <p:attrName>style.visibility</p:attrName>
                                        </p:attrNameLst>
                                      </p:cBhvr>
                                      <p:to>
                                        <p:strVal val="hidden"/>
                                      </p:to>
                                    </p:set>
                                  </p:childTnLst>
                                </p:cTn>
                              </p:par>
                              <p:par>
                                <p:cTn id="21" presetID="2" presetClass="exit" presetSubtype="4" fill="hold" nodeType="withEffect">
                                  <p:stCondLst>
                                    <p:cond delay="0"/>
                                  </p:stCondLst>
                                  <p:childTnLst>
                                    <p:anim calcmode="lin" valueType="num">
                                      <p:cBhvr additive="base">
                                        <p:cTn id="22" dur="500"/>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3" dur="500"/>
                                        <p:tgtEl>
                                          <p:spTgt spid="3">
                                            <p:txEl>
                                              <p:pRg st="4" end="4"/>
                                            </p:txEl>
                                          </p:spTgt>
                                        </p:tgtEl>
                                        <p:attrNameLst>
                                          <p:attrName>ppt_y</p:attrName>
                                        </p:attrNameLst>
                                      </p:cBhvr>
                                      <p:tavLst>
                                        <p:tav tm="0">
                                          <p:val>
                                            <p:strVal val="ppt_y"/>
                                          </p:val>
                                        </p:tav>
                                        <p:tav tm="100000">
                                          <p:val>
                                            <p:strVal val="1+ppt_h/2"/>
                                          </p:val>
                                        </p:tav>
                                      </p:tavLst>
                                    </p:anim>
                                    <p:set>
                                      <p:cBhvr>
                                        <p:cTn id="24" dur="1" fill="hold">
                                          <p:stCondLst>
                                            <p:cond delay="499"/>
                                          </p:stCondLst>
                                        </p:cTn>
                                        <p:tgtEl>
                                          <p:spTgt spid="3">
                                            <p:txEl>
                                              <p:pRg st="4" end="4"/>
                                            </p:txEl>
                                          </p:spTgt>
                                        </p:tgtEl>
                                        <p:attrNameLst>
                                          <p:attrName>style.visibility</p:attrName>
                                        </p:attrNameLst>
                                      </p:cBhvr>
                                      <p:to>
                                        <p:strVal val="hidden"/>
                                      </p:to>
                                    </p:set>
                                  </p:childTnLst>
                                </p:cTn>
                              </p:par>
                              <p:par>
                                <p:cTn id="25" presetID="2" presetClass="exit" presetSubtype="4" fill="hold" nodeType="withEffect">
                                  <p:stCondLst>
                                    <p:cond delay="0"/>
                                  </p:stCondLst>
                                  <p:childTnLst>
                                    <p:anim calcmode="lin" valueType="num">
                                      <p:cBhvr additive="base">
                                        <p:cTn id="26" dur="500"/>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7" dur="500"/>
                                        <p:tgtEl>
                                          <p:spTgt spid="3">
                                            <p:txEl>
                                              <p:pRg st="5" end="5"/>
                                            </p:txEl>
                                          </p:spTgt>
                                        </p:tgtEl>
                                        <p:attrNameLst>
                                          <p:attrName>ppt_y</p:attrName>
                                        </p:attrNameLst>
                                      </p:cBhvr>
                                      <p:tavLst>
                                        <p:tav tm="0">
                                          <p:val>
                                            <p:strVal val="ppt_y"/>
                                          </p:val>
                                        </p:tav>
                                        <p:tav tm="100000">
                                          <p:val>
                                            <p:strVal val="1+ppt_h/2"/>
                                          </p:val>
                                        </p:tav>
                                      </p:tavLst>
                                    </p:anim>
                                    <p:set>
                                      <p:cBhvr>
                                        <p:cTn id="28"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smtClean="0">
                <a:latin typeface="+mn-lt"/>
              </a:rPr>
              <a:t>Здравно-демографска среда</a:t>
            </a:r>
            <a:endParaRPr lang="bg-BG" sz="2800" b="1" dirty="0">
              <a:latin typeface="+mn-lt"/>
            </a:endParaRPr>
          </a:p>
        </p:txBody>
      </p:sp>
      <p:sp>
        <p:nvSpPr>
          <p:cNvPr id="3" name="Content Placeholder 2"/>
          <p:cNvSpPr>
            <a:spLocks noGrp="1"/>
          </p:cNvSpPr>
          <p:nvPr>
            <p:ph sz="half" idx="2"/>
          </p:nvPr>
        </p:nvSpPr>
        <p:spPr>
          <a:xfrm>
            <a:off x="1058225" y="1690688"/>
            <a:ext cx="4679269" cy="4371749"/>
          </a:xfrm>
        </p:spPr>
        <p:txBody>
          <a:bodyPr/>
          <a:lstStyle/>
          <a:p>
            <a:pPr marL="0" indent="0" algn="just">
              <a:buNone/>
            </a:pPr>
            <a:r>
              <a:rPr lang="bg-BG" sz="2400" dirty="0" smtClean="0"/>
              <a:t>България е на първо място по неблагоприятни основни здравно-демографски показатели от всички държави-членки на Европейския съюз.</a:t>
            </a:r>
            <a:endParaRPr lang="en-US" sz="2400" dirty="0" smtClean="0"/>
          </a:p>
          <a:p>
            <a:pPr marL="0" indent="0" algn="just">
              <a:buNone/>
            </a:pPr>
            <a:endParaRPr lang="en-US" dirty="0" smtClean="0"/>
          </a:p>
          <a:p>
            <a:pPr marL="0" indent="0" algn="just">
              <a:buNone/>
            </a:pPr>
            <a:endParaRPr lang="bg-BG" dirty="0" smtClean="0"/>
          </a:p>
          <a:p>
            <a:pPr marL="0" indent="0" algn="just">
              <a:buNone/>
            </a:pPr>
            <a:endParaRPr lang="bg-BG" dirty="0" smtClean="0"/>
          </a:p>
          <a:p>
            <a:pPr marL="0" indent="0" algn="just">
              <a:buNone/>
            </a:pPr>
            <a:endParaRPr lang="bg-BG" dirty="0"/>
          </a:p>
        </p:txBody>
      </p:sp>
      <p:sp>
        <p:nvSpPr>
          <p:cNvPr id="8" name="Content Placeholder 7"/>
          <p:cNvSpPr>
            <a:spLocks noGrp="1"/>
          </p:cNvSpPr>
          <p:nvPr>
            <p:ph sz="quarter" idx="4"/>
          </p:nvPr>
        </p:nvSpPr>
        <p:spPr>
          <a:xfrm>
            <a:off x="6172200" y="1817914"/>
            <a:ext cx="5638800" cy="4371749"/>
          </a:xfrm>
        </p:spPr>
        <p:txBody>
          <a:bodyPr>
            <a:normAutofit fontScale="92500" lnSpcReduction="10000"/>
          </a:bodyPr>
          <a:lstStyle/>
          <a:p>
            <a:r>
              <a:rPr lang="bg-BG" dirty="0" smtClean="0"/>
              <a:t>Висока </a:t>
            </a:r>
            <a:r>
              <a:rPr lang="bg-BG" dirty="0"/>
              <a:t>обща и преждевремена </a:t>
            </a:r>
            <a:r>
              <a:rPr lang="bg-BG" dirty="0" smtClean="0"/>
              <a:t>смъртност;</a:t>
            </a:r>
          </a:p>
          <a:p>
            <a:r>
              <a:rPr lang="bg-BG" dirty="0" smtClean="0"/>
              <a:t>Висока </a:t>
            </a:r>
            <a:r>
              <a:rPr lang="bg-BG" dirty="0"/>
              <a:t>детска </a:t>
            </a:r>
            <a:r>
              <a:rPr lang="bg-BG" dirty="0" smtClean="0"/>
              <a:t>смъртност;</a:t>
            </a:r>
          </a:p>
          <a:p>
            <a:r>
              <a:rPr lang="bg-BG" dirty="0" smtClean="0"/>
              <a:t>Ниска </a:t>
            </a:r>
            <a:r>
              <a:rPr lang="bg-BG" dirty="0"/>
              <a:t>продължителност на живота и на живота в добро </a:t>
            </a:r>
            <a:r>
              <a:rPr lang="bg-BG" dirty="0" smtClean="0"/>
              <a:t>здраве;</a:t>
            </a:r>
          </a:p>
          <a:p>
            <a:r>
              <a:rPr lang="bg-BG" dirty="0" smtClean="0"/>
              <a:t>Отрицателен </a:t>
            </a:r>
            <a:r>
              <a:rPr lang="bg-BG" dirty="0"/>
              <a:t>естествен </a:t>
            </a:r>
            <a:r>
              <a:rPr lang="bg-BG" dirty="0" smtClean="0"/>
              <a:t>прираст;</a:t>
            </a:r>
          </a:p>
          <a:p>
            <a:r>
              <a:rPr lang="bg-BG" dirty="0" smtClean="0"/>
              <a:t>Застаряване на населението;</a:t>
            </a:r>
            <a:endParaRPr lang="bg-BG" dirty="0"/>
          </a:p>
          <a:p>
            <a:r>
              <a:rPr lang="bg-BG" dirty="0" smtClean="0"/>
              <a:t>Висока заболеваемост </a:t>
            </a:r>
            <a:r>
              <a:rPr lang="bg-BG" dirty="0"/>
              <a:t>и </a:t>
            </a:r>
            <a:r>
              <a:rPr lang="bg-BG" dirty="0" smtClean="0"/>
              <a:t>болестност от хронични заболявания;</a:t>
            </a:r>
            <a:endParaRPr lang="bg-BG" dirty="0"/>
          </a:p>
          <a:p>
            <a:r>
              <a:rPr lang="bg-BG" dirty="0" smtClean="0"/>
              <a:t>Високи нива на временна и трайна неработоспособност;</a:t>
            </a:r>
            <a:endParaRPr lang="bg-BG" dirty="0"/>
          </a:p>
          <a:p>
            <a:endParaRPr lang="bg-BG" dirty="0"/>
          </a:p>
        </p:txBody>
      </p:sp>
      <p:pic>
        <p:nvPicPr>
          <p:cNvPr id="4" name="Picture 3"/>
          <p:cNvPicPr>
            <a:picLocks noChangeAspect="1"/>
          </p:cNvPicPr>
          <p:nvPr/>
        </p:nvPicPr>
        <p:blipFill>
          <a:blip r:embed="rId2" cstate="print"/>
          <a:stretch>
            <a:fillRect/>
          </a:stretch>
        </p:blipFill>
        <p:spPr>
          <a:xfrm>
            <a:off x="1308597" y="3661116"/>
            <a:ext cx="3744416" cy="2304256"/>
          </a:xfrm>
          <a:prstGeom prst="rect">
            <a:avLst/>
          </a:prstGeom>
        </p:spPr>
      </p:pic>
    </p:spTree>
    <p:extLst>
      <p:ext uri="{BB962C8B-B14F-4D97-AF65-F5344CB8AC3E}">
        <p14:creationId xmlns:p14="http://schemas.microsoft.com/office/powerpoint/2010/main" val="460874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additive="base">
                                        <p:cTn id="1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additive="base">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additive="base">
                                        <p:cTn id="2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 calcmode="lin" valueType="num">
                                      <p:cBhvr additive="base">
                                        <p:cTn id="2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 calcmode="lin" valueType="num">
                                      <p:cBhvr additive="base">
                                        <p:cTn id="31"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bg-BG" b="1" dirty="0" smtClean="0"/>
          </a:p>
          <a:p>
            <a:pPr marL="0" indent="0" algn="ctr">
              <a:buNone/>
            </a:pPr>
            <a:r>
              <a:rPr lang="bg-BG" b="1" dirty="0" smtClean="0"/>
              <a:t>Как финансираме системата за болнична помощ?</a:t>
            </a:r>
            <a:endParaRPr lang="bg-BG" b="1" dirty="0"/>
          </a:p>
        </p:txBody>
      </p:sp>
      <p:pic>
        <p:nvPicPr>
          <p:cNvPr id="5" name="Picture 4"/>
          <p:cNvPicPr>
            <a:picLocks noChangeAspect="1"/>
          </p:cNvPicPr>
          <p:nvPr/>
        </p:nvPicPr>
        <p:blipFill>
          <a:blip r:embed="rId2"/>
          <a:stretch>
            <a:fillRect/>
          </a:stretch>
        </p:blipFill>
        <p:spPr>
          <a:xfrm>
            <a:off x="2286000" y="3197984"/>
            <a:ext cx="7620000" cy="2857500"/>
          </a:xfrm>
          <a:prstGeom prst="rect">
            <a:avLst/>
          </a:prstGeom>
        </p:spPr>
      </p:pic>
    </p:spTree>
    <p:extLst>
      <p:ext uri="{BB962C8B-B14F-4D97-AF65-F5344CB8AC3E}">
        <p14:creationId xmlns:p14="http://schemas.microsoft.com/office/powerpoint/2010/main" val="65497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95077328"/>
              </p:ext>
            </p:extLst>
          </p:nvPr>
        </p:nvGraphicFramePr>
        <p:xfrm>
          <a:off x="5183188" y="987425"/>
          <a:ext cx="6172200" cy="487362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5"/>
          <p:cNvSpPr>
            <a:spLocks noGrp="1"/>
          </p:cNvSpPr>
          <p:nvPr>
            <p:ph type="body" sz="half" idx="2"/>
          </p:nvPr>
        </p:nvSpPr>
        <p:spPr>
          <a:xfrm>
            <a:off x="839788" y="957943"/>
            <a:ext cx="3932237" cy="4911045"/>
          </a:xfrm>
        </p:spPr>
        <p:txBody>
          <a:bodyPr>
            <a:normAutofit/>
          </a:bodyPr>
          <a:lstStyle/>
          <a:p>
            <a:pPr algn="just"/>
            <a:r>
              <a:rPr lang="bg-BG" sz="2000" dirty="0" smtClean="0"/>
              <a:t>Към </a:t>
            </a:r>
            <a:r>
              <a:rPr lang="bg-BG" sz="2000" dirty="0"/>
              <a:t>2014 </a:t>
            </a:r>
            <a:r>
              <a:rPr lang="bg-BG" sz="2000" dirty="0" smtClean="0"/>
              <a:t>за болнична </a:t>
            </a:r>
            <a:r>
              <a:rPr lang="bg-BG" sz="2000" dirty="0"/>
              <a:t>помощ са изплатени </a:t>
            </a:r>
            <a:r>
              <a:rPr lang="bg-BG" sz="2000" dirty="0" smtClean="0"/>
              <a:t>1,6 милиарда лв., което съставлява </a:t>
            </a:r>
            <a:r>
              <a:rPr lang="bg-BG" sz="2000" dirty="0"/>
              <a:t>55 </a:t>
            </a:r>
            <a:r>
              <a:rPr lang="bg-BG" sz="2000" dirty="0" smtClean="0"/>
              <a:t>%</a:t>
            </a:r>
            <a:r>
              <a:rPr lang="bg-BG" sz="2000" dirty="0"/>
              <a:t> от публичните средства </a:t>
            </a:r>
            <a:r>
              <a:rPr lang="bg-BG" sz="2000" dirty="0" smtClean="0"/>
              <a:t>на НЗОК.</a:t>
            </a:r>
            <a:endParaRPr lang="bg-BG" sz="2000" dirty="0"/>
          </a:p>
        </p:txBody>
      </p:sp>
    </p:spTree>
    <p:extLst>
      <p:ext uri="{BB962C8B-B14F-4D97-AF65-F5344CB8AC3E}">
        <p14:creationId xmlns:p14="http://schemas.microsoft.com/office/powerpoint/2010/main" val="327895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 calcmode="lin" valueType="num">
                                      <p:cBhvr additive="base">
                                        <p:cTn id="7" dur="500" fill="hold"/>
                                        <p:tgtEl>
                                          <p:spTgt spid="4">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chart seriesIdx="-3" categoryIdx="-3" bldStep="gridLegen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chart seriesIdx="-4" categoryIdx="0" bldStep="category"/>
                                            </p:graphicEl>
                                          </p:spTgt>
                                        </p:tgtEl>
                                        <p:attrNameLst>
                                          <p:attrName>style.visibility</p:attrName>
                                        </p:attrNameLst>
                                      </p:cBhvr>
                                      <p:to>
                                        <p:strVal val="visible"/>
                                      </p:to>
                                    </p:set>
                                    <p:anim calcmode="lin" valueType="num">
                                      <p:cBhvr additive="base">
                                        <p:cTn id="13" dur="500" fill="hold"/>
                                        <p:tgtEl>
                                          <p:spTgt spid="4">
                                            <p:graphicEl>
                                              <a:chart seriesIdx="-4" categoryIdx="0" bldStep="category"/>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chart seriesIdx="-4" categoryIdx="0" bldStep="category"/>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chart seriesIdx="-4" categoryIdx="1" bldStep="category"/>
                                            </p:graphicEl>
                                          </p:spTgt>
                                        </p:tgtEl>
                                        <p:attrNameLst>
                                          <p:attrName>style.visibility</p:attrName>
                                        </p:attrNameLst>
                                      </p:cBhvr>
                                      <p:to>
                                        <p:strVal val="visible"/>
                                      </p:to>
                                    </p:set>
                                    <p:anim calcmode="lin" valueType="num">
                                      <p:cBhvr additive="base">
                                        <p:cTn id="19" dur="500" fill="hold"/>
                                        <p:tgtEl>
                                          <p:spTgt spid="4">
                                            <p:graphicEl>
                                              <a:chart seriesIdx="-4" categoryIdx="1" bldStep="category"/>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chart seriesIdx="-4" categoryIdx="1" bldStep="category"/>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chart seriesIdx="-4" categoryIdx="2" bldStep="category"/>
                                            </p:graphicEl>
                                          </p:spTgt>
                                        </p:tgtEl>
                                        <p:attrNameLst>
                                          <p:attrName>style.visibility</p:attrName>
                                        </p:attrNameLst>
                                      </p:cBhvr>
                                      <p:to>
                                        <p:strVal val="visible"/>
                                      </p:to>
                                    </p:set>
                                    <p:anim calcmode="lin" valueType="num">
                                      <p:cBhvr additive="base">
                                        <p:cTn id="25" dur="500" fill="hold"/>
                                        <p:tgtEl>
                                          <p:spTgt spid="4">
                                            <p:graphicEl>
                                              <a:chart seriesIdx="-4" categoryIdx="2" bldStep="category"/>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chart seriesIdx="-4" categoryIdx="2" bldStep="category"/>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category"/>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35641"/>
          </a:xfrm>
        </p:spPr>
        <p:txBody>
          <a:bodyPr>
            <a:normAutofit/>
          </a:bodyPr>
          <a:lstStyle/>
          <a:p>
            <a:r>
              <a:rPr lang="bg-BG" sz="2000" b="1" dirty="0" smtClean="0"/>
              <a:t>За периода 2009-2014 г. болничните разходи са се увеличили 1.63 пъти и се очаква да се удвоят до 2020 г.</a:t>
            </a:r>
            <a:endParaRPr lang="bg-BG" sz="2000" b="1" dirty="0"/>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1212415701"/>
              </p:ext>
            </p:extLst>
          </p:nvPr>
        </p:nvGraphicFramePr>
        <p:xfrm>
          <a:off x="838200" y="1133341"/>
          <a:ext cx="10515600" cy="50436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7939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graphicEl>
                                              <a:chart seriesIdx="-3" categoryIdx="-3" bldStep="gridLegend"/>
                                            </p:graphicEl>
                                          </p:spTgt>
                                        </p:tgtEl>
                                        <p:attrNameLst>
                                          <p:attrName>style.visibility</p:attrName>
                                        </p:attrNameLst>
                                      </p:cBhvr>
                                      <p:to>
                                        <p:strVal val="visible"/>
                                      </p:to>
                                    </p:set>
                                    <p:anim calcmode="lin" valueType="num">
                                      <p:cBhvr additive="base">
                                        <p:cTn id="7" dur="500" fill="hold"/>
                                        <p:tgtEl>
                                          <p:spTgt spid="12">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graphicEl>
                                              <a:chart seriesIdx="-3" categoryIdx="-3" bldStep="gridLegend"/>
                                            </p:graphic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2">
                                            <p:graphicEl>
                                              <a:chart seriesIdx="0" categoryIdx="-4" bldStep="series"/>
                                            </p:graphicEl>
                                          </p:spTgt>
                                        </p:tgtEl>
                                        <p:attrNameLst>
                                          <p:attrName>style.visibility</p:attrName>
                                        </p:attrNameLst>
                                      </p:cBhvr>
                                      <p:to>
                                        <p:strVal val="visible"/>
                                      </p:to>
                                    </p:set>
                                    <p:anim calcmode="lin" valueType="num">
                                      <p:cBhvr additive="base">
                                        <p:cTn id="12" dur="500" fill="hold"/>
                                        <p:tgtEl>
                                          <p:spTgt spid="12">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12">
                                            <p:graphicEl>
                                              <a:chart seriesIdx="0" categoryIdx="-4" bldStep="series"/>
                                            </p:graphic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2">
                                            <p:graphicEl>
                                              <a:chart seriesIdx="1" categoryIdx="-4" bldStep="series"/>
                                            </p:graphicEl>
                                          </p:spTgt>
                                        </p:tgtEl>
                                        <p:attrNameLst>
                                          <p:attrName>style.visibility</p:attrName>
                                        </p:attrNameLst>
                                      </p:cBhvr>
                                      <p:to>
                                        <p:strVal val="visible"/>
                                      </p:to>
                                    </p:set>
                                    <p:anim calcmode="lin" valueType="num">
                                      <p:cBhvr additive="base">
                                        <p:cTn id="17" dur="500" fill="hold"/>
                                        <p:tgtEl>
                                          <p:spTgt spid="12">
                                            <p:graphicEl>
                                              <a:chart seriesIdx="1" categoryIdx="-4" bldStep="series"/>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graphicEl>
                                              <a:chart seriesIdx="1" categoryIdx="-4" bldStep="series"/>
                                            </p:graphic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2">
                                            <p:graphicEl>
                                              <a:chart seriesIdx="2" categoryIdx="-4" bldStep="series"/>
                                            </p:graphicEl>
                                          </p:spTgt>
                                        </p:tgtEl>
                                        <p:attrNameLst>
                                          <p:attrName>style.visibility</p:attrName>
                                        </p:attrNameLst>
                                      </p:cBhvr>
                                      <p:to>
                                        <p:strVal val="visible"/>
                                      </p:to>
                                    </p:set>
                                    <p:anim calcmode="lin" valueType="num">
                                      <p:cBhvr additive="base">
                                        <p:cTn id="22" dur="500" fill="hold"/>
                                        <p:tgtEl>
                                          <p:spTgt spid="12">
                                            <p:graphicEl>
                                              <a:chart seriesIdx="2" categoryIdx="-4" bldStep="series"/>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12">
                                            <p:graphicEl>
                                              <a:chart seriesIdx="2" categoryIdx="-4" bldStep="series"/>
                                            </p:graphic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2">
                                            <p:graphicEl>
                                              <a:chart seriesIdx="3" categoryIdx="-4" bldStep="series"/>
                                            </p:graphicEl>
                                          </p:spTgt>
                                        </p:tgtEl>
                                        <p:attrNameLst>
                                          <p:attrName>style.visibility</p:attrName>
                                        </p:attrNameLst>
                                      </p:cBhvr>
                                      <p:to>
                                        <p:strVal val="visible"/>
                                      </p:to>
                                    </p:set>
                                    <p:anim calcmode="lin" valueType="num">
                                      <p:cBhvr additive="base">
                                        <p:cTn id="27" dur="500" fill="hold"/>
                                        <p:tgtEl>
                                          <p:spTgt spid="12">
                                            <p:graphicEl>
                                              <a:chart seriesIdx="3" categoryIdx="-4" bldStep="series"/>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12">
                                            <p:graphicEl>
                                              <a:chart seriesIdx="3" categoryIdx="-4" bldStep="series"/>
                                            </p:graphic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2">
                                            <p:graphicEl>
                                              <a:chart seriesIdx="4" categoryIdx="-4" bldStep="series"/>
                                            </p:graphicEl>
                                          </p:spTgt>
                                        </p:tgtEl>
                                        <p:attrNameLst>
                                          <p:attrName>style.visibility</p:attrName>
                                        </p:attrNameLst>
                                      </p:cBhvr>
                                      <p:to>
                                        <p:strVal val="visible"/>
                                      </p:to>
                                    </p:set>
                                    <p:anim calcmode="lin" valueType="num">
                                      <p:cBhvr additive="base">
                                        <p:cTn id="32" dur="500" fill="hold"/>
                                        <p:tgtEl>
                                          <p:spTgt spid="12">
                                            <p:graphicEl>
                                              <a:chart seriesIdx="4" categoryIdx="-4" bldStep="series"/>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12">
                                            <p:graphicEl>
                                              <a:chart seriesIdx="4" categoryIdx="-4" bldStep="series"/>
                                            </p:graphic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12">
                                            <p:graphicEl>
                                              <a:chart seriesIdx="5" categoryIdx="-4" bldStep="series"/>
                                            </p:graphicEl>
                                          </p:spTgt>
                                        </p:tgtEl>
                                        <p:attrNameLst>
                                          <p:attrName>style.visibility</p:attrName>
                                        </p:attrNameLst>
                                      </p:cBhvr>
                                      <p:to>
                                        <p:strVal val="visible"/>
                                      </p:to>
                                    </p:set>
                                    <p:anim calcmode="lin" valueType="num">
                                      <p:cBhvr additive="base">
                                        <p:cTn id="37" dur="500" fill="hold"/>
                                        <p:tgtEl>
                                          <p:spTgt spid="12">
                                            <p:graphicEl>
                                              <a:chart seriesIdx="5" categoryIdx="-4" bldStep="series"/>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graphicEl>
                                              <a:chart seriesIdx="5" categoryIdx="-4" bldStep="series"/>
                                            </p:graphic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12">
                                            <p:graphicEl>
                                              <a:chart seriesIdx="6" categoryIdx="-4" bldStep="series"/>
                                            </p:graphicEl>
                                          </p:spTgt>
                                        </p:tgtEl>
                                        <p:attrNameLst>
                                          <p:attrName>style.visibility</p:attrName>
                                        </p:attrNameLst>
                                      </p:cBhvr>
                                      <p:to>
                                        <p:strVal val="visible"/>
                                      </p:to>
                                    </p:set>
                                    <p:anim calcmode="lin" valueType="num">
                                      <p:cBhvr additive="base">
                                        <p:cTn id="42" dur="500" fill="hold"/>
                                        <p:tgtEl>
                                          <p:spTgt spid="12">
                                            <p:graphicEl>
                                              <a:chart seriesIdx="6" categoryIdx="-4" bldStep="series"/>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12">
                                            <p:graphicEl>
                                              <a:chart seriesIdx="6" categoryIdx="-4" bldStep="series"/>
                                            </p:graphic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12">
                                            <p:graphicEl>
                                              <a:chart seriesIdx="7" categoryIdx="-4" bldStep="series"/>
                                            </p:graphicEl>
                                          </p:spTgt>
                                        </p:tgtEl>
                                        <p:attrNameLst>
                                          <p:attrName>style.visibility</p:attrName>
                                        </p:attrNameLst>
                                      </p:cBhvr>
                                      <p:to>
                                        <p:strVal val="visible"/>
                                      </p:to>
                                    </p:set>
                                    <p:anim calcmode="lin" valueType="num">
                                      <p:cBhvr additive="base">
                                        <p:cTn id="47" dur="500" fill="hold"/>
                                        <p:tgtEl>
                                          <p:spTgt spid="12">
                                            <p:graphicEl>
                                              <a:chart seriesIdx="7" categoryIdx="-4" bldStep="series"/>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12">
                                            <p:graphicEl>
                                              <a:chart seriesIdx="7" categoryIdx="-4" bldStep="series"/>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uiExpand="1">
        <p:bldSub>
          <a:bldChart bld="series"/>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81410"/>
            <a:ext cx="10515600" cy="1006474"/>
          </a:xfrm>
        </p:spPr>
        <p:txBody>
          <a:bodyPr>
            <a:noAutofit/>
          </a:bodyPr>
          <a:lstStyle/>
          <a:p>
            <a:r>
              <a:rPr lang="bg-BG" sz="2000" dirty="0"/>
              <a:t>Имаме най-високо ниво на хоспитализации на 100 000 население от цяла </a:t>
            </a:r>
            <a:r>
              <a:rPr lang="bg-BG" sz="2000" dirty="0" smtClean="0"/>
              <a:t>Европа. </a:t>
            </a:r>
            <a:br>
              <a:rPr lang="bg-BG" sz="2000" dirty="0" smtClean="0"/>
            </a:br>
            <a:r>
              <a:rPr lang="bg-BG" sz="2000" dirty="0" smtClean="0"/>
              <a:t>В </a:t>
            </a:r>
            <a:r>
              <a:rPr lang="bg-BG" sz="2000" dirty="0"/>
              <a:t>периода 2000-2010 г. броят на хоспитализациите на глава от населението е скочил с 65%.</a:t>
            </a:r>
            <a:br>
              <a:rPr lang="bg-BG" sz="2000" dirty="0"/>
            </a:br>
            <a:r>
              <a:rPr lang="bg-BG" sz="2000" dirty="0"/>
              <a:t>През 2013 г</a:t>
            </a:r>
            <a:r>
              <a:rPr lang="bg-BG" sz="2000" dirty="0" smtClean="0"/>
              <a:t>. </a:t>
            </a:r>
            <a:r>
              <a:rPr lang="bg-BG" sz="2000" dirty="0"/>
              <a:t>1 от всеки 4-ма българи е бил </a:t>
            </a:r>
            <a:r>
              <a:rPr lang="bg-BG" sz="2000" dirty="0" smtClean="0"/>
              <a:t>1 е хоспитализиран</a:t>
            </a:r>
            <a:r>
              <a:rPr lang="bg-BG" sz="2000" dirty="0"/>
              <a:t>. </a:t>
            </a:r>
            <a:br>
              <a:rPr lang="bg-BG" sz="2000" dirty="0"/>
            </a:br>
            <a:endParaRPr lang="bg-BG" sz="2000" b="1" dirty="0"/>
          </a:p>
        </p:txBody>
      </p:sp>
      <p:graphicFrame>
        <p:nvGraphicFramePr>
          <p:cNvPr id="4" name="Chart 3"/>
          <p:cNvGraphicFramePr>
            <a:graphicFrameLocks/>
          </p:cNvGraphicFramePr>
          <p:nvPr>
            <p:extLst>
              <p:ext uri="{D42A27DB-BD31-4B8C-83A1-F6EECF244321}">
                <p14:modId xmlns:p14="http://schemas.microsoft.com/office/powerpoint/2010/main" val="2764003505"/>
              </p:ext>
            </p:extLst>
          </p:nvPr>
        </p:nvGraphicFramePr>
        <p:xfrm>
          <a:off x="539551" y="347730"/>
          <a:ext cx="10912219" cy="5009881"/>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838200" y="2200427"/>
            <a:ext cx="10515600" cy="978729"/>
          </a:xfrm>
          <a:prstGeom prst="rect">
            <a:avLst/>
          </a:prstGeom>
        </p:spPr>
        <p:txBody>
          <a:bodyPr wrap="square">
            <a:spAutoFit/>
          </a:bodyPr>
          <a:lstStyle/>
          <a:p>
            <a:pPr lvl="1" indent="-457200" algn="just">
              <a:lnSpc>
                <a:spcPct val="120000"/>
              </a:lnSpc>
              <a:spcBef>
                <a:spcPts val="600"/>
              </a:spcBef>
            </a:pPr>
            <a:r>
              <a:rPr lang="bg-BG" sz="2400" dirty="0" smtClean="0"/>
              <a:t>Финансирането е </a:t>
            </a:r>
            <a:r>
              <a:rPr lang="bg-BG" sz="2400" dirty="0"/>
              <a:t>силно фокусирано върху обема на услугите и </a:t>
            </a:r>
            <a:r>
              <a:rPr lang="bg-BG" sz="2400" dirty="0" smtClean="0"/>
              <a:t>създава стимули за нарастване на хоспитализациите.</a:t>
            </a:r>
            <a:endParaRPr lang="bg-BG" sz="2400" dirty="0"/>
          </a:p>
        </p:txBody>
      </p:sp>
    </p:spTree>
    <p:extLst>
      <p:ext uri="{BB962C8B-B14F-4D97-AF65-F5344CB8AC3E}">
        <p14:creationId xmlns:p14="http://schemas.microsoft.com/office/powerpoint/2010/main" val="365557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3">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graphicEl>
                                              <a:chart seriesIdx="0" categoryIdx="-4" bldStep="series"/>
                                            </p:graphicEl>
                                          </p:spTgt>
                                        </p:tgtEl>
                                        <p:attrNameLst>
                                          <p:attrName>style.visibility</p:attrName>
                                        </p:attrNameLst>
                                      </p:cBhvr>
                                      <p:to>
                                        <p:strVal val="visible"/>
                                      </p:to>
                                    </p:set>
                                    <p:anim calcmode="lin" valueType="num">
                                      <p:cBhvr additive="base">
                                        <p:cTn id="13" dur="500" fill="hold"/>
                                        <p:tgtEl>
                                          <p:spTgt spid="4">
                                            <p:graphicEl>
                                              <a:chart seriesIdx="0" categoryIdx="-4" bldStep="series"/>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graphicEl>
                                              <a:chart seriesIdx="0" categoryIdx="-4" bldStep="series"/>
                                            </p:graphicEl>
                                          </p:spTgt>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4">
                                            <p:graphicEl>
                                              <a:chart seriesIdx="1" categoryIdx="-4" bldStep="series"/>
                                            </p:graphicEl>
                                          </p:spTgt>
                                        </p:tgtEl>
                                        <p:attrNameLst>
                                          <p:attrName>style.visibility</p:attrName>
                                        </p:attrNameLst>
                                      </p:cBhvr>
                                      <p:to>
                                        <p:strVal val="visible"/>
                                      </p:to>
                                    </p:set>
                                    <p:anim calcmode="lin" valueType="num">
                                      <p:cBhvr additive="base">
                                        <p:cTn id="18" dur="500" fill="hold"/>
                                        <p:tgtEl>
                                          <p:spTgt spid="4">
                                            <p:graphicEl>
                                              <a:chart seriesIdx="1" categoryIdx="-4" bldStep="series"/>
                                            </p:graphic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4">
                                            <p:graphicEl>
                                              <a:chart seriesIdx="1" categoryIdx="-4" bldStep="series"/>
                                            </p:graphicEl>
                                          </p:spTgt>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 presetClass="entr" presetSubtype="8" fill="hold" grpId="0" nodeType="afterEffect">
                                  <p:stCondLst>
                                    <p:cond delay="0"/>
                                  </p:stCondLst>
                                  <p:childTnLst>
                                    <p:set>
                                      <p:cBhvr>
                                        <p:cTn id="22" dur="1" fill="hold">
                                          <p:stCondLst>
                                            <p:cond delay="0"/>
                                          </p:stCondLst>
                                        </p:cTn>
                                        <p:tgtEl>
                                          <p:spTgt spid="4">
                                            <p:graphicEl>
                                              <a:chart seriesIdx="2" categoryIdx="-4" bldStep="series"/>
                                            </p:graphicEl>
                                          </p:spTgt>
                                        </p:tgtEl>
                                        <p:attrNameLst>
                                          <p:attrName>style.visibility</p:attrName>
                                        </p:attrNameLst>
                                      </p:cBhvr>
                                      <p:to>
                                        <p:strVal val="visible"/>
                                      </p:to>
                                    </p:set>
                                    <p:anim calcmode="lin" valueType="num">
                                      <p:cBhvr additive="base">
                                        <p:cTn id="23" dur="500" fill="hold"/>
                                        <p:tgtEl>
                                          <p:spTgt spid="4">
                                            <p:graphicEl>
                                              <a:chart seriesIdx="2" categoryIdx="-4" bldStep="series"/>
                                            </p:graphic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4">
                                            <p:graphicEl>
                                              <a:chart seriesIdx="2" categoryIdx="-4" bldStep="series"/>
                                            </p:graphic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8" fill="hold" grpId="0" nodeType="afterEffect">
                                  <p:stCondLst>
                                    <p:cond delay="0"/>
                                  </p:stCondLst>
                                  <p:childTnLst>
                                    <p:set>
                                      <p:cBhvr>
                                        <p:cTn id="27" dur="1" fill="hold">
                                          <p:stCondLst>
                                            <p:cond delay="0"/>
                                          </p:stCondLst>
                                        </p:cTn>
                                        <p:tgtEl>
                                          <p:spTgt spid="4">
                                            <p:graphicEl>
                                              <a:chart seriesIdx="3" categoryIdx="-4" bldStep="series"/>
                                            </p:graphicEl>
                                          </p:spTgt>
                                        </p:tgtEl>
                                        <p:attrNameLst>
                                          <p:attrName>style.visibility</p:attrName>
                                        </p:attrNameLst>
                                      </p:cBhvr>
                                      <p:to>
                                        <p:strVal val="visible"/>
                                      </p:to>
                                    </p:set>
                                    <p:anim calcmode="lin" valueType="num">
                                      <p:cBhvr additive="base">
                                        <p:cTn id="28" dur="500" fill="hold"/>
                                        <p:tgtEl>
                                          <p:spTgt spid="4">
                                            <p:graphicEl>
                                              <a:chart seriesIdx="3" categoryIdx="-4" bldStep="series"/>
                                            </p:graphic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4">
                                            <p:graphicEl>
                                              <a:chart seriesIdx="3" categoryIdx="-4" bldStep="series"/>
                                            </p:graphic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8" fill="hold" grpId="0" nodeType="afterEffect">
                                  <p:stCondLst>
                                    <p:cond delay="0"/>
                                  </p:stCondLst>
                                  <p:childTnLst>
                                    <p:set>
                                      <p:cBhvr>
                                        <p:cTn id="32" dur="1" fill="hold">
                                          <p:stCondLst>
                                            <p:cond delay="0"/>
                                          </p:stCondLst>
                                        </p:cTn>
                                        <p:tgtEl>
                                          <p:spTgt spid="4">
                                            <p:graphicEl>
                                              <a:chart seriesIdx="4" categoryIdx="-4" bldStep="series"/>
                                            </p:graphicEl>
                                          </p:spTgt>
                                        </p:tgtEl>
                                        <p:attrNameLst>
                                          <p:attrName>style.visibility</p:attrName>
                                        </p:attrNameLst>
                                      </p:cBhvr>
                                      <p:to>
                                        <p:strVal val="visible"/>
                                      </p:to>
                                    </p:set>
                                    <p:anim calcmode="lin" valueType="num">
                                      <p:cBhvr additive="base">
                                        <p:cTn id="33" dur="500" fill="hold"/>
                                        <p:tgtEl>
                                          <p:spTgt spid="4">
                                            <p:graphicEl>
                                              <a:chart seriesIdx="4" categoryIdx="-4" bldStep="series"/>
                                            </p:graphic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
                                            <p:graphicEl>
                                              <a:chart seriesIdx="4" categoryIdx="-4" bldStep="series"/>
                                            </p:graphicEl>
                                          </p:spTgt>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 presetClass="entr" presetSubtype="8" fill="hold" grpId="0" nodeType="afterEffect">
                                  <p:stCondLst>
                                    <p:cond delay="0"/>
                                  </p:stCondLst>
                                  <p:childTnLst>
                                    <p:set>
                                      <p:cBhvr>
                                        <p:cTn id="37" dur="1" fill="hold">
                                          <p:stCondLst>
                                            <p:cond delay="0"/>
                                          </p:stCondLst>
                                        </p:cTn>
                                        <p:tgtEl>
                                          <p:spTgt spid="4">
                                            <p:graphicEl>
                                              <a:chart seriesIdx="5" categoryIdx="-4" bldStep="series"/>
                                            </p:graphicEl>
                                          </p:spTgt>
                                        </p:tgtEl>
                                        <p:attrNameLst>
                                          <p:attrName>style.visibility</p:attrName>
                                        </p:attrNameLst>
                                      </p:cBhvr>
                                      <p:to>
                                        <p:strVal val="visible"/>
                                      </p:to>
                                    </p:set>
                                    <p:anim calcmode="lin" valueType="num">
                                      <p:cBhvr additive="base">
                                        <p:cTn id="38" dur="500" fill="hold"/>
                                        <p:tgtEl>
                                          <p:spTgt spid="4">
                                            <p:graphicEl>
                                              <a:chart seriesIdx="5" categoryIdx="-4" bldStep="series"/>
                                            </p:graphic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4">
                                            <p:graphicEl>
                                              <a:chart seriesIdx="5" categoryIdx="-4" bldStep="series"/>
                                            </p:graphicEl>
                                          </p:spTgt>
                                        </p:tgtEl>
                                        <p:attrNameLst>
                                          <p:attrName>ppt_y</p:attrName>
                                        </p:attrNameLst>
                                      </p:cBhvr>
                                      <p:tavLst>
                                        <p:tav tm="0">
                                          <p:val>
                                            <p:strVal val="#ppt_y"/>
                                          </p:val>
                                        </p:tav>
                                        <p:tav tm="100000">
                                          <p:val>
                                            <p:strVal val="#ppt_y"/>
                                          </p:val>
                                        </p:tav>
                                      </p:tavLst>
                                    </p:anim>
                                  </p:childTnLst>
                                </p:cTn>
                              </p:par>
                            </p:childTnLst>
                          </p:cTn>
                        </p:par>
                        <p:par>
                          <p:cTn id="40" fill="hold">
                            <p:stCondLst>
                              <p:cond delay="3000"/>
                            </p:stCondLst>
                            <p:childTnLst>
                              <p:par>
                                <p:cTn id="41" presetID="2" presetClass="entr" presetSubtype="8" fill="hold" grpId="0" nodeType="afterEffect">
                                  <p:stCondLst>
                                    <p:cond delay="0"/>
                                  </p:stCondLst>
                                  <p:childTnLst>
                                    <p:set>
                                      <p:cBhvr>
                                        <p:cTn id="42" dur="1" fill="hold">
                                          <p:stCondLst>
                                            <p:cond delay="0"/>
                                          </p:stCondLst>
                                        </p:cTn>
                                        <p:tgtEl>
                                          <p:spTgt spid="4">
                                            <p:graphicEl>
                                              <a:chart seriesIdx="6" categoryIdx="-4" bldStep="series"/>
                                            </p:graphicEl>
                                          </p:spTgt>
                                        </p:tgtEl>
                                        <p:attrNameLst>
                                          <p:attrName>style.visibility</p:attrName>
                                        </p:attrNameLst>
                                      </p:cBhvr>
                                      <p:to>
                                        <p:strVal val="visible"/>
                                      </p:to>
                                    </p:set>
                                    <p:anim calcmode="lin" valueType="num">
                                      <p:cBhvr additive="base">
                                        <p:cTn id="43" dur="500" fill="hold"/>
                                        <p:tgtEl>
                                          <p:spTgt spid="4">
                                            <p:graphicEl>
                                              <a:chart seriesIdx="6" categoryIdx="-4" bldStep="series"/>
                                            </p:graphic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
                                            <p:graphicEl>
                                              <a:chart seriesIdx="6" categoryIdx="-4" bldStep="series"/>
                                            </p:graphicEl>
                                          </p:spTgt>
                                        </p:tgtEl>
                                        <p:attrNameLst>
                                          <p:attrName>ppt_y</p:attrName>
                                        </p:attrNameLst>
                                      </p:cBhvr>
                                      <p:tavLst>
                                        <p:tav tm="0">
                                          <p:val>
                                            <p:strVal val="#ppt_y"/>
                                          </p:val>
                                        </p:tav>
                                        <p:tav tm="100000">
                                          <p:val>
                                            <p:strVal val="#ppt_y"/>
                                          </p:val>
                                        </p:tav>
                                      </p:tavLst>
                                    </p:anim>
                                  </p:childTnLst>
                                </p:cTn>
                              </p:par>
                            </p:childTnLst>
                          </p:cTn>
                        </p:par>
                        <p:par>
                          <p:cTn id="45" fill="hold">
                            <p:stCondLst>
                              <p:cond delay="3500"/>
                            </p:stCondLst>
                            <p:childTnLst>
                              <p:par>
                                <p:cTn id="46" presetID="2" presetClass="entr" presetSubtype="8" fill="hold" grpId="0" nodeType="afterEffect">
                                  <p:stCondLst>
                                    <p:cond delay="0"/>
                                  </p:stCondLst>
                                  <p:childTnLst>
                                    <p:set>
                                      <p:cBhvr>
                                        <p:cTn id="47" dur="1" fill="hold">
                                          <p:stCondLst>
                                            <p:cond delay="0"/>
                                          </p:stCondLst>
                                        </p:cTn>
                                        <p:tgtEl>
                                          <p:spTgt spid="4">
                                            <p:graphicEl>
                                              <a:chart seriesIdx="7" categoryIdx="-4" bldStep="series"/>
                                            </p:graphicEl>
                                          </p:spTgt>
                                        </p:tgtEl>
                                        <p:attrNameLst>
                                          <p:attrName>style.visibility</p:attrName>
                                        </p:attrNameLst>
                                      </p:cBhvr>
                                      <p:to>
                                        <p:strVal val="visible"/>
                                      </p:to>
                                    </p:set>
                                    <p:anim calcmode="lin" valueType="num">
                                      <p:cBhvr additive="base">
                                        <p:cTn id="48" dur="500" fill="hold"/>
                                        <p:tgtEl>
                                          <p:spTgt spid="4">
                                            <p:graphicEl>
                                              <a:chart seriesIdx="7" categoryIdx="-4" bldStep="series"/>
                                            </p:graphic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4">
                                            <p:graphicEl>
                                              <a:chart seriesIdx="7" categoryIdx="-4" bldStep="series"/>
                                            </p:graphicEl>
                                          </p:spTgt>
                                        </p:tgtEl>
                                        <p:attrNameLst>
                                          <p:attrName>ppt_y</p:attrName>
                                        </p:attrNameLst>
                                      </p:cBhvr>
                                      <p:tavLst>
                                        <p:tav tm="0">
                                          <p:val>
                                            <p:strVal val="#ppt_y"/>
                                          </p:val>
                                        </p:tav>
                                        <p:tav tm="100000">
                                          <p:val>
                                            <p:strVal val="#ppt_y"/>
                                          </p:val>
                                        </p:tav>
                                      </p:tavLst>
                                    </p:anim>
                                  </p:childTnLst>
                                </p:cTn>
                              </p:par>
                            </p:childTnLst>
                          </p:cTn>
                        </p:par>
                        <p:par>
                          <p:cTn id="50" fill="hold">
                            <p:stCondLst>
                              <p:cond delay="4000"/>
                            </p:stCondLst>
                            <p:childTnLst>
                              <p:par>
                                <p:cTn id="51" presetID="2" presetClass="entr" presetSubtype="8" fill="hold" grpId="0" nodeType="afterEffect">
                                  <p:stCondLst>
                                    <p:cond delay="0"/>
                                  </p:stCondLst>
                                  <p:childTnLst>
                                    <p:set>
                                      <p:cBhvr>
                                        <p:cTn id="52" dur="1" fill="hold">
                                          <p:stCondLst>
                                            <p:cond delay="0"/>
                                          </p:stCondLst>
                                        </p:cTn>
                                        <p:tgtEl>
                                          <p:spTgt spid="4">
                                            <p:graphicEl>
                                              <a:chart seriesIdx="8" categoryIdx="-4" bldStep="series"/>
                                            </p:graphicEl>
                                          </p:spTgt>
                                        </p:tgtEl>
                                        <p:attrNameLst>
                                          <p:attrName>style.visibility</p:attrName>
                                        </p:attrNameLst>
                                      </p:cBhvr>
                                      <p:to>
                                        <p:strVal val="visible"/>
                                      </p:to>
                                    </p:set>
                                    <p:anim calcmode="lin" valueType="num">
                                      <p:cBhvr additive="base">
                                        <p:cTn id="53" dur="500" fill="hold"/>
                                        <p:tgtEl>
                                          <p:spTgt spid="4">
                                            <p:graphicEl>
                                              <a:chart seriesIdx="8" categoryIdx="-4" bldStep="series"/>
                                            </p:graphic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4">
                                            <p:graphicEl>
                                              <a:chart seriesIdx="8" categoryIdx="-4" bldStep="series"/>
                                            </p:graphicEl>
                                          </p:spTgt>
                                        </p:tgtEl>
                                        <p:attrNameLst>
                                          <p:attrName>ppt_y</p:attrName>
                                        </p:attrNameLst>
                                      </p:cBhvr>
                                      <p:tavLst>
                                        <p:tav tm="0">
                                          <p:val>
                                            <p:strVal val="#ppt_y"/>
                                          </p:val>
                                        </p:tav>
                                        <p:tav tm="100000">
                                          <p:val>
                                            <p:strVal val="#ppt_y"/>
                                          </p:val>
                                        </p:tav>
                                      </p:tavLst>
                                    </p:anim>
                                  </p:childTnLst>
                                </p:cTn>
                              </p:par>
                            </p:childTnLst>
                          </p:cTn>
                        </p:par>
                        <p:par>
                          <p:cTn id="55" fill="hold">
                            <p:stCondLst>
                              <p:cond delay="4500"/>
                            </p:stCondLst>
                            <p:childTnLst>
                              <p:par>
                                <p:cTn id="56" presetID="2" presetClass="entr" presetSubtype="8" fill="hold" grpId="0" nodeType="afterEffect">
                                  <p:stCondLst>
                                    <p:cond delay="0"/>
                                  </p:stCondLst>
                                  <p:childTnLst>
                                    <p:set>
                                      <p:cBhvr>
                                        <p:cTn id="57" dur="1" fill="hold">
                                          <p:stCondLst>
                                            <p:cond delay="0"/>
                                          </p:stCondLst>
                                        </p:cTn>
                                        <p:tgtEl>
                                          <p:spTgt spid="4">
                                            <p:graphicEl>
                                              <a:chart seriesIdx="9" categoryIdx="-4" bldStep="series"/>
                                            </p:graphicEl>
                                          </p:spTgt>
                                        </p:tgtEl>
                                        <p:attrNameLst>
                                          <p:attrName>style.visibility</p:attrName>
                                        </p:attrNameLst>
                                      </p:cBhvr>
                                      <p:to>
                                        <p:strVal val="visible"/>
                                      </p:to>
                                    </p:set>
                                    <p:anim calcmode="lin" valueType="num">
                                      <p:cBhvr additive="base">
                                        <p:cTn id="58" dur="500" fill="hold"/>
                                        <p:tgtEl>
                                          <p:spTgt spid="4">
                                            <p:graphicEl>
                                              <a:chart seriesIdx="9" categoryIdx="-4" bldStep="series"/>
                                            </p:graphic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4">
                                            <p:graphicEl>
                                              <a:chart seriesIdx="9" categoryIdx="-4" bldStep="series"/>
                                            </p:graphicEl>
                                          </p:spTgt>
                                        </p:tgtEl>
                                        <p:attrNameLst>
                                          <p:attrName>ppt_y</p:attrName>
                                        </p:attrNameLst>
                                      </p:cBhvr>
                                      <p:tavLst>
                                        <p:tav tm="0">
                                          <p:val>
                                            <p:strVal val="#ppt_y"/>
                                          </p:val>
                                        </p:tav>
                                        <p:tav tm="100000">
                                          <p:val>
                                            <p:strVal val="#ppt_y"/>
                                          </p:val>
                                        </p:tav>
                                      </p:tavLst>
                                    </p:anim>
                                  </p:childTnLst>
                                </p:cTn>
                              </p:par>
                            </p:childTnLst>
                          </p:cTn>
                        </p:par>
                        <p:par>
                          <p:cTn id="60" fill="hold">
                            <p:stCondLst>
                              <p:cond delay="5000"/>
                            </p:stCondLst>
                            <p:childTnLst>
                              <p:par>
                                <p:cTn id="61" presetID="2" presetClass="entr" presetSubtype="8" fill="hold" grpId="0" nodeType="afterEffect">
                                  <p:stCondLst>
                                    <p:cond delay="0"/>
                                  </p:stCondLst>
                                  <p:childTnLst>
                                    <p:set>
                                      <p:cBhvr>
                                        <p:cTn id="62" dur="1" fill="hold">
                                          <p:stCondLst>
                                            <p:cond delay="0"/>
                                          </p:stCondLst>
                                        </p:cTn>
                                        <p:tgtEl>
                                          <p:spTgt spid="4">
                                            <p:graphicEl>
                                              <a:chart seriesIdx="10" categoryIdx="-4" bldStep="series"/>
                                            </p:graphicEl>
                                          </p:spTgt>
                                        </p:tgtEl>
                                        <p:attrNameLst>
                                          <p:attrName>style.visibility</p:attrName>
                                        </p:attrNameLst>
                                      </p:cBhvr>
                                      <p:to>
                                        <p:strVal val="visible"/>
                                      </p:to>
                                    </p:set>
                                    <p:anim calcmode="lin" valueType="num">
                                      <p:cBhvr additive="base">
                                        <p:cTn id="63" dur="500" fill="hold"/>
                                        <p:tgtEl>
                                          <p:spTgt spid="4">
                                            <p:graphicEl>
                                              <a:chart seriesIdx="10" categoryIdx="-4" bldStep="series"/>
                                            </p:graphic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4">
                                            <p:graphicEl>
                                              <a:chart seriesIdx="10" categoryIdx="-4" bldStep="series"/>
                                            </p:graphicEl>
                                          </p:spTgt>
                                        </p:tgtEl>
                                        <p:attrNameLst>
                                          <p:attrName>ppt_y</p:attrName>
                                        </p:attrNameLst>
                                      </p:cBhvr>
                                      <p:tavLst>
                                        <p:tav tm="0">
                                          <p:val>
                                            <p:strVal val="#ppt_y"/>
                                          </p:val>
                                        </p:tav>
                                        <p:tav tm="100000">
                                          <p:val>
                                            <p:strVal val="#ppt_y"/>
                                          </p:val>
                                        </p:tav>
                                      </p:tavLst>
                                    </p:anim>
                                  </p:childTnLst>
                                </p:cTn>
                              </p:par>
                            </p:childTnLst>
                          </p:cTn>
                        </p:par>
                        <p:par>
                          <p:cTn id="65" fill="hold">
                            <p:stCondLst>
                              <p:cond delay="5500"/>
                            </p:stCondLst>
                            <p:childTnLst>
                              <p:par>
                                <p:cTn id="66" presetID="2" presetClass="entr" presetSubtype="8" fill="hold" grpId="0" nodeType="afterEffect">
                                  <p:stCondLst>
                                    <p:cond delay="0"/>
                                  </p:stCondLst>
                                  <p:childTnLst>
                                    <p:set>
                                      <p:cBhvr>
                                        <p:cTn id="67" dur="1" fill="hold">
                                          <p:stCondLst>
                                            <p:cond delay="0"/>
                                          </p:stCondLst>
                                        </p:cTn>
                                        <p:tgtEl>
                                          <p:spTgt spid="4">
                                            <p:graphicEl>
                                              <a:chart seriesIdx="11" categoryIdx="-4" bldStep="series"/>
                                            </p:graphicEl>
                                          </p:spTgt>
                                        </p:tgtEl>
                                        <p:attrNameLst>
                                          <p:attrName>style.visibility</p:attrName>
                                        </p:attrNameLst>
                                      </p:cBhvr>
                                      <p:to>
                                        <p:strVal val="visible"/>
                                      </p:to>
                                    </p:set>
                                    <p:anim calcmode="lin" valueType="num">
                                      <p:cBhvr additive="base">
                                        <p:cTn id="68" dur="500" fill="hold"/>
                                        <p:tgtEl>
                                          <p:spTgt spid="4">
                                            <p:graphicEl>
                                              <a:chart seriesIdx="11" categoryIdx="-4" bldStep="series"/>
                                            </p:graphic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4">
                                            <p:graphicEl>
                                              <a:chart seriesIdx="11" categoryIdx="-4" bldStep="series"/>
                                            </p:graphicEl>
                                          </p:spTgt>
                                        </p:tgtEl>
                                        <p:attrNameLst>
                                          <p:attrName>ppt_y</p:attrName>
                                        </p:attrNameLst>
                                      </p:cBhvr>
                                      <p:tavLst>
                                        <p:tav tm="0">
                                          <p:val>
                                            <p:strVal val="#ppt_y"/>
                                          </p:val>
                                        </p:tav>
                                        <p:tav tm="100000">
                                          <p:val>
                                            <p:strVal val="#ppt_y"/>
                                          </p:val>
                                        </p:tav>
                                      </p:tavLst>
                                    </p:anim>
                                  </p:childTnLst>
                                </p:cTn>
                              </p:par>
                            </p:childTnLst>
                          </p:cTn>
                        </p:par>
                        <p:par>
                          <p:cTn id="70" fill="hold">
                            <p:stCondLst>
                              <p:cond delay="6000"/>
                            </p:stCondLst>
                            <p:childTnLst>
                              <p:par>
                                <p:cTn id="71" presetID="2" presetClass="entr" presetSubtype="8" fill="hold" grpId="0" nodeType="afterEffect">
                                  <p:stCondLst>
                                    <p:cond delay="0"/>
                                  </p:stCondLst>
                                  <p:childTnLst>
                                    <p:set>
                                      <p:cBhvr>
                                        <p:cTn id="72" dur="1" fill="hold">
                                          <p:stCondLst>
                                            <p:cond delay="0"/>
                                          </p:stCondLst>
                                        </p:cTn>
                                        <p:tgtEl>
                                          <p:spTgt spid="4">
                                            <p:graphicEl>
                                              <a:chart seriesIdx="12" categoryIdx="-4" bldStep="series"/>
                                            </p:graphicEl>
                                          </p:spTgt>
                                        </p:tgtEl>
                                        <p:attrNameLst>
                                          <p:attrName>style.visibility</p:attrName>
                                        </p:attrNameLst>
                                      </p:cBhvr>
                                      <p:to>
                                        <p:strVal val="visible"/>
                                      </p:to>
                                    </p:set>
                                    <p:anim calcmode="lin" valueType="num">
                                      <p:cBhvr additive="base">
                                        <p:cTn id="73" dur="500" fill="hold"/>
                                        <p:tgtEl>
                                          <p:spTgt spid="4">
                                            <p:graphicEl>
                                              <a:chart seriesIdx="12" categoryIdx="-4" bldStep="series"/>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4">
                                            <p:graphicEl>
                                              <a:chart seriesIdx="12" categoryIdx="-4" bldStep="series"/>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6500"/>
                            </p:stCondLst>
                            <p:childTnLst>
                              <p:par>
                                <p:cTn id="76" presetID="2" presetClass="entr" presetSubtype="8" fill="hold" grpId="0" nodeType="afterEffect">
                                  <p:stCondLst>
                                    <p:cond delay="0"/>
                                  </p:stCondLst>
                                  <p:childTnLst>
                                    <p:set>
                                      <p:cBhvr>
                                        <p:cTn id="77" dur="1" fill="hold">
                                          <p:stCondLst>
                                            <p:cond delay="0"/>
                                          </p:stCondLst>
                                        </p:cTn>
                                        <p:tgtEl>
                                          <p:spTgt spid="4">
                                            <p:graphicEl>
                                              <a:chart seriesIdx="13" categoryIdx="-4" bldStep="series"/>
                                            </p:graphicEl>
                                          </p:spTgt>
                                        </p:tgtEl>
                                        <p:attrNameLst>
                                          <p:attrName>style.visibility</p:attrName>
                                        </p:attrNameLst>
                                      </p:cBhvr>
                                      <p:to>
                                        <p:strVal val="visible"/>
                                      </p:to>
                                    </p:set>
                                    <p:anim calcmode="lin" valueType="num">
                                      <p:cBhvr additive="base">
                                        <p:cTn id="78" dur="500" fill="hold"/>
                                        <p:tgtEl>
                                          <p:spTgt spid="4">
                                            <p:graphicEl>
                                              <a:chart seriesIdx="13" categoryIdx="-4" bldStep="series"/>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4">
                                            <p:graphicEl>
                                              <a:chart seriesIdx="13"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2"/>
                                        </p:tgtEl>
                                        <p:attrNameLst>
                                          <p:attrName>style.visibility</p:attrName>
                                        </p:attrNameLst>
                                      </p:cBhvr>
                                      <p:to>
                                        <p:strVal val="visible"/>
                                      </p:to>
                                    </p:set>
                                    <p:anim calcmode="lin" valueType="num">
                                      <p:cBhvr additive="base">
                                        <p:cTn id="84" dur="500" fill="hold"/>
                                        <p:tgtEl>
                                          <p:spTgt spid="2"/>
                                        </p:tgtEl>
                                        <p:attrNameLst>
                                          <p:attrName>ppt_x</p:attrName>
                                        </p:attrNameLst>
                                      </p:cBhvr>
                                      <p:tavLst>
                                        <p:tav tm="0">
                                          <p:val>
                                            <p:strVal val="#ppt_x"/>
                                          </p:val>
                                        </p:tav>
                                        <p:tav tm="100000">
                                          <p:val>
                                            <p:strVal val="#ppt_x"/>
                                          </p:val>
                                        </p:tav>
                                      </p:tavLst>
                                    </p:anim>
                                    <p:anim calcmode="lin" valueType="num">
                                      <p:cBhvr additive="base">
                                        <p:cTn id="8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Chart bld="series"/>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384839251"/>
              </p:ext>
            </p:extLst>
          </p:nvPr>
        </p:nvGraphicFramePr>
        <p:xfrm>
          <a:off x="838200" y="569843"/>
          <a:ext cx="10515600" cy="5607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045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graphicEl>
                                              <a:dgm id="{B4D8B911-4B6F-47DC-AA1B-282AE190868A}"/>
                                            </p:graphicEl>
                                          </p:spTgt>
                                        </p:tgtEl>
                                        <p:attrNameLst>
                                          <p:attrName>style.visibility</p:attrName>
                                        </p:attrNameLst>
                                      </p:cBhvr>
                                      <p:to>
                                        <p:strVal val="visible"/>
                                      </p:to>
                                    </p:set>
                                    <p:anim calcmode="lin" valueType="num">
                                      <p:cBhvr additive="base">
                                        <p:cTn id="7" dur="500" fill="hold"/>
                                        <p:tgtEl>
                                          <p:spTgt spid="6">
                                            <p:graphicEl>
                                              <a:dgm id="{B4D8B911-4B6F-47DC-AA1B-282AE190868A}"/>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graphicEl>
                                              <a:dgm id="{B4D8B911-4B6F-47DC-AA1B-282AE190868A}"/>
                                            </p:graphic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graphicEl>
                                              <a:dgm id="{BFCDB4B6-670E-4948-96CC-1FBB2137FA60}"/>
                                            </p:graphicEl>
                                          </p:spTgt>
                                        </p:tgtEl>
                                        <p:attrNameLst>
                                          <p:attrName>style.visibility</p:attrName>
                                        </p:attrNameLst>
                                      </p:cBhvr>
                                      <p:to>
                                        <p:strVal val="visible"/>
                                      </p:to>
                                    </p:set>
                                    <p:anim calcmode="lin" valueType="num">
                                      <p:cBhvr additive="base">
                                        <p:cTn id="11" dur="500" fill="hold"/>
                                        <p:tgtEl>
                                          <p:spTgt spid="6">
                                            <p:graphicEl>
                                              <a:dgm id="{BFCDB4B6-670E-4948-96CC-1FBB2137FA60}"/>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graphicEl>
                                              <a:dgm id="{BFCDB4B6-670E-4948-96CC-1FBB2137FA60}"/>
                                            </p:graphic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6">
                                            <p:graphicEl>
                                              <a:dgm id="{CB958EBA-420B-4A1A-813D-8482C24CDAF7}"/>
                                            </p:graphicEl>
                                          </p:spTgt>
                                        </p:tgtEl>
                                        <p:attrNameLst>
                                          <p:attrName>style.visibility</p:attrName>
                                        </p:attrNameLst>
                                      </p:cBhvr>
                                      <p:to>
                                        <p:strVal val="visible"/>
                                      </p:to>
                                    </p:set>
                                    <p:anim calcmode="lin" valueType="num">
                                      <p:cBhvr additive="base">
                                        <p:cTn id="15" dur="500" fill="hold"/>
                                        <p:tgtEl>
                                          <p:spTgt spid="6">
                                            <p:graphicEl>
                                              <a:dgm id="{CB958EBA-420B-4A1A-813D-8482C24CDAF7}"/>
                                            </p:graphic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6">
                                            <p:graphicEl>
                                              <a:dgm id="{CB958EBA-420B-4A1A-813D-8482C24CDAF7}"/>
                                            </p:graphic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6">
                                            <p:graphicEl>
                                              <a:dgm id="{710FFD20-EBEC-4CC7-8939-1E780D84DC85}"/>
                                            </p:graphicEl>
                                          </p:spTgt>
                                        </p:tgtEl>
                                        <p:attrNameLst>
                                          <p:attrName>style.visibility</p:attrName>
                                        </p:attrNameLst>
                                      </p:cBhvr>
                                      <p:to>
                                        <p:strVal val="visible"/>
                                      </p:to>
                                    </p:set>
                                    <p:anim calcmode="lin" valueType="num">
                                      <p:cBhvr additive="base">
                                        <p:cTn id="21" dur="500" fill="hold"/>
                                        <p:tgtEl>
                                          <p:spTgt spid="6">
                                            <p:graphicEl>
                                              <a:dgm id="{710FFD20-EBEC-4CC7-8939-1E780D84DC85}"/>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6">
                                            <p:graphicEl>
                                              <a:dgm id="{710FFD20-EBEC-4CC7-8939-1E780D84DC85}"/>
                                            </p:graphic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6">
                                            <p:graphicEl>
                                              <a:dgm id="{FFEF6C8A-F825-4BDC-B452-80ADE3D5944E}"/>
                                            </p:graphicEl>
                                          </p:spTgt>
                                        </p:tgtEl>
                                        <p:attrNameLst>
                                          <p:attrName>style.visibility</p:attrName>
                                        </p:attrNameLst>
                                      </p:cBhvr>
                                      <p:to>
                                        <p:strVal val="visible"/>
                                      </p:to>
                                    </p:set>
                                    <p:anim calcmode="lin" valueType="num">
                                      <p:cBhvr additive="base">
                                        <p:cTn id="25" dur="500" fill="hold"/>
                                        <p:tgtEl>
                                          <p:spTgt spid="6">
                                            <p:graphicEl>
                                              <a:dgm id="{FFEF6C8A-F825-4BDC-B452-80ADE3D5944E}"/>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
                                            <p:graphicEl>
                                              <a:dgm id="{FFEF6C8A-F825-4BDC-B452-80ADE3D5944E}"/>
                                            </p:graphic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
                                            <p:graphicEl>
                                              <a:dgm id="{A35AB3C8-C28E-4484-9A48-8DDE13604FE3}"/>
                                            </p:graphicEl>
                                          </p:spTgt>
                                        </p:tgtEl>
                                        <p:attrNameLst>
                                          <p:attrName>style.visibility</p:attrName>
                                        </p:attrNameLst>
                                      </p:cBhvr>
                                      <p:to>
                                        <p:strVal val="visible"/>
                                      </p:to>
                                    </p:set>
                                    <p:anim calcmode="lin" valueType="num">
                                      <p:cBhvr additive="base">
                                        <p:cTn id="31" dur="500" fill="hold"/>
                                        <p:tgtEl>
                                          <p:spTgt spid="6">
                                            <p:graphicEl>
                                              <a:dgm id="{A35AB3C8-C28E-4484-9A48-8DDE13604FE3}"/>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
                                            <p:graphicEl>
                                              <a:dgm id="{A35AB3C8-C28E-4484-9A48-8DDE13604FE3}"/>
                                            </p:graphic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6">
                                            <p:graphicEl>
                                              <a:dgm id="{CC7FB0F9-2246-491D-9CD6-E90310762E00}"/>
                                            </p:graphicEl>
                                          </p:spTgt>
                                        </p:tgtEl>
                                        <p:attrNameLst>
                                          <p:attrName>style.visibility</p:attrName>
                                        </p:attrNameLst>
                                      </p:cBhvr>
                                      <p:to>
                                        <p:strVal val="visible"/>
                                      </p:to>
                                    </p:set>
                                    <p:anim calcmode="lin" valueType="num">
                                      <p:cBhvr additive="base">
                                        <p:cTn id="35" dur="500" fill="hold"/>
                                        <p:tgtEl>
                                          <p:spTgt spid="6">
                                            <p:graphicEl>
                                              <a:dgm id="{CC7FB0F9-2246-491D-9CD6-E90310762E00}"/>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6">
                                            <p:graphicEl>
                                              <a:dgm id="{CC7FB0F9-2246-491D-9CD6-E90310762E00}"/>
                                            </p:graphic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6">
                                            <p:graphicEl>
                                              <a:dgm id="{F35B3497-1221-4CFF-AC39-E0E26FD1B3AC}"/>
                                            </p:graphicEl>
                                          </p:spTgt>
                                        </p:tgtEl>
                                        <p:attrNameLst>
                                          <p:attrName>style.visibility</p:attrName>
                                        </p:attrNameLst>
                                      </p:cBhvr>
                                      <p:to>
                                        <p:strVal val="visible"/>
                                      </p:to>
                                    </p:set>
                                    <p:anim calcmode="lin" valueType="num">
                                      <p:cBhvr additive="base">
                                        <p:cTn id="41" dur="500" fill="hold"/>
                                        <p:tgtEl>
                                          <p:spTgt spid="6">
                                            <p:graphicEl>
                                              <a:dgm id="{F35B3497-1221-4CFF-AC39-E0E26FD1B3AC}"/>
                                            </p:graphic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6">
                                            <p:graphicEl>
                                              <a:dgm id="{F35B3497-1221-4CFF-AC39-E0E26FD1B3AC}"/>
                                            </p:graphicEl>
                                          </p:spTgt>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6">
                                            <p:graphicEl>
                                              <a:dgm id="{090B7857-EC71-42B6-A693-10829D352067}"/>
                                            </p:graphicEl>
                                          </p:spTgt>
                                        </p:tgtEl>
                                        <p:attrNameLst>
                                          <p:attrName>style.visibility</p:attrName>
                                        </p:attrNameLst>
                                      </p:cBhvr>
                                      <p:to>
                                        <p:strVal val="visible"/>
                                      </p:to>
                                    </p:set>
                                    <p:anim calcmode="lin" valueType="num">
                                      <p:cBhvr additive="base">
                                        <p:cTn id="45" dur="500" fill="hold"/>
                                        <p:tgtEl>
                                          <p:spTgt spid="6">
                                            <p:graphicEl>
                                              <a:dgm id="{090B7857-EC71-42B6-A693-10829D352067}"/>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6">
                                            <p:graphicEl>
                                              <a:dgm id="{090B7857-EC71-42B6-A693-10829D352067}"/>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rtl="0">
              <a:lnSpc>
                <a:spcPct val="90000"/>
              </a:lnSpc>
              <a:spcBef>
                <a:spcPct val="0"/>
              </a:spcBef>
            </a:pPr>
            <a:r>
              <a:rPr lang="bg-BG" sz="2800" b="1" dirty="0" smtClean="0">
                <a:latin typeface="+mj-lt"/>
              </a:rPr>
              <a:t>Цена на болничната услуга</a:t>
            </a:r>
            <a:endParaRPr lang="bg-BG" sz="2800" b="1" dirty="0">
              <a:latin typeface="+mj-lt"/>
            </a:endParaRPr>
          </a:p>
        </p:txBody>
      </p:sp>
      <p:sp>
        <p:nvSpPr>
          <p:cNvPr id="3" name="Content Placeholder 2"/>
          <p:cNvSpPr>
            <a:spLocks noGrp="1"/>
          </p:cNvSpPr>
          <p:nvPr>
            <p:ph idx="1"/>
          </p:nvPr>
        </p:nvSpPr>
        <p:spPr>
          <a:xfrm>
            <a:off x="838200" y="1632858"/>
            <a:ext cx="10515600" cy="4729163"/>
          </a:xfrm>
        </p:spPr>
        <p:txBody>
          <a:bodyPr>
            <a:normAutofit lnSpcReduction="10000"/>
          </a:bodyPr>
          <a:lstStyle/>
          <a:p>
            <a:pPr marL="0" indent="0">
              <a:buNone/>
            </a:pPr>
            <a:r>
              <a:rPr lang="bg-BG" sz="2600" dirty="0"/>
              <a:t>Въпросите:</a:t>
            </a:r>
          </a:p>
          <a:p>
            <a:r>
              <a:rPr lang="bg-BG" sz="2600" dirty="0" smtClean="0"/>
              <a:t>Гарантира ли тази цена всички необходими дейности за качествена диагностика и лечение?</a:t>
            </a:r>
          </a:p>
          <a:p>
            <a:r>
              <a:rPr lang="bg-BG" sz="2600" dirty="0" smtClean="0"/>
              <a:t>Повече ли плащаме или по малко?</a:t>
            </a:r>
          </a:p>
          <a:p>
            <a:r>
              <a:rPr lang="bg-BG" sz="2600" dirty="0" smtClean="0"/>
              <a:t>Как се определя делът за възнаграждения на персонала?</a:t>
            </a:r>
          </a:p>
          <a:p>
            <a:r>
              <a:rPr lang="bg-BG" sz="2600" dirty="0" smtClean="0"/>
              <a:t>Какви стопански и административни разходи се включват в нея?</a:t>
            </a:r>
          </a:p>
          <a:p>
            <a:r>
              <a:rPr lang="bg-BG" sz="2600" dirty="0" smtClean="0"/>
              <a:t>Как цената е обвързана с резултатите /качеството от осъществените медицински дейности?</a:t>
            </a:r>
          </a:p>
          <a:p>
            <a:r>
              <a:rPr lang="bg-BG" sz="2600" dirty="0" smtClean="0"/>
              <a:t>Как финансирането на отделни епизоди от грижа се съотнася </a:t>
            </a:r>
          </a:p>
          <a:p>
            <a:pPr marL="271463" indent="0">
              <a:buNone/>
            </a:pPr>
            <a:r>
              <a:rPr lang="bg-BG" sz="2600" dirty="0" smtClean="0"/>
              <a:t>към комплексните нужди на пациентите?</a:t>
            </a:r>
          </a:p>
          <a:p>
            <a:r>
              <a:rPr lang="bg-BG" sz="2600" dirty="0" smtClean="0"/>
              <a:t>........</a:t>
            </a:r>
          </a:p>
          <a:p>
            <a:endParaRPr lang="bg-BG" dirty="0"/>
          </a:p>
        </p:txBody>
      </p:sp>
      <p:pic>
        <p:nvPicPr>
          <p:cNvPr id="6" name="Picture 5"/>
          <p:cNvPicPr>
            <a:picLocks noChangeAspect="1"/>
          </p:cNvPicPr>
          <p:nvPr/>
        </p:nvPicPr>
        <p:blipFill>
          <a:blip r:embed="rId2"/>
          <a:stretch>
            <a:fillRect/>
          </a:stretch>
        </p:blipFill>
        <p:spPr>
          <a:xfrm>
            <a:off x="9473148" y="103981"/>
            <a:ext cx="2466975" cy="1847850"/>
          </a:xfrm>
          <a:prstGeom prst="rect">
            <a:avLst/>
          </a:prstGeom>
        </p:spPr>
      </p:pic>
      <p:pic>
        <p:nvPicPr>
          <p:cNvPr id="7" name="Picture 6"/>
          <p:cNvPicPr>
            <a:picLocks noChangeAspect="1"/>
          </p:cNvPicPr>
          <p:nvPr/>
        </p:nvPicPr>
        <p:blipFill>
          <a:blip r:embed="rId3"/>
          <a:stretch>
            <a:fillRect/>
          </a:stretch>
        </p:blipFill>
        <p:spPr>
          <a:xfrm>
            <a:off x="9982201" y="4648201"/>
            <a:ext cx="2209800" cy="2209800"/>
          </a:xfrm>
          <a:prstGeom prst="rect">
            <a:avLst/>
          </a:prstGeom>
        </p:spPr>
      </p:pic>
    </p:spTree>
    <p:extLst>
      <p:ext uri="{BB962C8B-B14F-4D97-AF65-F5344CB8AC3E}">
        <p14:creationId xmlns:p14="http://schemas.microsoft.com/office/powerpoint/2010/main" val="8661453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bg-BG" dirty="0" smtClean="0"/>
          </a:p>
          <a:p>
            <a:pPr marL="0" indent="0" algn="ctr">
              <a:buNone/>
            </a:pPr>
            <a:r>
              <a:rPr lang="bg-BG" b="1" dirty="0" smtClean="0"/>
              <a:t>Какво искаме да направим?</a:t>
            </a:r>
            <a:endParaRPr lang="bg-BG"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1063" y="3214688"/>
            <a:ext cx="1847850" cy="2286000"/>
          </a:xfrm>
          <a:prstGeom prst="rect">
            <a:avLst/>
          </a:prstGeom>
        </p:spPr>
      </p:pic>
    </p:spTree>
    <p:extLst>
      <p:ext uri="{BB962C8B-B14F-4D97-AF65-F5344CB8AC3E}">
        <p14:creationId xmlns:p14="http://schemas.microsoft.com/office/powerpoint/2010/main" val="1972064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smtClean="0"/>
              <a:t>Нова </a:t>
            </a:r>
            <a:r>
              <a:rPr lang="bg-BG" sz="2800" b="1" dirty="0"/>
              <a:t>система за финансиране: коректно изплащане за оправдани грижи за пациента. </a:t>
            </a:r>
          </a:p>
        </p:txBody>
      </p:sp>
      <p:sp>
        <p:nvSpPr>
          <p:cNvPr id="3" name="Content Placeholder 2"/>
          <p:cNvSpPr>
            <a:spLocks noGrp="1"/>
          </p:cNvSpPr>
          <p:nvPr>
            <p:ph sz="half" idx="1"/>
          </p:nvPr>
        </p:nvSpPr>
        <p:spPr/>
        <p:txBody>
          <a:bodyPr>
            <a:normAutofit fontScale="70000" lnSpcReduction="20000"/>
          </a:bodyPr>
          <a:lstStyle/>
          <a:p>
            <a:pPr algn="just"/>
            <a:r>
              <a:rPr lang="bg-BG" dirty="0" smtClean="0"/>
              <a:t>Въвеждане на смесена </a:t>
            </a:r>
            <a:r>
              <a:rPr lang="bg-BG" dirty="0"/>
              <a:t>система за финансиране, </a:t>
            </a:r>
            <a:r>
              <a:rPr lang="bg-BG" dirty="0" smtClean="0"/>
              <a:t>включваща </a:t>
            </a:r>
            <a:r>
              <a:rPr lang="bg-BG" dirty="0"/>
              <a:t>бъдещо финансиране на </a:t>
            </a:r>
            <a:r>
              <a:rPr lang="bg-BG" dirty="0" smtClean="0"/>
              <a:t>разходите, </a:t>
            </a:r>
            <a:r>
              <a:rPr lang="bg-BG" dirty="0"/>
              <a:t>които могат да бъдат </a:t>
            </a:r>
            <a:r>
              <a:rPr lang="bg-BG" dirty="0" smtClean="0"/>
              <a:t>стандартизирани и </a:t>
            </a:r>
            <a:r>
              <a:rPr lang="bg-BG" dirty="0"/>
              <a:t>поддържането на принципа за </a:t>
            </a:r>
            <a:r>
              <a:rPr lang="bg-BG" dirty="0" smtClean="0"/>
              <a:t>заплащане </a:t>
            </a:r>
            <a:r>
              <a:rPr lang="bg-BG" dirty="0"/>
              <a:t>за всяка предоставена медицинска </a:t>
            </a:r>
            <a:r>
              <a:rPr lang="bg-BG" dirty="0" smtClean="0"/>
              <a:t>услуга</a:t>
            </a:r>
            <a:r>
              <a:rPr lang="bg-BG" dirty="0"/>
              <a:t>;</a:t>
            </a:r>
            <a:endParaRPr lang="bg-BG" dirty="0" smtClean="0"/>
          </a:p>
          <a:p>
            <a:pPr algn="just"/>
            <a:r>
              <a:rPr lang="bg-BG" dirty="0" smtClean="0"/>
              <a:t>Прегрупиране на болничните дейности в основен и допълнителен пакет и реално остойностяване </a:t>
            </a:r>
            <a:r>
              <a:rPr lang="bg-BG" dirty="0"/>
              <a:t>на </a:t>
            </a:r>
            <a:r>
              <a:rPr lang="bg-BG" dirty="0" smtClean="0"/>
              <a:t>услугите;</a:t>
            </a:r>
          </a:p>
          <a:p>
            <a:pPr algn="just"/>
            <a:r>
              <a:rPr lang="bg-BG" dirty="0" smtClean="0"/>
              <a:t>Определяне на болничните дейности, които ще се осъществяват в амбулаторни условия;</a:t>
            </a:r>
          </a:p>
          <a:p>
            <a:pPr algn="just"/>
            <a:r>
              <a:rPr lang="bg-BG" dirty="0" smtClean="0"/>
              <a:t>Въвеждане на заплащане за комплексно лечение на заболяванията;</a:t>
            </a:r>
          </a:p>
          <a:p>
            <a:pPr algn="just"/>
            <a:r>
              <a:rPr lang="bg-BG" dirty="0" smtClean="0"/>
              <a:t>Развитие на целевото финансиране за специфични дейности – спешна помощ, осигуряване на експертиза и др.</a:t>
            </a:r>
          </a:p>
          <a:p>
            <a:pPr marL="0" indent="0" algn="just">
              <a:buNone/>
            </a:pPr>
            <a:endParaRPr lang="bg-BG" dirty="0"/>
          </a:p>
          <a:p>
            <a:endParaRPr lang="bg-BG"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604581026"/>
              </p:ext>
            </p:extLst>
          </p:nvPr>
        </p:nvGraphicFramePr>
        <p:xfrm>
          <a:off x="6172200" y="1825625"/>
          <a:ext cx="5627914"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0602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897226" y="1196753"/>
            <a:ext cx="8336425" cy="4566131"/>
            <a:chOff x="570898" y="-438155"/>
            <a:chExt cx="8689604" cy="6167125"/>
          </a:xfrm>
        </p:grpSpPr>
        <p:grpSp>
          <p:nvGrpSpPr>
            <p:cNvPr id="5" name="Group 4"/>
            <p:cNvGrpSpPr/>
            <p:nvPr/>
          </p:nvGrpSpPr>
          <p:grpSpPr>
            <a:xfrm>
              <a:off x="570898" y="-438155"/>
              <a:ext cx="8689604" cy="6167125"/>
              <a:chOff x="570898" y="-438155"/>
              <a:chExt cx="8689604" cy="6167125"/>
            </a:xfrm>
          </p:grpSpPr>
          <p:cxnSp>
            <p:nvCxnSpPr>
              <p:cNvPr id="8" name="Straight Connector 7"/>
              <p:cNvCxnSpPr/>
              <p:nvPr/>
            </p:nvCxnSpPr>
            <p:spPr>
              <a:xfrm flipV="1">
                <a:off x="1795093" y="509212"/>
                <a:ext cx="1634100" cy="1456224"/>
              </a:xfrm>
              <a:prstGeom prst="line">
                <a:avLst/>
              </a:prstGeom>
              <a:noFill/>
              <a:ln w="41275" cap="flat" cmpd="sng" algn="ctr">
                <a:solidFill>
                  <a:srgbClr val="FF3300"/>
                </a:solidFill>
                <a:prstDash val="solid"/>
                <a:miter lim="800000"/>
                <a:headEnd type="arrow"/>
              </a:ln>
              <a:effectLst/>
            </p:spPr>
          </p:cxnSp>
          <p:sp>
            <p:nvSpPr>
              <p:cNvPr id="9" name="Rounded Rectangle 8"/>
              <p:cNvSpPr/>
              <p:nvPr/>
            </p:nvSpPr>
            <p:spPr>
              <a:xfrm>
                <a:off x="3071090" y="1016009"/>
                <a:ext cx="3141027" cy="2490371"/>
              </a:xfrm>
              <a:prstGeom prst="roundRect">
                <a:avLst/>
              </a:prstGeom>
              <a:solidFill>
                <a:sysClr val="window" lastClr="FFFFFF"/>
              </a:solidFill>
              <a:ln w="38100" cap="flat" cmpd="sng" algn="ctr">
                <a:solidFill>
                  <a:srgbClr val="00660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ctr">
                  <a:defRPr/>
                </a:pPr>
                <a:r>
                  <a:rPr lang="bg-BG" sz="1400" b="1" u="sng" kern="0" dirty="0">
                    <a:solidFill>
                      <a:srgbClr val="006600"/>
                    </a:solidFill>
                    <a:latin typeface="Calibri" panose="020F0502020204030204" pitchFamily="34" charset="0"/>
                    <a:ea typeface="Calibri" panose="020F0502020204030204" pitchFamily="34" charset="0"/>
                    <a:cs typeface="Times New Roman" panose="02020603050405020304" pitchFamily="18" charset="0"/>
                  </a:rPr>
                  <a:t>Базов пакет</a:t>
                </a:r>
                <a:r>
                  <a:rPr lang="bg-BG" sz="1200" b="1" kern="0" dirty="0">
                    <a:solidFill>
                      <a:srgbClr val="006600"/>
                    </a:solidFill>
                    <a:latin typeface="Calibri" panose="020F0502020204030204" pitchFamily="34" charset="0"/>
                    <a:ea typeface="Calibri" panose="020F0502020204030204" pitchFamily="34" charset="0"/>
                    <a:cs typeface="Times New Roman" panose="02020603050405020304" pitchFamily="18" charset="0"/>
                  </a:rPr>
                  <a:t> </a:t>
                </a:r>
                <a:endParaRPr lang="bg-BG" sz="1200"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buFont typeface="Calibri" panose="020F0502020204030204" pitchFamily="34" charset="0"/>
                  <a:buChar char="-"/>
                  <a:defRPr/>
                </a:pPr>
                <a:r>
                  <a:rPr lang="bg-BG" sz="1300" b="1" kern="0" dirty="0" smtClean="0">
                    <a:solidFill>
                      <a:srgbClr val="006600"/>
                    </a:solidFill>
                    <a:latin typeface="Calibri" panose="020F0502020204030204" pitchFamily="34" charset="0"/>
                    <a:ea typeface="Calibri" panose="020F0502020204030204" pitchFamily="34" charset="0"/>
                    <a:cs typeface="Times New Roman" panose="02020603050405020304" pitchFamily="18" charset="0"/>
                  </a:rPr>
                  <a:t>Диагностика </a:t>
                </a:r>
                <a:r>
                  <a:rPr lang="bg-BG" sz="1300" b="1" kern="0" dirty="0">
                    <a:solidFill>
                      <a:srgbClr val="006600"/>
                    </a:solidFill>
                    <a:latin typeface="Calibri" panose="020F0502020204030204" pitchFamily="34" charset="0"/>
                    <a:ea typeface="Calibri" panose="020F0502020204030204" pitchFamily="34" charset="0"/>
                    <a:cs typeface="Times New Roman" panose="02020603050405020304" pitchFamily="18" charset="0"/>
                  </a:rPr>
                  <a:t>и лечение на заболявания, които са най-честа причина за смърт и загуба на работоспособност в извънболничната и болнична помощ; </a:t>
                </a:r>
              </a:p>
              <a:p>
                <a:pPr marL="257175" indent="-257175">
                  <a:buFont typeface="Calibri" panose="020F0502020204030204" pitchFamily="34" charset="0"/>
                  <a:buChar char="-"/>
                  <a:defRPr/>
                </a:pPr>
                <a:r>
                  <a:rPr lang="bg-BG" sz="1300" b="1" kern="0" dirty="0">
                    <a:solidFill>
                      <a:srgbClr val="006600"/>
                    </a:solidFill>
                    <a:latin typeface="Calibri" panose="020F0502020204030204" pitchFamily="34" charset="0"/>
                    <a:ea typeface="Calibri" panose="020F0502020204030204" pitchFamily="34" charset="0"/>
                    <a:cs typeface="Times New Roman" panose="02020603050405020304" pitchFamily="18" charset="0"/>
                  </a:rPr>
                  <a:t>Д</a:t>
                </a:r>
                <a:r>
                  <a:rPr lang="bg-BG" sz="1300" b="1" kern="0" dirty="0" smtClean="0">
                    <a:solidFill>
                      <a:srgbClr val="006600"/>
                    </a:solidFill>
                    <a:latin typeface="Calibri" panose="020F0502020204030204" pitchFamily="34" charset="0"/>
                    <a:ea typeface="Calibri" panose="020F0502020204030204" pitchFamily="34" charset="0"/>
                    <a:cs typeface="Times New Roman" panose="02020603050405020304" pitchFamily="18" charset="0"/>
                  </a:rPr>
                  <a:t>етско </a:t>
                </a:r>
                <a:r>
                  <a:rPr lang="bg-BG" sz="1300" b="1" kern="0" dirty="0">
                    <a:solidFill>
                      <a:srgbClr val="006600"/>
                    </a:solidFill>
                    <a:latin typeface="Calibri" panose="020F0502020204030204" pitchFamily="34" charset="0"/>
                    <a:ea typeface="Calibri" panose="020F0502020204030204" pitchFamily="34" charset="0"/>
                    <a:cs typeface="Times New Roman" panose="02020603050405020304" pitchFamily="18" charset="0"/>
                  </a:rPr>
                  <a:t>и майчино здраве</a:t>
                </a:r>
                <a:endParaRPr lang="bg-BG" sz="1300" b="1"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Straight Connector 9"/>
              <p:cNvCxnSpPr/>
              <p:nvPr/>
            </p:nvCxnSpPr>
            <p:spPr>
              <a:xfrm flipH="1" flipV="1">
                <a:off x="5875074" y="-351642"/>
                <a:ext cx="2520958" cy="2347057"/>
              </a:xfrm>
              <a:prstGeom prst="line">
                <a:avLst/>
              </a:prstGeom>
              <a:noFill/>
              <a:ln w="41275" cap="flat" cmpd="sng" algn="ctr">
                <a:solidFill>
                  <a:srgbClr val="CCCC00"/>
                </a:solidFill>
                <a:prstDash val="dashDot"/>
                <a:miter lim="800000"/>
                <a:headEnd type="arrow"/>
              </a:ln>
              <a:effectLst/>
            </p:spPr>
          </p:cxnSp>
          <p:sp>
            <p:nvSpPr>
              <p:cNvPr id="11" name="Rounded Rectangle 10"/>
              <p:cNvSpPr/>
              <p:nvPr/>
            </p:nvSpPr>
            <p:spPr>
              <a:xfrm>
                <a:off x="3414408" y="4572000"/>
                <a:ext cx="2461098" cy="1156970"/>
              </a:xfrm>
              <a:prstGeom prst="roundRect">
                <a:avLst/>
              </a:prstGeom>
              <a:solidFill>
                <a:sysClr val="window" lastClr="FFFFFF"/>
              </a:solidFill>
              <a:ln w="38100" cap="flat" cmpd="sng" algn="ctr">
                <a:solidFill>
                  <a:srgbClr val="5B9BD5">
                    <a:lumMod val="75000"/>
                  </a:srgbClr>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ctr">
                  <a:defRPr/>
                </a:pPr>
                <a:r>
                  <a:rPr lang="bg-BG" sz="1650" b="1" kern="0" dirty="0" smtClean="0">
                    <a:solidFill>
                      <a:srgbClr val="0070C0"/>
                    </a:solidFill>
                    <a:latin typeface="Calibri" panose="020F0502020204030204" pitchFamily="34" charset="0"/>
                    <a:ea typeface="Calibri" panose="020F0502020204030204" pitchFamily="34" charset="0"/>
                    <a:cs typeface="Times New Roman" panose="02020603050405020304" pitchFamily="18" charset="0"/>
                  </a:rPr>
                  <a:t>Болница</a:t>
                </a:r>
                <a:endParaRPr lang="bg-BG" sz="825" b="1"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ounded Rectangle 11"/>
              <p:cNvSpPr/>
              <p:nvPr/>
            </p:nvSpPr>
            <p:spPr>
              <a:xfrm>
                <a:off x="3404681" y="-438155"/>
                <a:ext cx="2453789" cy="963593"/>
              </a:xfrm>
              <a:prstGeom prst="roundRect">
                <a:avLst/>
              </a:prstGeom>
              <a:solidFill>
                <a:sysClr val="window" lastClr="FFFFFF"/>
              </a:solidFill>
              <a:ln w="38100" cap="flat" cmpd="sng" algn="ctr">
                <a:solidFill>
                  <a:srgbClr val="FF990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ctr">
                  <a:defRPr/>
                </a:pPr>
                <a:r>
                  <a:rPr lang="bg-BG" sz="2100" b="1" kern="0" dirty="0">
                    <a:solidFill>
                      <a:srgbClr val="FF9900"/>
                    </a:solidFill>
                    <a:latin typeface="Calibri" panose="020F0502020204030204" pitchFamily="34" charset="0"/>
                    <a:ea typeface="Calibri" panose="020F0502020204030204" pitchFamily="34" charset="0"/>
                    <a:cs typeface="Times New Roman" panose="02020603050405020304" pitchFamily="18" charset="0"/>
                  </a:rPr>
                  <a:t>Пациент</a:t>
                </a:r>
                <a:endParaRPr lang="bg-BG" sz="825"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Rounded Rectangle 12"/>
              <p:cNvSpPr/>
              <p:nvPr/>
            </p:nvSpPr>
            <p:spPr>
              <a:xfrm>
                <a:off x="570898" y="1989141"/>
                <a:ext cx="2021067" cy="1813724"/>
              </a:xfrm>
              <a:prstGeom prst="roundRect">
                <a:avLst/>
              </a:prstGeom>
              <a:solidFill>
                <a:sysClr val="window" lastClr="FFFFFF"/>
              </a:solidFill>
              <a:ln w="38100" cap="flat" cmpd="sng" algn="ctr">
                <a:solidFill>
                  <a:srgbClr val="FF330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ctr">
                  <a:defRPr/>
                </a:pPr>
                <a:endParaRPr lang="bg-BG" sz="1200" b="1" kern="0" dirty="0">
                  <a:solidFill>
                    <a:srgbClr val="FF3300"/>
                  </a:solidFill>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bg-BG" sz="1200" b="1" kern="0" dirty="0">
                  <a:solidFill>
                    <a:srgbClr val="FF3300"/>
                  </a:solidFill>
                  <a:latin typeface="Calibri" panose="020F0502020204030204" pitchFamily="34" charset="0"/>
                  <a:ea typeface="Calibri" panose="020F0502020204030204" pitchFamily="34" charset="0"/>
                  <a:cs typeface="Times New Roman" panose="02020603050405020304" pitchFamily="18" charset="0"/>
                </a:endParaRPr>
              </a:p>
              <a:p>
                <a:pPr algn="ctr">
                  <a:defRPr/>
                </a:pPr>
                <a:r>
                  <a:rPr lang="bg-BG" sz="1600" b="1" kern="0" dirty="0">
                    <a:solidFill>
                      <a:srgbClr val="FF3300"/>
                    </a:solidFill>
                    <a:latin typeface="Calibri" panose="020F0502020204030204" pitchFamily="34" charset="0"/>
                    <a:ea typeface="Calibri" panose="020F0502020204030204" pitchFamily="34" charset="0"/>
                    <a:cs typeface="Times New Roman" panose="02020603050405020304" pitchFamily="18" charset="0"/>
                  </a:rPr>
                  <a:t>Спешен пакет</a:t>
                </a:r>
              </a:p>
              <a:p>
                <a:pPr algn="ctr">
                  <a:defRPr/>
                </a:pPr>
                <a:endParaRPr lang="bg-BG" sz="1200" b="1" kern="0" dirty="0">
                  <a:solidFill>
                    <a:srgbClr val="FF3300"/>
                  </a:solidFill>
                  <a:latin typeface="Calibri" panose="020F0502020204030204" pitchFamily="34" charset="0"/>
                  <a:ea typeface="Calibri" panose="020F0502020204030204" pitchFamily="34" charset="0"/>
                  <a:cs typeface="Times New Roman" panose="02020603050405020304" pitchFamily="18" charset="0"/>
                </a:endParaRPr>
              </a:p>
              <a:p>
                <a:pPr marL="67628">
                  <a:defRPr/>
                </a:pPr>
                <a:r>
                  <a:rPr lang="bg-BG" sz="1400" b="1" kern="0" dirty="0" err="1">
                    <a:solidFill>
                      <a:srgbClr val="FF3300"/>
                    </a:solidFill>
                    <a:latin typeface="Calibri" panose="020F0502020204030204" pitchFamily="34" charset="0"/>
                    <a:ea typeface="Calibri" panose="020F0502020204030204" pitchFamily="34" charset="0"/>
                    <a:cs typeface="Times New Roman" panose="02020603050405020304" pitchFamily="18" charset="0"/>
                  </a:rPr>
                  <a:t>Животозастраша</a:t>
                </a:r>
                <a:r>
                  <a:rPr lang="en-US" sz="1400" b="1" kern="0" dirty="0">
                    <a:solidFill>
                      <a:srgbClr val="FF3300"/>
                    </a:solidFill>
                    <a:latin typeface="Calibri" panose="020F0502020204030204" pitchFamily="34" charset="0"/>
                    <a:ea typeface="Calibri" panose="020F0502020204030204" pitchFamily="34" charset="0"/>
                    <a:cs typeface="Times New Roman" panose="02020603050405020304" pitchFamily="18" charset="0"/>
                  </a:rPr>
                  <a:t>-</a:t>
                </a:r>
                <a:r>
                  <a:rPr lang="bg-BG" sz="1400" b="1" kern="0" dirty="0" err="1">
                    <a:solidFill>
                      <a:srgbClr val="FF3300"/>
                    </a:solidFill>
                    <a:latin typeface="Calibri" panose="020F0502020204030204" pitchFamily="34" charset="0"/>
                    <a:ea typeface="Calibri" panose="020F0502020204030204" pitchFamily="34" charset="0"/>
                    <a:cs typeface="Times New Roman" panose="02020603050405020304" pitchFamily="18" charset="0"/>
                  </a:rPr>
                  <a:t>ващи</a:t>
                </a:r>
                <a:r>
                  <a:rPr lang="bg-BG" sz="1400" b="1" kern="0" dirty="0">
                    <a:solidFill>
                      <a:srgbClr val="FF3300"/>
                    </a:solidFill>
                    <a:latin typeface="Calibri" panose="020F0502020204030204" pitchFamily="34" charset="0"/>
                    <a:ea typeface="Calibri" panose="020F0502020204030204" pitchFamily="34" charset="0"/>
                    <a:cs typeface="Times New Roman" panose="02020603050405020304" pitchFamily="18" charset="0"/>
                  </a:rPr>
                  <a:t> спешни състояния</a:t>
                </a:r>
                <a:endParaRPr lang="bg-BG" sz="1400" b="1"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a:p>
                <a:pPr marL="67628">
                  <a:defRPr/>
                </a:pPr>
                <a:r>
                  <a:rPr lang="bg-BG" sz="1200" kern="0" dirty="0">
                    <a:solidFill>
                      <a:srgbClr val="FF3300"/>
                    </a:solidFill>
                    <a:latin typeface="Calibri" panose="020F0502020204030204" pitchFamily="34" charset="0"/>
                    <a:ea typeface="Calibri" panose="020F0502020204030204" pitchFamily="34" charset="0"/>
                    <a:cs typeface="Times New Roman" panose="02020603050405020304" pitchFamily="18" charset="0"/>
                  </a:rPr>
                  <a:t> </a:t>
                </a:r>
                <a:endParaRPr lang="bg-BG" sz="1200"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a:p>
                <a:pPr marL="67628">
                  <a:defRPr/>
                </a:pPr>
                <a:r>
                  <a:rPr lang="bg-BG" sz="975" kern="0" dirty="0">
                    <a:solidFill>
                      <a:srgbClr val="FF3300"/>
                    </a:solidFill>
                    <a:latin typeface="Calibri" panose="020F0502020204030204" pitchFamily="34" charset="0"/>
                    <a:ea typeface="Calibri" panose="020F0502020204030204" pitchFamily="34" charset="0"/>
                    <a:cs typeface="Times New Roman" panose="02020603050405020304" pitchFamily="18" charset="0"/>
                  </a:rPr>
                  <a:t> </a:t>
                </a:r>
                <a:endParaRPr lang="bg-BG" sz="825"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a:p>
                <a:pPr marL="67628">
                  <a:defRPr/>
                </a:pPr>
                <a:r>
                  <a:rPr lang="bg-BG" sz="975" kern="0" dirty="0">
                    <a:solidFill>
                      <a:srgbClr val="FF3300"/>
                    </a:solidFill>
                    <a:latin typeface="Calibri" panose="020F0502020204030204" pitchFamily="34" charset="0"/>
                    <a:ea typeface="Calibri" panose="020F0502020204030204" pitchFamily="34" charset="0"/>
                    <a:cs typeface="Times New Roman" panose="02020603050405020304" pitchFamily="18" charset="0"/>
                  </a:rPr>
                  <a:t> </a:t>
                </a:r>
                <a:endParaRPr lang="bg-BG" sz="825"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4" name="Rounded Rectangle 13"/>
              <p:cNvSpPr/>
              <p:nvPr/>
            </p:nvSpPr>
            <p:spPr>
              <a:xfrm>
                <a:off x="6536987" y="2003898"/>
                <a:ext cx="2723515" cy="1614792"/>
              </a:xfrm>
              <a:prstGeom prst="roundRect">
                <a:avLst/>
              </a:prstGeom>
              <a:solidFill>
                <a:sysClr val="window" lastClr="FFFFFF"/>
              </a:solidFill>
              <a:ln w="38100" cap="flat" cmpd="sng" algn="ctr">
                <a:solidFill>
                  <a:srgbClr val="CCCC0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ctr">
                  <a:defRPr/>
                </a:pPr>
                <a:r>
                  <a:rPr lang="bg-BG" sz="1400" b="1" kern="0" dirty="0">
                    <a:solidFill>
                      <a:srgbClr val="CCCC00"/>
                    </a:solidFill>
                    <a:latin typeface="Calibri" panose="020F0502020204030204" pitchFamily="34" charset="0"/>
                    <a:ea typeface="Calibri" panose="020F0502020204030204" pitchFamily="34" charset="0"/>
                    <a:cs typeface="Times New Roman" panose="02020603050405020304" pitchFamily="18" charset="0"/>
                  </a:rPr>
                  <a:t>Допълнителен пакет</a:t>
                </a:r>
                <a:endParaRPr lang="bg-BG" sz="1400"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a:p>
                <a:pPr algn="ctr">
                  <a:defRPr/>
                </a:pPr>
                <a:r>
                  <a:rPr lang="bg-BG" sz="1200" b="1" kern="0" dirty="0">
                    <a:solidFill>
                      <a:srgbClr val="CCCC00"/>
                    </a:solidFill>
                    <a:latin typeface="Calibri" panose="020F0502020204030204" pitchFamily="34" charset="0"/>
                    <a:ea typeface="Calibri" panose="020F0502020204030204" pitchFamily="34" charset="0"/>
                    <a:cs typeface="Times New Roman" panose="02020603050405020304" pitchFamily="18" charset="0"/>
                  </a:rPr>
                  <a:t> </a:t>
                </a:r>
                <a:endParaRPr lang="bg-BG" sz="1200"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a:p>
                <a:pPr>
                  <a:defRPr/>
                </a:pPr>
                <a:r>
                  <a:rPr lang="bg-BG" sz="1300" b="1" kern="0" dirty="0">
                    <a:solidFill>
                      <a:srgbClr val="CCCC00"/>
                    </a:solidFill>
                    <a:latin typeface="Calibri" panose="020F0502020204030204" pitchFamily="34" charset="0"/>
                    <a:ea typeface="Calibri" panose="020F0502020204030204" pitchFamily="34" charset="0"/>
                    <a:cs typeface="Times New Roman" panose="02020603050405020304" pitchFamily="18" charset="0"/>
                  </a:rPr>
                  <a:t>Диагностика и лечение на заболявания, извън обхвата на базовия пакет</a:t>
                </a:r>
                <a:endParaRPr lang="bg-BG" sz="1300" b="1"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a:p>
                <a:pPr marL="67628">
                  <a:defRPr/>
                </a:pPr>
                <a:r>
                  <a:rPr lang="bg-BG" sz="900" kern="0" dirty="0">
                    <a:solidFill>
                      <a:srgbClr val="CCCC00"/>
                    </a:solidFill>
                    <a:latin typeface="Calibri" panose="020F0502020204030204" pitchFamily="34" charset="0"/>
                    <a:ea typeface="Calibri" panose="020F0502020204030204" pitchFamily="34" charset="0"/>
                    <a:cs typeface="Times New Roman" panose="02020603050405020304" pitchFamily="18" charset="0"/>
                  </a:rPr>
                  <a:t> </a:t>
                </a:r>
                <a:endParaRPr lang="bg-BG" sz="825"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Straight Arrow Connector 14"/>
              <p:cNvCxnSpPr/>
              <p:nvPr/>
            </p:nvCxnSpPr>
            <p:spPr>
              <a:xfrm flipH="1">
                <a:off x="5875938" y="3673697"/>
                <a:ext cx="2520093" cy="1918002"/>
              </a:xfrm>
              <a:prstGeom prst="straightConnector1">
                <a:avLst/>
              </a:prstGeom>
              <a:noFill/>
              <a:ln w="38100" cap="flat" cmpd="sng" algn="ctr">
                <a:solidFill>
                  <a:srgbClr val="CCCC00"/>
                </a:solidFill>
                <a:prstDash val="dashDot"/>
                <a:miter lim="800000"/>
                <a:tailEnd type="triangle"/>
              </a:ln>
              <a:effectLst/>
            </p:spPr>
          </p:cxnSp>
          <p:cxnSp>
            <p:nvCxnSpPr>
              <p:cNvPr id="16" name="Straight Arrow Connector 15"/>
              <p:cNvCxnSpPr/>
              <p:nvPr/>
            </p:nvCxnSpPr>
            <p:spPr>
              <a:xfrm flipH="1">
                <a:off x="5875506" y="3638145"/>
                <a:ext cx="1468579" cy="1161821"/>
              </a:xfrm>
              <a:prstGeom prst="straightConnector1">
                <a:avLst/>
              </a:prstGeom>
              <a:noFill/>
              <a:ln w="38100" cap="flat" cmpd="sng" algn="ctr">
                <a:solidFill>
                  <a:srgbClr val="006600"/>
                </a:solidFill>
                <a:prstDash val="solid"/>
                <a:miter lim="800000"/>
                <a:tailEnd type="triangle"/>
              </a:ln>
              <a:effectLst/>
            </p:spPr>
          </p:cxnSp>
          <p:sp>
            <p:nvSpPr>
              <p:cNvPr id="17" name="Rounded Rectangle 16"/>
              <p:cNvSpPr/>
              <p:nvPr/>
            </p:nvSpPr>
            <p:spPr>
              <a:xfrm>
                <a:off x="6011693" y="3706154"/>
                <a:ext cx="1104076" cy="751128"/>
              </a:xfrm>
              <a:prstGeom prst="roundRect">
                <a:avLst/>
              </a:prstGeom>
              <a:solidFill>
                <a:sysClr val="window" lastClr="FFFFFF"/>
              </a:solidFill>
              <a:ln w="38100" cap="flat" cmpd="sng" algn="ctr">
                <a:solidFill>
                  <a:srgbClr val="80000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ctr">
                  <a:defRPr/>
                </a:pPr>
                <a:r>
                  <a:rPr lang="bg-BG" sz="1200" b="1" kern="0" dirty="0" smtClean="0">
                    <a:solidFill>
                      <a:srgbClr val="800000"/>
                    </a:solidFill>
                    <a:latin typeface="Calibri" panose="020F0502020204030204" pitchFamily="34" charset="0"/>
                    <a:ea typeface="Calibri" panose="020F0502020204030204" pitchFamily="34" charset="0"/>
                    <a:cs typeface="Times New Roman" panose="02020603050405020304" pitchFamily="18" charset="0"/>
                  </a:rPr>
                  <a:t>Планов прием</a:t>
                </a:r>
                <a:endParaRPr lang="bg-BG" sz="1200" b="1" kern="0" dirty="0">
                  <a:solidFill>
                    <a:sysClr val="window" lastClr="FFFFFF"/>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18" name="Straight Connector 17"/>
              <p:cNvCxnSpPr/>
              <p:nvPr/>
            </p:nvCxnSpPr>
            <p:spPr>
              <a:xfrm>
                <a:off x="2470621" y="3780267"/>
                <a:ext cx="3527845" cy="46305"/>
              </a:xfrm>
              <a:prstGeom prst="line">
                <a:avLst/>
              </a:prstGeom>
              <a:noFill/>
              <a:ln w="41275" cap="flat" cmpd="sng" algn="ctr">
                <a:solidFill>
                  <a:srgbClr val="FF3300"/>
                </a:solidFill>
                <a:prstDash val="solid"/>
                <a:miter lim="800000"/>
                <a:headEnd type="arrow"/>
              </a:ln>
              <a:effectLst/>
            </p:spPr>
          </p:cxnSp>
          <p:cxnSp>
            <p:nvCxnSpPr>
              <p:cNvPr id="19" name="Straight Connector 18"/>
              <p:cNvCxnSpPr/>
              <p:nvPr/>
            </p:nvCxnSpPr>
            <p:spPr>
              <a:xfrm flipH="1" flipV="1">
                <a:off x="1795093" y="3826572"/>
                <a:ext cx="1613318" cy="972995"/>
              </a:xfrm>
              <a:prstGeom prst="line">
                <a:avLst/>
              </a:prstGeom>
              <a:noFill/>
              <a:ln w="41275" cap="flat" cmpd="sng" algn="ctr">
                <a:solidFill>
                  <a:srgbClr val="FF3300"/>
                </a:solidFill>
                <a:prstDash val="solid"/>
                <a:miter lim="800000"/>
                <a:headEnd type="arrow"/>
              </a:ln>
              <a:effectLst/>
            </p:spPr>
          </p:cxnSp>
        </p:grpSp>
        <p:sp>
          <p:nvSpPr>
            <p:cNvPr id="6" name="Rounded Rectangle 5"/>
            <p:cNvSpPr/>
            <p:nvPr/>
          </p:nvSpPr>
          <p:spPr>
            <a:xfrm>
              <a:off x="4844374" y="3644419"/>
              <a:ext cx="1030699" cy="607389"/>
            </a:xfrm>
            <a:prstGeom prst="roundRect">
              <a:avLst/>
            </a:prstGeom>
            <a:solidFill>
              <a:sysClr val="window" lastClr="FFFFFF"/>
            </a:solidFill>
            <a:ln w="38100" cap="flat" cmpd="sng" algn="ctr">
              <a:solidFill>
                <a:srgbClr val="FF330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ctr">
                <a:defRPr/>
              </a:pPr>
              <a:r>
                <a:rPr lang="bg-BG" sz="1200" b="1" kern="0" dirty="0">
                  <a:solidFill>
                    <a:srgbClr val="FF3300"/>
                  </a:solidFill>
                  <a:latin typeface="Calibri" panose="020F0502020204030204" pitchFamily="34" charset="0"/>
                  <a:ea typeface="Calibri" panose="020F0502020204030204" pitchFamily="34" charset="0"/>
                  <a:cs typeface="Times New Roman" panose="02020603050405020304" pitchFamily="18" charset="0"/>
                </a:rPr>
                <a:t>Спешни състояния</a:t>
              </a:r>
              <a:endParaRPr lang="bg-BG" sz="1200" b="1" kern="0" dirty="0">
                <a:solidFill>
                  <a:sysClr val="window" lastClr="FFFFFF"/>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7" name="Straight Connector 6"/>
            <p:cNvCxnSpPr/>
            <p:nvPr/>
          </p:nvCxnSpPr>
          <p:spPr>
            <a:xfrm flipH="1" flipV="1">
              <a:off x="5858470" y="509212"/>
              <a:ext cx="1502384" cy="1479930"/>
            </a:xfrm>
            <a:prstGeom prst="line">
              <a:avLst/>
            </a:prstGeom>
            <a:noFill/>
            <a:ln w="41275" cap="flat" cmpd="sng" algn="ctr">
              <a:solidFill>
                <a:srgbClr val="006600"/>
              </a:solidFill>
              <a:prstDash val="solid"/>
              <a:miter lim="800000"/>
              <a:headEnd type="arrow"/>
            </a:ln>
            <a:effectLst/>
          </p:spPr>
        </p:cxnSp>
      </p:grpSp>
      <p:graphicFrame>
        <p:nvGraphicFramePr>
          <p:cNvPr id="36" name="Table 35"/>
          <p:cNvGraphicFramePr>
            <a:graphicFrameLocks noGrp="1"/>
          </p:cNvGraphicFramePr>
          <p:nvPr>
            <p:extLst>
              <p:ext uri="{D42A27DB-BD31-4B8C-83A1-F6EECF244321}">
                <p14:modId xmlns:p14="http://schemas.microsoft.com/office/powerpoint/2010/main" val="3577795895"/>
              </p:ext>
            </p:extLst>
          </p:nvPr>
        </p:nvGraphicFramePr>
        <p:xfrm>
          <a:off x="1991544" y="4645571"/>
          <a:ext cx="1584176" cy="1447727"/>
        </p:xfrm>
        <a:graphic>
          <a:graphicData uri="http://schemas.openxmlformats.org/drawingml/2006/table">
            <a:tbl>
              <a:tblPr firstRow="1" firstCol="1" bandRow="1"/>
              <a:tblGrid>
                <a:gridCol w="635858"/>
                <a:gridCol w="948318"/>
              </a:tblGrid>
              <a:tr h="368563">
                <a:tc gridSpan="2">
                  <a:txBody>
                    <a:bodyPr/>
                    <a:lstStyle/>
                    <a:p>
                      <a:pPr algn="l">
                        <a:spcAft>
                          <a:spcPts val="0"/>
                        </a:spcAft>
                        <a:tabLst>
                          <a:tab pos="1028700" algn="l"/>
                        </a:tabLst>
                      </a:pPr>
                      <a:r>
                        <a:rPr lang="bg-BG" sz="1100" b="1" dirty="0">
                          <a:effectLst/>
                          <a:latin typeface="Calibri" panose="020F0502020204030204" pitchFamily="34" charset="0"/>
                          <a:ea typeface="Calibri" panose="020F0502020204030204" pitchFamily="34" charset="0"/>
                          <a:cs typeface="Times New Roman" panose="02020603050405020304" pitchFamily="18" charset="0"/>
                        </a:rPr>
                        <a:t>Възможни източници на финансиране</a:t>
                      </a:r>
                      <a:endParaRPr lang="bg-BG"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bg-BG"/>
                    </a:p>
                  </a:txBody>
                  <a:tcPr/>
                </a:tc>
              </a:tr>
              <a:tr h="368563">
                <a:tc>
                  <a:txBody>
                    <a:bodyPr/>
                    <a:lstStyle/>
                    <a:p>
                      <a:pPr algn="l">
                        <a:spcAft>
                          <a:spcPts val="0"/>
                        </a:spcAft>
                        <a:tabLst>
                          <a:tab pos="1028700" algn="l"/>
                        </a:tabLst>
                      </a:pPr>
                      <a:r>
                        <a:rPr lang="bg-BG" sz="800" dirty="0">
                          <a:effectLst/>
                          <a:latin typeface="Calibri" panose="020F0502020204030204" pitchFamily="34" charset="0"/>
                          <a:ea typeface="Calibri" panose="020F0502020204030204" pitchFamily="34" charset="0"/>
                          <a:cs typeface="Times New Roman" panose="02020603050405020304" pitchFamily="18" charset="0"/>
                        </a:rPr>
                        <a:t> </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tabLst>
                          <a:tab pos="1028700" algn="l"/>
                        </a:tabLst>
                      </a:pPr>
                      <a:r>
                        <a:rPr lang="bg-BG" sz="1200" b="1" dirty="0">
                          <a:effectLst/>
                          <a:latin typeface="Calibri" panose="020F0502020204030204" pitchFamily="34" charset="0"/>
                          <a:ea typeface="Calibri" panose="020F0502020204030204" pitchFamily="34" charset="0"/>
                          <a:cs typeface="Times New Roman" panose="02020603050405020304" pitchFamily="18" charset="0"/>
                        </a:rPr>
                        <a:t>Държавен бюджет</a:t>
                      </a:r>
                      <a:endParaRPr lang="bg-BG"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6940">
                <a:tc>
                  <a:txBody>
                    <a:bodyPr/>
                    <a:lstStyle/>
                    <a:p>
                      <a:pPr algn="l">
                        <a:spcAft>
                          <a:spcPts val="0"/>
                        </a:spcAft>
                        <a:tabLst>
                          <a:tab pos="1028700" algn="l"/>
                        </a:tabLst>
                      </a:pPr>
                      <a:r>
                        <a:rPr lang="bg-BG" sz="800">
                          <a:effectLst/>
                          <a:latin typeface="Calibri" panose="020F0502020204030204" pitchFamily="34" charset="0"/>
                          <a:ea typeface="Calibri" panose="020F0502020204030204" pitchFamily="34" charset="0"/>
                          <a:cs typeface="Times New Roman" panose="02020603050405020304" pitchFamily="18" charset="0"/>
                        </a:rPr>
                        <a:t> </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tabLst>
                          <a:tab pos="1028700" algn="l"/>
                        </a:tabLst>
                      </a:pPr>
                      <a:r>
                        <a:rPr lang="bg-BG" sz="1200" b="1" dirty="0">
                          <a:effectLst/>
                          <a:latin typeface="Calibri" panose="020F0502020204030204" pitchFamily="34" charset="0"/>
                          <a:ea typeface="Calibri" panose="020F0502020204030204" pitchFamily="34" charset="0"/>
                          <a:cs typeface="Times New Roman" panose="02020603050405020304" pitchFamily="18" charset="0"/>
                        </a:rPr>
                        <a:t>НЗОК</a:t>
                      </a:r>
                      <a:endParaRPr lang="bg-BG"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661">
                <a:tc>
                  <a:txBody>
                    <a:bodyPr/>
                    <a:lstStyle/>
                    <a:p>
                      <a:pPr algn="l">
                        <a:spcAft>
                          <a:spcPts val="0"/>
                        </a:spcAft>
                        <a:tabLst>
                          <a:tab pos="1028700" algn="l"/>
                        </a:tabLst>
                      </a:pPr>
                      <a:r>
                        <a:rPr lang="bg-BG" sz="800" dirty="0">
                          <a:effectLst/>
                          <a:latin typeface="Calibri" panose="020F0502020204030204" pitchFamily="34" charset="0"/>
                          <a:ea typeface="Calibri" panose="020F0502020204030204" pitchFamily="34" charset="0"/>
                          <a:cs typeface="Times New Roman" panose="02020603050405020304" pitchFamily="18" charset="0"/>
                        </a:rPr>
                        <a:t> </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tabLst>
                          <a:tab pos="1028700" algn="l"/>
                        </a:tabLst>
                      </a:pPr>
                      <a:r>
                        <a:rPr lang="bg-BG" sz="1200" b="1" dirty="0">
                          <a:effectLst/>
                          <a:latin typeface="Calibri" panose="020F0502020204030204" pitchFamily="34" charset="0"/>
                          <a:ea typeface="Calibri" panose="020F0502020204030204" pitchFamily="34" charset="0"/>
                          <a:cs typeface="Times New Roman" panose="02020603050405020304" pitchFamily="18" charset="0"/>
                        </a:rPr>
                        <a:t>ДЗЗ</a:t>
                      </a:r>
                      <a:endParaRPr lang="bg-BG"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cxnSp>
        <p:nvCxnSpPr>
          <p:cNvPr id="37" name="Straight Arrow Connector 36"/>
          <p:cNvCxnSpPr/>
          <p:nvPr/>
        </p:nvCxnSpPr>
        <p:spPr>
          <a:xfrm>
            <a:off x="2148181" y="5157192"/>
            <a:ext cx="256699" cy="0"/>
          </a:xfrm>
          <a:prstGeom prst="straightConnector1">
            <a:avLst/>
          </a:prstGeom>
          <a:noFill/>
          <a:ln w="38100" cap="flat" cmpd="sng" algn="ctr">
            <a:solidFill>
              <a:srgbClr val="FF3300"/>
            </a:solidFill>
            <a:prstDash val="solid"/>
            <a:miter lim="800000"/>
            <a:tailEnd type="triangle"/>
          </a:ln>
          <a:effectLst/>
        </p:spPr>
      </p:cxnSp>
      <p:cxnSp>
        <p:nvCxnSpPr>
          <p:cNvPr id="38" name="Straight Arrow Connector 37"/>
          <p:cNvCxnSpPr/>
          <p:nvPr/>
        </p:nvCxnSpPr>
        <p:spPr>
          <a:xfrm>
            <a:off x="2148181" y="5589240"/>
            <a:ext cx="256699" cy="0"/>
          </a:xfrm>
          <a:prstGeom prst="straightConnector1">
            <a:avLst/>
          </a:prstGeom>
          <a:noFill/>
          <a:ln w="38100" cap="flat" cmpd="sng" algn="ctr">
            <a:solidFill>
              <a:srgbClr val="006600"/>
            </a:solidFill>
            <a:prstDash val="solid"/>
            <a:miter lim="800000"/>
            <a:tailEnd type="triangle"/>
          </a:ln>
          <a:effectLst/>
        </p:spPr>
      </p:cxnSp>
      <p:cxnSp>
        <p:nvCxnSpPr>
          <p:cNvPr id="39" name="Straight Arrow Connector 38"/>
          <p:cNvCxnSpPr/>
          <p:nvPr/>
        </p:nvCxnSpPr>
        <p:spPr>
          <a:xfrm>
            <a:off x="2148181" y="5949280"/>
            <a:ext cx="256699" cy="0"/>
          </a:xfrm>
          <a:prstGeom prst="straightConnector1">
            <a:avLst/>
          </a:prstGeom>
          <a:noFill/>
          <a:ln w="38100" cap="flat" cmpd="sng" algn="ctr">
            <a:solidFill>
              <a:srgbClr val="CCCC00"/>
            </a:solidFill>
            <a:prstDash val="dashDot"/>
            <a:miter lim="800000"/>
            <a:tailEnd type="triangle"/>
          </a:ln>
          <a:effectLst/>
        </p:spPr>
      </p:cxnSp>
      <p:sp>
        <p:nvSpPr>
          <p:cNvPr id="2" name="Rectangle 1"/>
          <p:cNvSpPr/>
          <p:nvPr/>
        </p:nvSpPr>
        <p:spPr>
          <a:xfrm>
            <a:off x="2063553" y="367728"/>
            <a:ext cx="8178141" cy="69758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bg-BG" sz="3200" b="1" dirty="0"/>
          </a:p>
          <a:p>
            <a:pPr algn="ctr"/>
            <a:r>
              <a:rPr lang="bg-BG" sz="2800" b="1" dirty="0">
                <a:solidFill>
                  <a:schemeClr val="tx1"/>
                </a:solidFill>
                <a:ea typeface="+mj-ea"/>
                <a:cs typeface="+mj-cs"/>
              </a:rPr>
              <a:t>Финансиране на </a:t>
            </a:r>
            <a:r>
              <a:rPr lang="bg-BG" sz="2800" b="1" dirty="0" smtClean="0">
                <a:solidFill>
                  <a:schemeClr val="tx1"/>
                </a:solidFill>
                <a:ea typeface="+mj-ea"/>
                <a:cs typeface="+mj-cs"/>
              </a:rPr>
              <a:t>болничните дейности</a:t>
            </a:r>
            <a:r>
              <a:rPr lang="bg-BG" sz="3200" b="1" dirty="0">
                <a:solidFill>
                  <a:schemeClr val="tx1"/>
                </a:solidFill>
                <a:ea typeface="+mj-ea"/>
                <a:cs typeface="+mj-cs"/>
              </a:rPr>
              <a:t/>
            </a:r>
            <a:br>
              <a:rPr lang="bg-BG" sz="3200" b="1" dirty="0">
                <a:solidFill>
                  <a:schemeClr val="tx1"/>
                </a:solidFill>
                <a:ea typeface="+mj-ea"/>
                <a:cs typeface="+mj-cs"/>
              </a:rPr>
            </a:br>
            <a:endParaRPr lang="bg-BG" sz="3200" b="1" dirty="0">
              <a:solidFill>
                <a:schemeClr val="tx1"/>
              </a:solidFill>
              <a:ea typeface="+mj-ea"/>
              <a:cs typeface="+mj-cs"/>
            </a:endParaRPr>
          </a:p>
        </p:txBody>
      </p:sp>
      <p:cxnSp>
        <p:nvCxnSpPr>
          <p:cNvPr id="23" name="Straight Connector 22"/>
          <p:cNvCxnSpPr>
            <a:stCxn id="9" idx="0"/>
            <a:endCxn id="12" idx="2"/>
          </p:cNvCxnSpPr>
          <p:nvPr/>
        </p:nvCxnSpPr>
        <p:spPr>
          <a:xfrm flipH="1" flipV="1">
            <a:off x="5792862" y="1910195"/>
            <a:ext cx="9621" cy="363218"/>
          </a:xfrm>
          <a:prstGeom prst="line">
            <a:avLst/>
          </a:prstGeom>
          <a:noFill/>
          <a:ln w="41275" cap="flat" cmpd="sng" algn="ctr">
            <a:solidFill>
              <a:srgbClr val="006600"/>
            </a:solidFill>
            <a:prstDash val="solid"/>
            <a:miter lim="800000"/>
            <a:headEnd type="arrow"/>
          </a:ln>
          <a:effectLst/>
        </p:spPr>
      </p:cxnSp>
      <p:cxnSp>
        <p:nvCxnSpPr>
          <p:cNvPr id="27" name="Straight Connector 26"/>
          <p:cNvCxnSpPr>
            <a:stCxn id="11" idx="0"/>
            <a:endCxn id="9" idx="2"/>
          </p:cNvCxnSpPr>
          <p:nvPr/>
        </p:nvCxnSpPr>
        <p:spPr>
          <a:xfrm flipH="1" flipV="1">
            <a:off x="5802483" y="4117280"/>
            <a:ext cx="3217" cy="788984"/>
          </a:xfrm>
          <a:prstGeom prst="line">
            <a:avLst/>
          </a:prstGeom>
          <a:noFill/>
          <a:ln w="41275" cap="flat" cmpd="sng" algn="ctr">
            <a:solidFill>
              <a:srgbClr val="006600"/>
            </a:solidFill>
            <a:prstDash val="solid"/>
            <a:miter lim="800000"/>
            <a:headEnd type="arrow"/>
          </a:ln>
          <a:effectLst/>
        </p:spPr>
      </p:cxnSp>
    </p:spTree>
    <p:extLst>
      <p:ext uri="{BB962C8B-B14F-4D97-AF65-F5344CB8AC3E}">
        <p14:creationId xmlns:p14="http://schemas.microsoft.com/office/powerpoint/2010/main" val="6540360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Комплексно болнично обслужване</a:t>
            </a:r>
            <a:endParaRPr lang="bg-B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75524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0826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nvPr>
        </p:nvGraphicFramePr>
        <p:xfrm>
          <a:off x="5183188" y="987425"/>
          <a:ext cx="6172200" cy="487362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p:cNvSpPr>
            <a:spLocks noGrp="1"/>
          </p:cNvSpPr>
          <p:nvPr>
            <p:ph type="body" sz="half" idx="2"/>
          </p:nvPr>
        </p:nvSpPr>
        <p:spPr>
          <a:xfrm>
            <a:off x="839788" y="642257"/>
            <a:ext cx="3932237" cy="4878387"/>
          </a:xfrm>
        </p:spPr>
        <p:txBody>
          <a:bodyPr>
            <a:normAutofit/>
          </a:bodyPr>
          <a:lstStyle/>
          <a:p>
            <a:pPr lvl="0" algn="just"/>
            <a:endParaRPr lang="bg-BG" sz="2000" dirty="0" smtClean="0"/>
          </a:p>
          <a:p>
            <a:pPr lvl="0" algn="just"/>
            <a:r>
              <a:rPr lang="bg-BG" sz="2000" dirty="0" smtClean="0"/>
              <a:t>Общата смъртност в България нараства </a:t>
            </a:r>
            <a:r>
              <a:rPr lang="bg-BG" sz="2000" dirty="0"/>
              <a:t>от 9.1 на 1000 през 1970 година на 14.4 на 1000 през 2013 година. </a:t>
            </a:r>
            <a:endParaRPr lang="bg-BG" sz="2000" dirty="0" smtClean="0"/>
          </a:p>
          <a:p>
            <a:pPr lvl="0" algn="just"/>
            <a:r>
              <a:rPr lang="bg-BG" sz="2000" dirty="0" smtClean="0"/>
              <a:t>По </a:t>
            </a:r>
            <a:r>
              <a:rPr lang="bg-BG" sz="2000" dirty="0"/>
              <a:t>данни на </a:t>
            </a:r>
            <a:r>
              <a:rPr lang="en-US" sz="2000" dirty="0"/>
              <a:t>Recent demographic developments in </a:t>
            </a:r>
            <a:r>
              <a:rPr lang="en-US" sz="2000" dirty="0" smtClean="0"/>
              <a:t>Europe</a:t>
            </a:r>
            <a:r>
              <a:rPr lang="bg-BG" sz="2000" dirty="0"/>
              <a:t> </a:t>
            </a:r>
            <a:r>
              <a:rPr lang="bg-BG" sz="2000" dirty="0" smtClean="0"/>
              <a:t>(база </a:t>
            </a:r>
            <a:r>
              <a:rPr lang="bg-BG" sz="2000" dirty="0"/>
              <a:t>данни на Евростат) по показателя „</a:t>
            </a:r>
            <a:r>
              <a:rPr lang="bg-BG" sz="2000" b="1" i="1" dirty="0"/>
              <a:t>обща смъртност”,</a:t>
            </a:r>
            <a:r>
              <a:rPr lang="bg-BG" sz="2000" dirty="0"/>
              <a:t> България се нарежда на последно място из между всички страни на Европейския съюз (средно за ЕС през 2012 г. тя е била 9,7 на 1000 население).</a:t>
            </a:r>
          </a:p>
          <a:p>
            <a:pPr algn="just"/>
            <a:endParaRPr lang="bg-BG" sz="2000" dirty="0"/>
          </a:p>
        </p:txBody>
      </p:sp>
      <p:sp>
        <p:nvSpPr>
          <p:cNvPr id="16401" name="Rectangle 17"/>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16403" name="Rectangle 19"/>
          <p:cNvSpPr>
            <a:spLocks noChangeArrowheads="1"/>
          </p:cNvSpPr>
          <p:nvPr/>
        </p:nvSpPr>
        <p:spPr bwMode="auto">
          <a:xfrm>
            <a:off x="1524000" y="45720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bg-BG"/>
          </a:p>
        </p:txBody>
      </p:sp>
    </p:spTree>
    <p:extLst>
      <p:ext uri="{BB962C8B-B14F-4D97-AF65-F5344CB8AC3E}">
        <p14:creationId xmlns:p14="http://schemas.microsoft.com/office/powerpoint/2010/main" val="192712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 calcmode="lin" valueType="num">
                                      <p:cBhvr additive="base">
                                        <p:cTn id="7" dur="500" fill="hold"/>
                                        <p:tgtEl>
                                          <p:spTgt spid="9">
                                            <p:graphicEl>
                                              <a:chart seriesIdx="-3" categoryIdx="-3" bldStep="gridLegend"/>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graphicEl>
                                              <a:chart seriesIdx="-3" categoryIdx="-3" bldStep="gridLegend"/>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
                                            <p:graphicEl>
                                              <a:chart seriesIdx="0" categoryIdx="-4" bldStep="series"/>
                                            </p:graphicEl>
                                          </p:spTgt>
                                        </p:tgtEl>
                                        <p:attrNameLst>
                                          <p:attrName>style.visibility</p:attrName>
                                        </p:attrNameLst>
                                      </p:cBhvr>
                                      <p:to>
                                        <p:strVal val="visible"/>
                                      </p:to>
                                    </p:set>
                                    <p:anim calcmode="lin" valueType="num">
                                      <p:cBhvr additive="base">
                                        <p:cTn id="13" dur="500" fill="hold"/>
                                        <p:tgtEl>
                                          <p:spTgt spid="9">
                                            <p:graphicEl>
                                              <a:chart seriesIdx="0" categoryIdx="-4" bldStep="series"/>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
                                            <p:graphicEl>
                                              <a:chart seriesIdx="0"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graphicEl>
                                              <a:chart seriesIdx="1" categoryIdx="-4" bldStep="series"/>
                                            </p:graphicEl>
                                          </p:spTgt>
                                        </p:tgtEl>
                                        <p:attrNameLst>
                                          <p:attrName>style.visibility</p:attrName>
                                        </p:attrNameLst>
                                      </p:cBhvr>
                                      <p:to>
                                        <p:strVal val="visible"/>
                                      </p:to>
                                    </p:set>
                                    <p:anim calcmode="lin" valueType="num">
                                      <p:cBhvr additive="base">
                                        <p:cTn id="19" dur="500" fill="hold"/>
                                        <p:tgtEl>
                                          <p:spTgt spid="9">
                                            <p:graphicEl>
                                              <a:chart seriesIdx="1" categoryIdx="-4" bldStep="series"/>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
                                            <p:graphicEl>
                                              <a:chart seriesIdx="1"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Chart bld="series"/>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50794"/>
            <a:ext cx="10515600" cy="1325563"/>
          </a:xfrm>
        </p:spPr>
        <p:txBody>
          <a:bodyPr>
            <a:normAutofit/>
          </a:bodyPr>
          <a:lstStyle/>
          <a:p>
            <a:r>
              <a:rPr lang="bg-BG" sz="2800" b="1" dirty="0" smtClean="0"/>
              <a:t>Лекарствена политика</a:t>
            </a:r>
            <a:endParaRPr lang="bg-BG" sz="2800" b="1" dirty="0"/>
          </a:p>
        </p:txBody>
      </p:sp>
      <p:sp>
        <p:nvSpPr>
          <p:cNvPr id="7" name="Content Placeholder 6"/>
          <p:cNvSpPr>
            <a:spLocks noGrp="1"/>
          </p:cNvSpPr>
          <p:nvPr>
            <p:ph idx="1"/>
          </p:nvPr>
        </p:nvSpPr>
        <p:spPr>
          <a:xfrm>
            <a:off x="838200" y="1615280"/>
            <a:ext cx="10515600" cy="5242719"/>
          </a:xfrm>
        </p:spPr>
        <p:txBody>
          <a:bodyPr>
            <a:noAutofit/>
          </a:bodyPr>
          <a:lstStyle/>
          <a:p>
            <a:pPr algn="just"/>
            <a:r>
              <a:rPr lang="bg-BG" sz="2000" dirty="0" smtClean="0"/>
              <a:t>„Макар </a:t>
            </a:r>
            <a:r>
              <a:rPr lang="bg-BG" sz="2000" dirty="0"/>
              <a:t>и малък, българският фармацевтичен пазар демонстрира силен растеж. Лекарствата представляват не само </a:t>
            </a:r>
            <a:r>
              <a:rPr lang="bg-BG" sz="2000" dirty="0" smtClean="0"/>
              <a:t>непропорционален </a:t>
            </a:r>
            <a:r>
              <a:rPr lang="bg-BG" sz="2000" dirty="0"/>
              <a:t>дял от разходите за здравеопазване (38% от общите разходи за здравеопазване, сравнени със средни разходи за ЕС от около 25%), тежестта на разходите със собствени средства (РСС) също е прекомерна, възлизаща може би </a:t>
            </a:r>
            <a:r>
              <a:rPr lang="bg-BG" sz="2000" dirty="0" smtClean="0"/>
              <a:t>на </a:t>
            </a:r>
            <a:r>
              <a:rPr lang="bg-BG" sz="2000" dirty="0"/>
              <a:t>81% от общите фармацевтични разходи</a:t>
            </a:r>
            <a:r>
              <a:rPr lang="bg-BG" sz="2000" dirty="0" smtClean="0"/>
              <a:t>.“ </a:t>
            </a:r>
          </a:p>
          <a:p>
            <a:pPr algn="just"/>
            <a:r>
              <a:rPr lang="bg-BG" sz="2000" dirty="0" smtClean="0"/>
              <a:t>„Може </a:t>
            </a:r>
            <a:r>
              <a:rPr lang="bg-BG" sz="2000" dirty="0"/>
              <a:t>би най-тревожното е, че бързото нарастване на разходите става без очевидни подобрения на резултатите в сферата на здравеопазването и е за сметка на равнопоставеността на населението</a:t>
            </a:r>
            <a:r>
              <a:rPr lang="bg-BG" sz="2000" dirty="0" smtClean="0"/>
              <a:t>.“</a:t>
            </a:r>
            <a:endParaRPr lang="en-US" sz="2000" dirty="0"/>
          </a:p>
          <a:p>
            <a:pPr algn="just"/>
            <a:r>
              <a:rPr lang="bg-BG" sz="2000" dirty="0" smtClean="0"/>
              <a:t>„Сегашната реимбурсна </a:t>
            </a:r>
            <a:r>
              <a:rPr lang="bg-BG" sz="2000" dirty="0"/>
              <a:t>политика изглежда съсредоточена по-скоро върху ограничаването на разходите на НЗОК, отколкото върху придаването на приоритетно значение на достъпа и финансовата достъпност, като осигуряват малка финансова защита на пациентите</a:t>
            </a:r>
            <a:r>
              <a:rPr lang="bg-BG" sz="2000" dirty="0" smtClean="0"/>
              <a:t>.“</a:t>
            </a:r>
            <a:endParaRPr lang="bg-BG" sz="2000" dirty="0"/>
          </a:p>
          <a:p>
            <a:pPr algn="just"/>
            <a:r>
              <a:rPr lang="bg-BG" sz="2000" dirty="0" smtClean="0"/>
              <a:t>„Високите </a:t>
            </a:r>
            <a:r>
              <a:rPr lang="bg-BG" sz="2000" dirty="0"/>
              <a:t>лични разходи могат да ограничат достъпа или спазването на схемата за лекарствено лечение, особено за лекарства, които са важни за забавяне или предотвратяване на развитието на незаразни заболявания, особено на сърдечносъдови и хронични респираторни заболявания</a:t>
            </a:r>
            <a:r>
              <a:rPr lang="bg-BG" sz="2000" dirty="0" smtClean="0"/>
              <a: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2525" y="186530"/>
            <a:ext cx="2438400" cy="1428750"/>
          </a:xfrm>
          <a:prstGeom prst="rect">
            <a:avLst/>
          </a:prstGeom>
        </p:spPr>
      </p:pic>
    </p:spTree>
    <p:extLst>
      <p:ext uri="{BB962C8B-B14F-4D97-AF65-F5344CB8AC3E}">
        <p14:creationId xmlns:p14="http://schemas.microsoft.com/office/powerpoint/2010/main" val="10354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additive="base">
                                        <p:cTn id="1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smtClean="0">
                <a:latin typeface="+mn-lt"/>
              </a:rPr>
              <a:t>Сегашната реимбурсната политика</a:t>
            </a:r>
            <a:endParaRPr lang="bg-BG" sz="2800" b="1" dirty="0">
              <a:latin typeface="+mn-lt"/>
            </a:endParaRPr>
          </a:p>
        </p:txBody>
      </p:sp>
      <p:sp>
        <p:nvSpPr>
          <p:cNvPr id="3" name="Content Placeholder 2"/>
          <p:cNvSpPr>
            <a:spLocks noGrp="1"/>
          </p:cNvSpPr>
          <p:nvPr>
            <p:ph idx="1"/>
          </p:nvPr>
        </p:nvSpPr>
        <p:spPr/>
        <p:txBody>
          <a:bodyPr>
            <a:normAutofit/>
          </a:bodyPr>
          <a:lstStyle/>
          <a:p>
            <a:r>
              <a:rPr lang="bg-BG" dirty="0" smtClean="0"/>
              <a:t>Не е ориентирана спрямо здравните цели;</a:t>
            </a:r>
          </a:p>
          <a:p>
            <a:r>
              <a:rPr lang="bg-BG" dirty="0" smtClean="0"/>
              <a:t>Не осигурява предвидимост на разходите на НЗОК за лекарствени продукти;</a:t>
            </a:r>
          </a:p>
          <a:p>
            <a:r>
              <a:rPr lang="bg-BG" dirty="0" smtClean="0"/>
              <a:t>Води до висок % на доплащане от страна на пациента;</a:t>
            </a:r>
          </a:p>
          <a:p>
            <a:r>
              <a:rPr lang="bg-BG" dirty="0" smtClean="0"/>
              <a:t>Не е базирана на оценка на здравните технологии и икономическа обоснованост на разходите;</a:t>
            </a:r>
          </a:p>
          <a:p>
            <a:r>
              <a:rPr lang="bg-BG" dirty="0" smtClean="0"/>
              <a:t>Заплаща за конкретно лекарство, а не за лечение на заболяване;</a:t>
            </a:r>
          </a:p>
          <a:p>
            <a:r>
              <a:rPr lang="bg-BG" dirty="0" smtClean="0"/>
              <a:t>Липсват ефективни механизми за договаряне на отстъпки (0,5% договорена отстъпка средно за системата).</a:t>
            </a:r>
          </a:p>
          <a:p>
            <a:endParaRPr lang="bg-BG" dirty="0" smtClean="0"/>
          </a:p>
          <a:p>
            <a:endParaRPr lang="bg-BG" dirty="0"/>
          </a:p>
        </p:txBody>
      </p:sp>
      <p:sp>
        <p:nvSpPr>
          <p:cNvPr id="4" name="AutoShape 2" descr="Image result for лекарства пари"/>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bg-BG"/>
          </a:p>
        </p:txBody>
      </p:sp>
      <p:pic>
        <p:nvPicPr>
          <p:cNvPr id="5" name="Picture 4"/>
          <p:cNvPicPr>
            <a:picLocks noChangeAspect="1"/>
          </p:cNvPicPr>
          <p:nvPr/>
        </p:nvPicPr>
        <p:blipFill>
          <a:blip r:embed="rId2"/>
          <a:stretch>
            <a:fillRect/>
          </a:stretch>
        </p:blipFill>
        <p:spPr>
          <a:xfrm>
            <a:off x="8724900" y="365125"/>
            <a:ext cx="2628900" cy="1743075"/>
          </a:xfrm>
          <a:prstGeom prst="rect">
            <a:avLst/>
          </a:prstGeom>
        </p:spPr>
      </p:pic>
    </p:spTree>
    <p:extLst>
      <p:ext uri="{BB962C8B-B14F-4D97-AF65-F5344CB8AC3E}">
        <p14:creationId xmlns:p14="http://schemas.microsoft.com/office/powerpoint/2010/main" val="27261705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sz="2200" dirty="0" smtClean="0"/>
              <a:t>По данни от Националните здравни сметки на НСИ за </a:t>
            </a:r>
            <a:r>
              <a:rPr lang="bg-BG" sz="2200" dirty="0"/>
              <a:t>периода 2003-2012 г. разходите на НЗОК за лекарствени продукти са нарастнали 1,8 пъти, а разходите на домакинствата 2,7 пъти.</a:t>
            </a:r>
            <a:r>
              <a:rPr lang="bg-BG" dirty="0"/>
              <a:t/>
            </a:r>
            <a:br>
              <a:rPr lang="bg-BG" dirty="0"/>
            </a:br>
            <a:endParaRPr lang="bg-B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82217829"/>
              </p:ext>
            </p:extLst>
          </p:nvPr>
        </p:nvGraphicFramePr>
        <p:xfrm>
          <a:off x="838200" y="1219200"/>
          <a:ext cx="10515600" cy="53666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6237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 calcmode="lin" valueType="num">
                                      <p:cBhvr additive="base">
                                        <p:cTn id="7" dur="500" fill="hold"/>
                                        <p:tgtEl>
                                          <p:spTgt spid="4">
                                            <p:graphicEl>
                                              <a:chart seriesIdx="-3" categoryIdx="-3" bldStep="gridLegend"/>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graphicEl>
                                              <a:chart seriesIdx="-3" categoryIdx="-3" bldStep="gridLegend"/>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graphicEl>
                                              <a:chart seriesIdx="0" categoryIdx="-4" bldStep="series"/>
                                            </p:graphicEl>
                                          </p:spTgt>
                                        </p:tgtEl>
                                        <p:attrNameLst>
                                          <p:attrName>style.visibility</p:attrName>
                                        </p:attrNameLst>
                                      </p:cBhvr>
                                      <p:to>
                                        <p:strVal val="visible"/>
                                      </p:to>
                                    </p:set>
                                    <p:anim calcmode="lin" valueType="num">
                                      <p:cBhvr additive="base">
                                        <p:cTn id="13" dur="500" fill="hold"/>
                                        <p:tgtEl>
                                          <p:spTgt spid="4">
                                            <p:graphicEl>
                                              <a:chart seriesIdx="0" categoryIdx="-4" bldStep="series"/>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graphicEl>
                                              <a:chart seriesIdx="0"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graphicEl>
                                              <a:chart seriesIdx="1" categoryIdx="-4" bldStep="series"/>
                                            </p:graphicEl>
                                          </p:spTgt>
                                        </p:tgtEl>
                                        <p:attrNameLst>
                                          <p:attrName>style.visibility</p:attrName>
                                        </p:attrNameLst>
                                      </p:cBhvr>
                                      <p:to>
                                        <p:strVal val="visible"/>
                                      </p:to>
                                    </p:set>
                                    <p:anim calcmode="lin" valueType="num">
                                      <p:cBhvr additive="base">
                                        <p:cTn id="19" dur="500" fill="hold"/>
                                        <p:tgtEl>
                                          <p:spTgt spid="4">
                                            <p:graphicEl>
                                              <a:chart seriesIdx="1" categoryIdx="-4" bldStep="series"/>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graphicEl>
                                              <a:chart seriesIdx="1"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200" dirty="0"/>
              <a:t>Въпреки, че се забелязват сезонни колебания при броя ЗОЛ, средните </a:t>
            </a:r>
            <a:r>
              <a:rPr lang="bg-BG" sz="2200" dirty="0" smtClean="0"/>
              <a:t>разходи за лекарствени продукти </a:t>
            </a:r>
            <a:r>
              <a:rPr lang="bg-BG" sz="2200" dirty="0"/>
              <a:t>за 3-месечие се покачват.</a:t>
            </a:r>
            <a:r>
              <a:rPr lang="bg-BG" dirty="0"/>
              <a:t/>
            </a:r>
            <a:br>
              <a:rPr lang="bg-BG" dirty="0"/>
            </a:br>
            <a:endParaRPr lang="bg-BG" dirty="0"/>
          </a:p>
        </p:txBody>
      </p:sp>
      <p:graphicFrame>
        <p:nvGraphicFramePr>
          <p:cNvPr id="7" name="Chart 6"/>
          <p:cNvGraphicFramePr>
            <a:graphicFrameLocks/>
          </p:cNvGraphicFramePr>
          <p:nvPr>
            <p:extLst>
              <p:ext uri="{D42A27DB-BD31-4B8C-83A1-F6EECF244321}">
                <p14:modId xmlns:p14="http://schemas.microsoft.com/office/powerpoint/2010/main" val="3769571774"/>
              </p:ext>
            </p:extLst>
          </p:nvPr>
        </p:nvGraphicFramePr>
        <p:xfrm>
          <a:off x="838201" y="1132113"/>
          <a:ext cx="10178142" cy="53993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30817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259542"/>
          </a:xfrm>
        </p:spPr>
        <p:txBody>
          <a:bodyPr>
            <a:noAutofit/>
          </a:bodyPr>
          <a:lstStyle/>
          <a:p>
            <a:pPr>
              <a:spcBef>
                <a:spcPts val="600"/>
              </a:spcBef>
            </a:pPr>
            <a:r>
              <a:rPr lang="bg-BG" sz="2000" dirty="0"/>
              <a:t>Към 16-06-2015г. за </a:t>
            </a:r>
            <a:r>
              <a:rPr lang="en-US" sz="2000" dirty="0"/>
              <a:t>I10</a:t>
            </a:r>
            <a:r>
              <a:rPr lang="bg-BG" sz="2000" dirty="0"/>
              <a:t> - Есенциална хипертония НЗОК реимбурсира 60</a:t>
            </a:r>
            <a:r>
              <a:rPr lang="en-US" sz="2000" dirty="0"/>
              <a:t>1</a:t>
            </a:r>
            <a:r>
              <a:rPr lang="bg-BG" sz="2000" dirty="0"/>
              <a:t> продукта от 7</a:t>
            </a:r>
            <a:r>
              <a:rPr lang="en-US" sz="2000" dirty="0"/>
              <a:t>1</a:t>
            </a:r>
            <a:r>
              <a:rPr lang="bg-BG" sz="2000" dirty="0"/>
              <a:t> международни непатентни наименования в 17 </a:t>
            </a:r>
            <a:r>
              <a:rPr lang="en-US" sz="2000" dirty="0"/>
              <a:t>Jumbo</a:t>
            </a:r>
            <a:r>
              <a:rPr lang="bg-BG" sz="2000" dirty="0"/>
              <a:t> групи.  </a:t>
            </a:r>
            <a:br>
              <a:rPr lang="bg-BG" sz="2000" dirty="0"/>
            </a:br>
            <a:r>
              <a:rPr lang="bg-BG" sz="2000" dirty="0"/>
              <a:t>В някои </a:t>
            </a:r>
            <a:r>
              <a:rPr lang="en-US" sz="2000" dirty="0"/>
              <a:t>ATC </a:t>
            </a:r>
            <a:r>
              <a:rPr lang="bg-BG" sz="2000" dirty="0"/>
              <a:t>групи разликата между най-ниската и най-високата цена е над 20 пъти. Ефективният процент на реимбурсация в такива наситени групи достига едва 1,5% (при 50% за референта). Тези разлики се поемат от пациентите.</a:t>
            </a:r>
            <a:br>
              <a:rPr lang="bg-BG" sz="2000" dirty="0"/>
            </a:br>
            <a:r>
              <a:rPr lang="bg-BG" sz="2000" dirty="0"/>
              <a:t>В тази група най-голям дял от продажбите – 48%, имат продукти 5 пъти по-скъпи от референта. Доплащането от пациентите за тези 2 продукта е в размер на 903 хил.лв. за 2014 г. </a:t>
            </a:r>
            <a:br>
              <a:rPr lang="bg-BG" sz="2000" dirty="0"/>
            </a:br>
            <a:endParaRPr lang="bg-BG" sz="2000" dirty="0"/>
          </a:p>
        </p:txBody>
      </p:sp>
      <p:pic>
        <p:nvPicPr>
          <p:cNvPr id="5" name="Content Placeholder 4"/>
          <p:cNvPicPr>
            <a:picLocks noGrp="1" noChangeAspect="1"/>
          </p:cNvPicPr>
          <p:nvPr>
            <p:ph idx="1"/>
          </p:nvPr>
        </p:nvPicPr>
        <p:blipFill>
          <a:blip r:embed="rId2"/>
          <a:stretch>
            <a:fillRect/>
          </a:stretch>
        </p:blipFill>
        <p:spPr>
          <a:xfrm>
            <a:off x="533400" y="2364375"/>
            <a:ext cx="11480800" cy="4586757"/>
          </a:xfrm>
          <a:prstGeom prst="rect">
            <a:avLst/>
          </a:prstGeom>
        </p:spPr>
      </p:pic>
    </p:spTree>
    <p:extLst>
      <p:ext uri="{BB962C8B-B14F-4D97-AF65-F5344CB8AC3E}">
        <p14:creationId xmlns:p14="http://schemas.microsoft.com/office/powerpoint/2010/main" val="5966550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000" dirty="0" smtClean="0"/>
              <a:t>През 2014 г. НЗОК е реимбурсирала близо </a:t>
            </a:r>
            <a:r>
              <a:rPr lang="bg-BG" sz="2000" b="1" dirty="0" smtClean="0"/>
              <a:t>535 </a:t>
            </a:r>
            <a:r>
              <a:rPr lang="bg-BG" sz="2000" dirty="0" smtClean="0"/>
              <a:t>млн. лв. за лекарствени продукти за домашно лечение, за които пациентите са доплатили още </a:t>
            </a:r>
            <a:r>
              <a:rPr lang="bg-BG" sz="2000" b="1" dirty="0" smtClean="0"/>
              <a:t>455</a:t>
            </a:r>
            <a:r>
              <a:rPr lang="bg-BG" sz="2000" dirty="0" smtClean="0"/>
              <a:t> млн. лв. </a:t>
            </a:r>
            <a:endParaRPr lang="bg-BG" sz="2000" dirty="0"/>
          </a:p>
        </p:txBody>
      </p:sp>
      <p:pic>
        <p:nvPicPr>
          <p:cNvPr id="4" name="Content Placeholder 3"/>
          <p:cNvPicPr>
            <a:picLocks noGrp="1" noChangeAspect="1"/>
          </p:cNvPicPr>
          <p:nvPr>
            <p:ph idx="1"/>
          </p:nvPr>
        </p:nvPicPr>
        <p:blipFill>
          <a:blip r:embed="rId2"/>
          <a:stretch>
            <a:fillRect/>
          </a:stretch>
        </p:blipFill>
        <p:spPr>
          <a:xfrm>
            <a:off x="814394" y="1485900"/>
            <a:ext cx="10858499" cy="5172075"/>
          </a:xfrm>
          <a:prstGeom prst="rect">
            <a:avLst/>
          </a:prstGeom>
        </p:spPr>
      </p:pic>
    </p:spTree>
    <p:extLst>
      <p:ext uri="{BB962C8B-B14F-4D97-AF65-F5344CB8AC3E}">
        <p14:creationId xmlns:p14="http://schemas.microsoft.com/office/powerpoint/2010/main" val="39592616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smtClean="0">
                <a:latin typeface="+mn-lt"/>
              </a:rPr>
              <a:t>Нашите цели са:</a:t>
            </a:r>
            <a:endParaRPr lang="bg-BG" sz="2800" b="1" dirty="0">
              <a:latin typeface="+mn-lt"/>
            </a:endParaRPr>
          </a:p>
        </p:txBody>
      </p:sp>
      <p:sp>
        <p:nvSpPr>
          <p:cNvPr id="3" name="Content Placeholder 2"/>
          <p:cNvSpPr>
            <a:spLocks noGrp="1"/>
          </p:cNvSpPr>
          <p:nvPr>
            <p:ph idx="1"/>
          </p:nvPr>
        </p:nvSpPr>
        <p:spPr/>
        <p:txBody>
          <a:bodyPr>
            <a:normAutofit/>
          </a:bodyPr>
          <a:lstStyle/>
          <a:p>
            <a:endParaRPr lang="bg-BG" sz="2400" dirty="0" smtClean="0"/>
          </a:p>
          <a:p>
            <a:endParaRPr lang="bg-BG" sz="2400" dirty="0"/>
          </a:p>
          <a:p>
            <a:pPr algn="just"/>
            <a:r>
              <a:rPr lang="bg-BG" sz="2400" dirty="0" smtClean="0"/>
              <a:t>Да осигурим достъп до качествено, ефективно и съвременно лечение;</a:t>
            </a:r>
          </a:p>
          <a:p>
            <a:pPr algn="just"/>
            <a:r>
              <a:rPr lang="bg-BG" sz="2400" dirty="0" smtClean="0"/>
              <a:t>Да гарантираме подходяща лекарствена терапия на всички социално значими заболявания;</a:t>
            </a:r>
          </a:p>
          <a:p>
            <a:pPr algn="just"/>
            <a:r>
              <a:rPr lang="bg-BG" sz="2400" dirty="0" smtClean="0"/>
              <a:t> Да насърчаваме и контролираме  рационалната лекарствена употреба;</a:t>
            </a:r>
          </a:p>
          <a:p>
            <a:pPr algn="just"/>
            <a:r>
              <a:rPr lang="bg-BG" sz="2400" dirty="0" smtClean="0"/>
              <a:t>Да намалим дела на доплащането със собствени средства за лекарства, заплащани от НЗОК.</a:t>
            </a:r>
            <a:endParaRPr lang="bg-BG" sz="2400" dirty="0"/>
          </a:p>
        </p:txBody>
      </p:sp>
      <p:pic>
        <p:nvPicPr>
          <p:cNvPr id="5" name="Picture 4"/>
          <p:cNvPicPr>
            <a:picLocks noChangeAspect="1"/>
          </p:cNvPicPr>
          <p:nvPr/>
        </p:nvPicPr>
        <p:blipFill>
          <a:blip r:embed="rId2"/>
          <a:stretch>
            <a:fillRect/>
          </a:stretch>
        </p:blipFill>
        <p:spPr>
          <a:xfrm>
            <a:off x="7610532" y="257821"/>
            <a:ext cx="3743268" cy="2298391"/>
          </a:xfrm>
          <a:prstGeom prst="rect">
            <a:avLst/>
          </a:prstGeom>
        </p:spPr>
      </p:pic>
    </p:spTree>
    <p:extLst>
      <p:ext uri="{BB962C8B-B14F-4D97-AF65-F5344CB8AC3E}">
        <p14:creationId xmlns:p14="http://schemas.microsoft.com/office/powerpoint/2010/main" val="303749811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smtClean="0">
                <a:latin typeface="+mn-lt"/>
              </a:rPr>
              <a:t>Ще го постигнем чрез:</a:t>
            </a:r>
            <a:endParaRPr lang="bg-BG" sz="2800" b="1" dirty="0">
              <a:latin typeface="+mn-lt"/>
            </a:endParaRPr>
          </a:p>
        </p:txBody>
      </p:sp>
      <p:sp>
        <p:nvSpPr>
          <p:cNvPr id="3" name="Content Placeholder 2"/>
          <p:cNvSpPr>
            <a:spLocks noGrp="1"/>
          </p:cNvSpPr>
          <p:nvPr>
            <p:ph idx="1"/>
          </p:nvPr>
        </p:nvSpPr>
        <p:spPr/>
        <p:txBody>
          <a:bodyPr>
            <a:normAutofit fontScale="92500" lnSpcReduction="20000"/>
          </a:bodyPr>
          <a:lstStyle/>
          <a:p>
            <a:pPr algn="just"/>
            <a:r>
              <a:rPr lang="bg-BG" dirty="0" smtClean="0"/>
              <a:t>Въвеждане на механизми за задължително договаряне на отстъпки, </a:t>
            </a:r>
            <a:r>
              <a:rPr lang="en-US" dirty="0" smtClean="0"/>
              <a:t>pay-back</a:t>
            </a:r>
            <a:r>
              <a:rPr lang="bg-BG" dirty="0"/>
              <a:t>,</a:t>
            </a:r>
            <a:r>
              <a:rPr lang="en-US" dirty="0" smtClean="0"/>
              <a:t> claw-back </a:t>
            </a:r>
            <a:r>
              <a:rPr lang="bg-BG" dirty="0" smtClean="0"/>
              <a:t>и други схеми за споделяне на риска;</a:t>
            </a:r>
          </a:p>
          <a:p>
            <a:pPr algn="just"/>
            <a:r>
              <a:rPr lang="bg-BG" dirty="0" smtClean="0"/>
              <a:t>Реимбурсиране по МКБ, гарантиращо 100% заплащане на цената на референта за социално-значимите заболявания, включени в основния пакет;</a:t>
            </a:r>
          </a:p>
          <a:p>
            <a:pPr lvl="0" algn="just"/>
            <a:r>
              <a:rPr lang="bg-BG" dirty="0"/>
              <a:t>Въвеждане на процедура за периодично поддържане на реимбурсния статус на лекарствените </a:t>
            </a:r>
            <a:r>
              <a:rPr lang="bg-BG" dirty="0" smtClean="0"/>
              <a:t>продукти; </a:t>
            </a:r>
            <a:endParaRPr lang="bg-BG" dirty="0"/>
          </a:p>
          <a:p>
            <a:pPr lvl="0" algn="just"/>
            <a:r>
              <a:rPr lang="bg-BG" dirty="0"/>
              <a:t>Извършване на периодична оценка на лекарствени продукти, включени в ПЛС, въз основа на доказателства и фармако – икономически </a:t>
            </a:r>
            <a:r>
              <a:rPr lang="bg-BG" dirty="0" smtClean="0"/>
              <a:t>анализ;</a:t>
            </a:r>
          </a:p>
          <a:p>
            <a:pPr algn="just"/>
            <a:r>
              <a:rPr lang="bg-BG" dirty="0"/>
              <a:t>Усъвършенстване на механизмите за ценообразуване и реимбурсиране на база оценка на ефективността на разходите.</a:t>
            </a:r>
          </a:p>
          <a:p>
            <a:pPr marL="0" lvl="0" indent="0">
              <a:buNone/>
            </a:pPr>
            <a:endParaRPr lang="bg-BG" dirty="0"/>
          </a:p>
          <a:p>
            <a:endParaRPr lang="bg-BG" dirty="0" smtClean="0"/>
          </a:p>
          <a:p>
            <a:endParaRPr lang="bg-BG" dirty="0" smtClean="0"/>
          </a:p>
          <a:p>
            <a:endParaRPr lang="bg-BG" dirty="0"/>
          </a:p>
        </p:txBody>
      </p:sp>
      <p:pic>
        <p:nvPicPr>
          <p:cNvPr id="5" name="Picture 4"/>
          <p:cNvPicPr>
            <a:picLocks noChangeAspect="1"/>
          </p:cNvPicPr>
          <p:nvPr/>
        </p:nvPicPr>
        <p:blipFill>
          <a:blip r:embed="rId2"/>
          <a:stretch>
            <a:fillRect/>
          </a:stretch>
        </p:blipFill>
        <p:spPr>
          <a:xfrm>
            <a:off x="8724900" y="156368"/>
            <a:ext cx="2628900" cy="1743075"/>
          </a:xfrm>
          <a:prstGeom prst="rect">
            <a:avLst/>
          </a:prstGeom>
        </p:spPr>
      </p:pic>
    </p:spTree>
    <p:extLst>
      <p:ext uri="{BB962C8B-B14F-4D97-AF65-F5344CB8AC3E}">
        <p14:creationId xmlns:p14="http://schemas.microsoft.com/office/powerpoint/2010/main" val="39587862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19331"/>
            <a:ext cx="10515600" cy="4805363"/>
          </a:xfrm>
        </p:spPr>
        <p:txBody>
          <a:bodyPr>
            <a:normAutofit lnSpcReduction="10000"/>
          </a:bodyPr>
          <a:lstStyle/>
          <a:p>
            <a:pPr lvl="0" algn="just"/>
            <a:endParaRPr lang="bg-BG" dirty="0" smtClean="0"/>
          </a:p>
          <a:p>
            <a:pPr lvl="0" algn="just"/>
            <a:r>
              <a:rPr lang="bg-BG" dirty="0" smtClean="0"/>
              <a:t>Въвеждане </a:t>
            </a:r>
            <a:r>
              <a:rPr lang="bg-BG" dirty="0"/>
              <a:t>на механизъм за оценка на здравните технологии при прилагането на лекарствени </a:t>
            </a:r>
            <a:r>
              <a:rPr lang="bg-BG" dirty="0" smtClean="0"/>
              <a:t>продукти; </a:t>
            </a:r>
            <a:endParaRPr lang="bg-BG" dirty="0"/>
          </a:p>
          <a:p>
            <a:pPr lvl="0" algn="just"/>
            <a:r>
              <a:rPr lang="bg-BG" dirty="0"/>
              <a:t>Утвърждаване на фармако – терапевтични ръководства и насърчаване на рационалната лекарствена употреба в лечебните заведения и аптеките; </a:t>
            </a:r>
          </a:p>
          <a:p>
            <a:pPr algn="just"/>
            <a:r>
              <a:rPr lang="bg-BG" dirty="0" smtClean="0"/>
              <a:t>Провеждане на прогенерична </a:t>
            </a:r>
            <a:r>
              <a:rPr lang="bg-BG" dirty="0"/>
              <a:t>лекарствена </a:t>
            </a:r>
            <a:r>
              <a:rPr lang="bg-BG" dirty="0" smtClean="0"/>
              <a:t>политика с цел осигуряване на качествени</a:t>
            </a:r>
            <a:r>
              <a:rPr lang="bg-BG" dirty="0"/>
              <a:t>, ефикасни и безопасни лекарства при по-ниски разходи за </a:t>
            </a:r>
            <a:r>
              <a:rPr lang="bg-BG" dirty="0" smtClean="0"/>
              <a:t>лечение;</a:t>
            </a:r>
            <a:endParaRPr lang="bg-BG" dirty="0"/>
          </a:p>
          <a:p>
            <a:pPr lvl="0" algn="just"/>
            <a:r>
              <a:rPr lang="bg-BG" dirty="0"/>
              <a:t>Насочване на спестените публични средства за иновативни терапии, които са без </a:t>
            </a:r>
            <a:r>
              <a:rPr lang="bg-BG" dirty="0" smtClean="0"/>
              <a:t>алтернатива</a:t>
            </a:r>
            <a:r>
              <a:rPr lang="bg-BG" dirty="0"/>
              <a:t>.</a:t>
            </a:r>
            <a:endParaRPr lang="bg-BG" dirty="0" smtClean="0"/>
          </a:p>
          <a:p>
            <a:pPr lvl="0" algn="just"/>
            <a:endParaRPr lang="bg-BG" dirty="0"/>
          </a:p>
          <a:p>
            <a:endParaRPr lang="bg-BG" dirty="0"/>
          </a:p>
        </p:txBody>
      </p:sp>
      <p:pic>
        <p:nvPicPr>
          <p:cNvPr id="2" name="Picture 1"/>
          <p:cNvPicPr>
            <a:picLocks noChangeAspect="1"/>
          </p:cNvPicPr>
          <p:nvPr/>
        </p:nvPicPr>
        <p:blipFill>
          <a:blip r:embed="rId2"/>
          <a:stretch>
            <a:fillRect/>
          </a:stretch>
        </p:blipFill>
        <p:spPr>
          <a:xfrm>
            <a:off x="8549626" y="193184"/>
            <a:ext cx="3000375" cy="1990725"/>
          </a:xfrm>
          <a:prstGeom prst="rect">
            <a:avLst/>
          </a:prstGeom>
        </p:spPr>
      </p:pic>
    </p:spTree>
    <p:extLst>
      <p:ext uri="{BB962C8B-B14F-4D97-AF65-F5344CB8AC3E}">
        <p14:creationId xmlns:p14="http://schemas.microsoft.com/office/powerpoint/2010/main" val="356564579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Здравеопазване без е-</a:t>
            </a:r>
            <a:endParaRPr lang="bg-BG" dirty="0"/>
          </a:p>
        </p:txBody>
      </p:sp>
      <p:sp>
        <p:nvSpPr>
          <p:cNvPr id="3" name="Content Placeholder 2"/>
          <p:cNvSpPr>
            <a:spLocks noGrp="1"/>
          </p:cNvSpPr>
          <p:nvPr>
            <p:ph idx="1"/>
          </p:nvPr>
        </p:nvSpPr>
        <p:spPr/>
        <p:txBody>
          <a:bodyPr/>
          <a:lstStyle/>
          <a:p>
            <a:pPr marL="0" indent="0" algn="just">
              <a:buNone/>
            </a:pPr>
            <a:r>
              <a:rPr lang="ru-RU" dirty="0" smtClean="0"/>
              <a:t>Проблемите:</a:t>
            </a:r>
          </a:p>
          <a:p>
            <a:pPr algn="just"/>
            <a:r>
              <a:rPr lang="ru-RU" dirty="0" smtClean="0"/>
              <a:t>Липсва </a:t>
            </a:r>
            <a:r>
              <a:rPr lang="ru-RU" dirty="0"/>
              <a:t>пълна информационна картина на извършваните </a:t>
            </a:r>
            <a:r>
              <a:rPr lang="ru-RU" dirty="0" smtClean="0"/>
              <a:t>дейности в системата на здравеопазване; </a:t>
            </a:r>
          </a:p>
          <a:p>
            <a:pPr algn="just"/>
            <a:r>
              <a:rPr lang="ru-RU" dirty="0" smtClean="0"/>
              <a:t>Липсва </a:t>
            </a:r>
            <a:r>
              <a:rPr lang="ru-RU" dirty="0"/>
              <a:t>задължително прилагане на </a:t>
            </a:r>
            <a:r>
              <a:rPr lang="ru-RU" dirty="0" smtClean="0"/>
              <a:t>здравно-информационни стандарти;</a:t>
            </a:r>
          </a:p>
          <a:p>
            <a:pPr algn="just"/>
            <a:r>
              <a:rPr lang="ru-RU" dirty="0"/>
              <a:t>Липсва статистически обосновано </a:t>
            </a:r>
            <a:r>
              <a:rPr lang="ru-RU" dirty="0" smtClean="0"/>
              <a:t>планиране;</a:t>
            </a:r>
            <a:endParaRPr lang="ru-RU" dirty="0"/>
          </a:p>
          <a:p>
            <a:pPr algn="just"/>
            <a:r>
              <a:rPr lang="ru-RU" dirty="0"/>
              <a:t>Липсва количествено обоснован контрол на качеството </a:t>
            </a:r>
            <a:r>
              <a:rPr lang="ru-RU" dirty="0" smtClean="0"/>
              <a:t> и ефективността на </a:t>
            </a:r>
            <a:r>
              <a:rPr lang="ru-RU" dirty="0"/>
              <a:t>медицинските </a:t>
            </a:r>
            <a:r>
              <a:rPr lang="ru-RU" dirty="0" smtClean="0"/>
              <a:t>дейности.</a:t>
            </a:r>
            <a:endParaRPr lang="ru-RU" dirty="0"/>
          </a:p>
          <a:p>
            <a:endParaRPr lang="bg-BG" dirty="0"/>
          </a:p>
        </p:txBody>
      </p:sp>
      <p:pic>
        <p:nvPicPr>
          <p:cNvPr id="4" name="Picture 3"/>
          <p:cNvPicPr>
            <a:picLocks noChangeAspect="1"/>
          </p:cNvPicPr>
          <p:nvPr/>
        </p:nvPicPr>
        <p:blipFill>
          <a:blip r:embed="rId2"/>
          <a:stretch>
            <a:fillRect/>
          </a:stretch>
        </p:blipFill>
        <p:spPr>
          <a:xfrm>
            <a:off x="8677275" y="365125"/>
            <a:ext cx="2676525" cy="1714500"/>
          </a:xfrm>
          <a:prstGeom prst="rect">
            <a:avLst/>
          </a:prstGeom>
        </p:spPr>
      </p:pic>
      <p:pic>
        <p:nvPicPr>
          <p:cNvPr id="5" name="Picture 4"/>
          <p:cNvPicPr>
            <a:picLocks noChangeAspect="1"/>
          </p:cNvPicPr>
          <p:nvPr/>
        </p:nvPicPr>
        <p:blipFill>
          <a:blip r:embed="rId3"/>
          <a:stretch>
            <a:fillRect/>
          </a:stretch>
        </p:blipFill>
        <p:spPr>
          <a:xfrm>
            <a:off x="8562975" y="5056836"/>
            <a:ext cx="2790825" cy="1638300"/>
          </a:xfrm>
          <a:prstGeom prst="rect">
            <a:avLst/>
          </a:prstGeom>
        </p:spPr>
      </p:pic>
    </p:spTree>
    <p:extLst>
      <p:ext uri="{BB962C8B-B14F-4D97-AF65-F5344CB8AC3E}">
        <p14:creationId xmlns:p14="http://schemas.microsoft.com/office/powerpoint/2010/main" val="254364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103"/>
          <p:cNvGraphicFramePr>
            <a:graphicFrameLocks noGrp="1" noChangeAspect="1"/>
          </p:cNvGraphicFramePr>
          <p:nvPr>
            <p:ph idx="1"/>
            <p:extLst/>
          </p:nvPr>
        </p:nvGraphicFramePr>
        <p:xfrm>
          <a:off x="5057775" y="987425"/>
          <a:ext cx="6534149" cy="487362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p:cNvSpPr>
            <a:spLocks noGrp="1"/>
          </p:cNvSpPr>
          <p:nvPr>
            <p:ph type="body" sz="half" idx="2"/>
          </p:nvPr>
        </p:nvSpPr>
        <p:spPr>
          <a:xfrm>
            <a:off x="839788" y="424543"/>
            <a:ext cx="3932237" cy="5150153"/>
          </a:xfrm>
        </p:spPr>
        <p:txBody>
          <a:bodyPr>
            <a:noAutofit/>
          </a:bodyPr>
          <a:lstStyle/>
          <a:p>
            <a:pPr algn="just"/>
            <a:endParaRPr lang="bg-BG" sz="2000" dirty="0" smtClean="0"/>
          </a:p>
          <a:p>
            <a:pPr algn="just"/>
            <a:r>
              <a:rPr lang="bg-BG" sz="2000" dirty="0" smtClean="0"/>
              <a:t>България все още не може да намали детската смъртност до нивото на показателя, достигнат от страните от ЕС през 1995 г.</a:t>
            </a:r>
          </a:p>
          <a:p>
            <a:pPr algn="just"/>
            <a:r>
              <a:rPr lang="bg-BG" sz="2000" dirty="0" smtClean="0"/>
              <a:t>В момента показателя</a:t>
            </a:r>
            <a:r>
              <a:rPr lang="bg-BG" sz="2000" dirty="0"/>
              <a:t>т</a:t>
            </a:r>
            <a:r>
              <a:rPr lang="bg-BG" sz="2000" dirty="0" smtClean="0"/>
              <a:t> детска смъртност в България е  2 пъти по-висок от средноевропейския показател и 3 пъти по-висок от показателя в страни като Норвегия, Австрия, Чехия, Холандия и др. </a:t>
            </a:r>
            <a:endParaRPr lang="bg-BG" sz="2000" dirty="0"/>
          </a:p>
        </p:txBody>
      </p:sp>
    </p:spTree>
    <p:extLst>
      <p:ext uri="{BB962C8B-B14F-4D97-AF65-F5344CB8AC3E}">
        <p14:creationId xmlns:p14="http://schemas.microsoft.com/office/powerpoint/2010/main" val="150424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 calcmode="lin" valueType="num">
                                      <p:cBhvr additive="base">
                                        <p:cTn id="7" dur="500" fill="hold"/>
                                        <p:tgtEl>
                                          <p:spTgt spid="8">
                                            <p:graphicEl>
                                              <a:chart seriesIdx="-3" categoryIdx="-3" bldStep="gridLegend"/>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
                                            <p:graphicEl>
                                              <a:chart seriesIdx="-3" categoryIdx="-3" bldStep="gridLegend"/>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graphicEl>
                                              <a:chart seriesIdx="0" categoryIdx="-4" bldStep="series"/>
                                            </p:graphicEl>
                                          </p:spTgt>
                                        </p:tgtEl>
                                        <p:attrNameLst>
                                          <p:attrName>style.visibility</p:attrName>
                                        </p:attrNameLst>
                                      </p:cBhvr>
                                      <p:to>
                                        <p:strVal val="visible"/>
                                      </p:to>
                                    </p:set>
                                    <p:anim calcmode="lin" valueType="num">
                                      <p:cBhvr additive="base">
                                        <p:cTn id="13" dur="500" fill="hold"/>
                                        <p:tgtEl>
                                          <p:spTgt spid="8">
                                            <p:graphicEl>
                                              <a:chart seriesIdx="0" categoryIdx="-4" bldStep="series"/>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
                                            <p:graphicEl>
                                              <a:chart seriesIdx="0"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
                                            <p:graphicEl>
                                              <a:chart seriesIdx="1" categoryIdx="-4" bldStep="series"/>
                                            </p:graphicEl>
                                          </p:spTgt>
                                        </p:tgtEl>
                                        <p:attrNameLst>
                                          <p:attrName>style.visibility</p:attrName>
                                        </p:attrNameLst>
                                      </p:cBhvr>
                                      <p:to>
                                        <p:strVal val="visible"/>
                                      </p:to>
                                    </p:set>
                                    <p:anim calcmode="lin" valueType="num">
                                      <p:cBhvr additive="base">
                                        <p:cTn id="19" dur="500" fill="hold"/>
                                        <p:tgtEl>
                                          <p:spTgt spid="8">
                                            <p:graphicEl>
                                              <a:chart seriesIdx="1" categoryIdx="-4" bldStep="series"/>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
                                            <p:graphicEl>
                                              <a:chart seriesIdx="1"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Chart bld="series"/>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228601"/>
            <a:ext cx="10515600" cy="872066"/>
          </a:xfrm>
        </p:spPr>
        <p:txBody>
          <a:bodyPr>
            <a:normAutofit/>
          </a:bodyPr>
          <a:lstStyle/>
          <a:p>
            <a:r>
              <a:rPr lang="bg-BG" sz="2800" b="1" dirty="0" smtClean="0"/>
              <a:t>Мерки:</a:t>
            </a:r>
            <a:endParaRPr lang="bg-BG" sz="2800" b="1" dirty="0"/>
          </a:p>
        </p:txBody>
      </p:sp>
      <p:sp>
        <p:nvSpPr>
          <p:cNvPr id="3" name="Content Placeholder 2"/>
          <p:cNvSpPr>
            <a:spLocks noGrp="1"/>
          </p:cNvSpPr>
          <p:nvPr>
            <p:ph sz="half" idx="1"/>
          </p:nvPr>
        </p:nvSpPr>
        <p:spPr>
          <a:xfrm>
            <a:off x="838200" y="1063821"/>
            <a:ext cx="10515600" cy="5203296"/>
          </a:xfrm>
        </p:spPr>
        <p:txBody>
          <a:bodyPr>
            <a:noAutofit/>
          </a:bodyPr>
          <a:lstStyle/>
          <a:p>
            <a:pPr lvl="1" indent="-236538" algn="just">
              <a:lnSpc>
                <a:spcPct val="100000"/>
              </a:lnSpc>
              <a:spcBef>
                <a:spcPct val="20000"/>
              </a:spcBef>
            </a:pPr>
            <a:r>
              <a:rPr lang="bg-BG" dirty="0" smtClean="0"/>
              <a:t>Създаване </a:t>
            </a:r>
            <a:r>
              <a:rPr lang="bg-BG" dirty="0"/>
              <a:t>на </a:t>
            </a:r>
            <a:r>
              <a:rPr lang="bg-BG" b="1" dirty="0"/>
              <a:t>Електронен здравен запис </a:t>
            </a:r>
            <a:r>
              <a:rPr lang="bg-BG" dirty="0"/>
              <a:t>на всеки български граждани;</a:t>
            </a:r>
          </a:p>
          <a:p>
            <a:pPr lvl="1" indent="-236538" algn="just">
              <a:lnSpc>
                <a:spcPct val="100000"/>
              </a:lnSpc>
              <a:spcBef>
                <a:spcPct val="20000"/>
              </a:spcBef>
            </a:pPr>
            <a:r>
              <a:rPr lang="bg-BG" dirty="0" smtClean="0"/>
              <a:t>Създаване </a:t>
            </a:r>
            <a:r>
              <a:rPr lang="bg-BG" dirty="0"/>
              <a:t>на </a:t>
            </a:r>
            <a:r>
              <a:rPr lang="bg-BG" b="1" dirty="0"/>
              <a:t>Национална здравна информационна </a:t>
            </a:r>
            <a:r>
              <a:rPr lang="bg-BG" b="1" dirty="0" smtClean="0"/>
              <a:t>система (НЗИС)</a:t>
            </a:r>
            <a:r>
              <a:rPr lang="bg-BG" dirty="0" smtClean="0"/>
              <a:t>, </a:t>
            </a:r>
            <a:r>
              <a:rPr lang="bg-BG" dirty="0"/>
              <a:t>и нейната инфраструктура (</a:t>
            </a:r>
            <a:r>
              <a:rPr lang="bg-BG" b="1" dirty="0"/>
              <a:t>портал</a:t>
            </a:r>
            <a:r>
              <a:rPr lang="bg-BG" dirty="0"/>
              <a:t>, </a:t>
            </a:r>
            <a:r>
              <a:rPr lang="bg-BG" b="1" dirty="0"/>
              <a:t>център за данни</a:t>
            </a:r>
            <a:r>
              <a:rPr lang="bg-BG" dirty="0"/>
              <a:t>, </a:t>
            </a:r>
            <a:r>
              <a:rPr lang="bg-BG" b="1" dirty="0"/>
              <a:t> Електронна идентификация</a:t>
            </a:r>
            <a:r>
              <a:rPr lang="bg-BG" dirty="0"/>
              <a:t>) достъпни за всички субекти на здравната система (физически и юридически, държавни и частни</a:t>
            </a:r>
            <a:r>
              <a:rPr lang="bg-BG" dirty="0" smtClean="0"/>
              <a:t>);</a:t>
            </a:r>
          </a:p>
          <a:p>
            <a:pPr lvl="1" indent="-236538" algn="just">
              <a:lnSpc>
                <a:spcPct val="100000"/>
              </a:lnSpc>
              <a:spcBef>
                <a:spcPct val="20000"/>
              </a:spcBef>
            </a:pPr>
            <a:r>
              <a:rPr lang="bg-BG" dirty="0" smtClean="0"/>
              <a:t>Създаване </a:t>
            </a:r>
            <a:r>
              <a:rPr lang="bg-BG" dirty="0"/>
              <a:t>на </a:t>
            </a:r>
            <a:r>
              <a:rPr lang="bg-BG" b="1" dirty="0"/>
              <a:t> Електронна </a:t>
            </a:r>
            <a:r>
              <a:rPr lang="bg-BG" b="1" dirty="0" smtClean="0"/>
              <a:t>рецепта</a:t>
            </a:r>
            <a:r>
              <a:rPr lang="bg-BG" dirty="0" smtClean="0"/>
              <a:t>;</a:t>
            </a:r>
          </a:p>
          <a:p>
            <a:pPr lvl="1" indent="-236538" algn="just">
              <a:lnSpc>
                <a:spcPct val="100000"/>
              </a:lnSpc>
              <a:spcBef>
                <a:spcPct val="20000"/>
              </a:spcBef>
            </a:pPr>
            <a:r>
              <a:rPr lang="bg-BG" dirty="0" smtClean="0"/>
              <a:t>Изграждане </a:t>
            </a:r>
            <a:r>
              <a:rPr lang="bg-BG" dirty="0"/>
              <a:t>на </a:t>
            </a:r>
            <a:r>
              <a:rPr lang="bg-BG" b="1" dirty="0"/>
              <a:t>здравно-медицински стандарти;</a:t>
            </a:r>
            <a:endParaRPr lang="bg-BG" dirty="0"/>
          </a:p>
          <a:p>
            <a:pPr lvl="1" algn="just">
              <a:lnSpc>
                <a:spcPct val="100000"/>
              </a:lnSpc>
              <a:spcBef>
                <a:spcPct val="20000"/>
              </a:spcBef>
            </a:pPr>
            <a:r>
              <a:rPr lang="bg-BG" dirty="0" smtClean="0"/>
              <a:t>Изграждане </a:t>
            </a:r>
            <a:r>
              <a:rPr lang="bg-BG" dirty="0"/>
              <a:t>на </a:t>
            </a:r>
            <a:r>
              <a:rPr lang="bg-BG" b="1" dirty="0"/>
              <a:t>фармако-терапевтични практики</a:t>
            </a:r>
            <a:r>
              <a:rPr lang="bg-BG" dirty="0"/>
              <a:t>;</a:t>
            </a:r>
          </a:p>
          <a:p>
            <a:pPr lvl="1" algn="just">
              <a:lnSpc>
                <a:spcPct val="100000"/>
              </a:lnSpc>
              <a:spcBef>
                <a:spcPct val="20000"/>
              </a:spcBef>
            </a:pPr>
            <a:r>
              <a:rPr lang="bg-BG" dirty="0" smtClean="0"/>
              <a:t>Изграждане </a:t>
            </a:r>
            <a:r>
              <a:rPr lang="bg-BG" dirty="0"/>
              <a:t>на </a:t>
            </a:r>
            <a:r>
              <a:rPr lang="bg-BG" b="1" dirty="0"/>
              <a:t>единна медицинска онтологична </a:t>
            </a:r>
            <a:r>
              <a:rPr lang="bg-BG" b="1" dirty="0" smtClean="0"/>
              <a:t>база данни</a:t>
            </a:r>
            <a:r>
              <a:rPr lang="bg-BG" dirty="0"/>
              <a:t>;</a:t>
            </a:r>
          </a:p>
          <a:p>
            <a:pPr lvl="1" algn="just">
              <a:lnSpc>
                <a:spcPct val="100000"/>
              </a:lnSpc>
              <a:spcBef>
                <a:spcPct val="20000"/>
              </a:spcBef>
            </a:pPr>
            <a:r>
              <a:rPr lang="bg-BG" dirty="0" smtClean="0"/>
              <a:t>Създаване </a:t>
            </a:r>
            <a:r>
              <a:rPr lang="bg-BG" dirty="0"/>
              <a:t>на </a:t>
            </a:r>
            <a:r>
              <a:rPr lang="bg-BG" b="1" dirty="0"/>
              <a:t>Статистически център на </a:t>
            </a:r>
            <a:r>
              <a:rPr lang="bg-BG" b="1" dirty="0" smtClean="0"/>
              <a:t>НЗИС</a:t>
            </a:r>
            <a:r>
              <a:rPr lang="bg-BG" dirty="0" smtClean="0"/>
              <a:t>;</a:t>
            </a:r>
            <a:endParaRPr lang="bg-BG" dirty="0"/>
          </a:p>
          <a:p>
            <a:pPr lvl="1" algn="just">
              <a:lnSpc>
                <a:spcPct val="100000"/>
              </a:lnSpc>
              <a:spcBef>
                <a:spcPct val="20000"/>
              </a:spcBef>
            </a:pPr>
            <a:r>
              <a:rPr lang="bg-BG" dirty="0" smtClean="0"/>
              <a:t>Доразвиване </a:t>
            </a:r>
            <a:r>
              <a:rPr lang="bg-BG" dirty="0"/>
              <a:t>на </a:t>
            </a:r>
            <a:r>
              <a:rPr lang="bg-BG" b="1" dirty="0"/>
              <a:t>използваните статистически </a:t>
            </a:r>
            <a:r>
              <a:rPr lang="bg-BG" b="1" dirty="0" smtClean="0"/>
              <a:t>стандарти</a:t>
            </a:r>
            <a:r>
              <a:rPr lang="bg-BG" dirty="0" smtClean="0"/>
              <a:t>;</a:t>
            </a:r>
            <a:endParaRPr lang="bg-BG" dirty="0"/>
          </a:p>
          <a:p>
            <a:pPr lvl="1" algn="just">
              <a:lnSpc>
                <a:spcPct val="100000"/>
              </a:lnSpc>
              <a:spcBef>
                <a:spcPct val="20000"/>
              </a:spcBef>
            </a:pPr>
            <a:r>
              <a:rPr lang="bg-BG" dirty="0" smtClean="0"/>
              <a:t>Създаване </a:t>
            </a:r>
            <a:r>
              <a:rPr lang="bg-BG" dirty="0"/>
              <a:t>на </a:t>
            </a:r>
            <a:r>
              <a:rPr lang="bg-BG" b="1" dirty="0"/>
              <a:t>набори от метрики за управление на </a:t>
            </a:r>
            <a:r>
              <a:rPr lang="bg-BG" b="1" dirty="0" smtClean="0"/>
              <a:t>качеството.</a:t>
            </a:r>
          </a:p>
          <a:p>
            <a:pPr marL="457200" lvl="1" indent="0">
              <a:lnSpc>
                <a:spcPct val="100000"/>
              </a:lnSpc>
              <a:spcBef>
                <a:spcPct val="20000"/>
              </a:spcBef>
              <a:buNone/>
            </a:pPr>
            <a:endParaRPr lang="bg-BG" sz="2000" b="1" dirty="0"/>
          </a:p>
        </p:txBody>
      </p:sp>
      <p:pic>
        <p:nvPicPr>
          <p:cNvPr id="5" name="Picture 4"/>
          <p:cNvPicPr>
            <a:picLocks noChangeAspect="1"/>
          </p:cNvPicPr>
          <p:nvPr/>
        </p:nvPicPr>
        <p:blipFill>
          <a:blip r:embed="rId2"/>
          <a:stretch>
            <a:fillRect/>
          </a:stretch>
        </p:blipFill>
        <p:spPr>
          <a:xfrm>
            <a:off x="8644467" y="2819050"/>
            <a:ext cx="2901948" cy="1566808"/>
          </a:xfrm>
          <a:prstGeom prst="rect">
            <a:avLst/>
          </a:prstGeom>
        </p:spPr>
      </p:pic>
    </p:spTree>
    <p:extLst>
      <p:ext uri="{BB962C8B-B14F-4D97-AF65-F5344CB8AC3E}">
        <p14:creationId xmlns:p14="http://schemas.microsoft.com/office/powerpoint/2010/main" val="4049388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sz="2800" b="1" dirty="0" smtClean="0"/>
              <a:t>Ще съблюдаваме следните принципи:</a:t>
            </a:r>
            <a:endParaRPr lang="bg-BG" sz="2800" b="1" dirty="0"/>
          </a:p>
        </p:txBody>
      </p:sp>
      <p:sp>
        <p:nvSpPr>
          <p:cNvPr id="3" name="Content Placeholder 2"/>
          <p:cNvSpPr>
            <a:spLocks noGrp="1"/>
          </p:cNvSpPr>
          <p:nvPr>
            <p:ph idx="1"/>
          </p:nvPr>
        </p:nvSpPr>
        <p:spPr/>
        <p:txBody>
          <a:bodyPr>
            <a:normAutofit fontScale="92500" lnSpcReduction="10000"/>
          </a:bodyPr>
          <a:lstStyle/>
          <a:p>
            <a:pPr algn="just">
              <a:lnSpc>
                <a:spcPct val="100000"/>
              </a:lnSpc>
              <a:spcBef>
                <a:spcPct val="20000"/>
              </a:spcBef>
            </a:pPr>
            <a:r>
              <a:rPr lang="ru-RU" dirty="0" smtClean="0"/>
              <a:t>водеща роля на държавата;</a:t>
            </a:r>
            <a:endParaRPr lang="ru-RU" dirty="0"/>
          </a:p>
          <a:p>
            <a:pPr algn="just">
              <a:lnSpc>
                <a:spcPct val="100000"/>
              </a:lnSpc>
              <a:spcBef>
                <a:spcPct val="20000"/>
              </a:spcBef>
            </a:pPr>
            <a:r>
              <a:rPr lang="ru-RU" dirty="0" smtClean="0"/>
              <a:t>използване на </a:t>
            </a:r>
            <a:r>
              <a:rPr lang="ru-RU" dirty="0"/>
              <a:t>съществуващи инициативи и </a:t>
            </a:r>
            <a:r>
              <a:rPr lang="ru-RU" dirty="0" smtClean="0"/>
              <a:t>системи;</a:t>
            </a:r>
            <a:endParaRPr lang="ru-RU" dirty="0"/>
          </a:p>
          <a:p>
            <a:pPr algn="just">
              <a:lnSpc>
                <a:spcPct val="100000"/>
              </a:lnSpc>
              <a:spcBef>
                <a:spcPct val="20000"/>
              </a:spcBef>
            </a:pPr>
            <a:r>
              <a:rPr lang="ru-RU" dirty="0" smtClean="0"/>
              <a:t>осигуряване на постепенен </a:t>
            </a:r>
            <a:r>
              <a:rPr lang="ru-RU" dirty="0"/>
              <a:t>процес на изграждане </a:t>
            </a:r>
            <a:r>
              <a:rPr lang="ru-RU" dirty="0" smtClean="0"/>
              <a:t>в съответствие с дългосрочната ни </a:t>
            </a:r>
            <a:r>
              <a:rPr lang="ru-RU" dirty="0"/>
              <a:t>визия;  </a:t>
            </a:r>
          </a:p>
          <a:p>
            <a:pPr algn="just">
              <a:lnSpc>
                <a:spcPct val="100000"/>
              </a:lnSpc>
              <a:spcBef>
                <a:spcPct val="20000"/>
              </a:spcBef>
            </a:pPr>
            <a:r>
              <a:rPr lang="ru-RU" dirty="0" smtClean="0"/>
              <a:t>защита на вече </a:t>
            </a:r>
            <a:r>
              <a:rPr lang="ru-RU" dirty="0"/>
              <a:t>направените </a:t>
            </a:r>
            <a:r>
              <a:rPr lang="ru-RU" dirty="0" smtClean="0"/>
              <a:t>инвестиции;</a:t>
            </a:r>
            <a:endParaRPr lang="ru-RU" dirty="0"/>
          </a:p>
          <a:p>
            <a:pPr algn="just">
              <a:lnSpc>
                <a:spcPct val="100000"/>
              </a:lnSpc>
              <a:spcBef>
                <a:spcPct val="20000"/>
              </a:spcBef>
            </a:pPr>
            <a:r>
              <a:rPr lang="ru-RU" dirty="0" smtClean="0"/>
              <a:t>гарантиране на сигурност </a:t>
            </a:r>
            <a:r>
              <a:rPr lang="ru-RU" dirty="0"/>
              <a:t>и регулиран достъп до информацията в съответствие с нормативната уредба;</a:t>
            </a:r>
          </a:p>
          <a:p>
            <a:pPr algn="just">
              <a:lnSpc>
                <a:spcPct val="100000"/>
              </a:lnSpc>
              <a:spcBef>
                <a:spcPct val="20000"/>
              </a:spcBef>
            </a:pPr>
            <a:r>
              <a:rPr lang="ru-RU" dirty="0" smtClean="0"/>
              <a:t>използване </a:t>
            </a:r>
            <a:r>
              <a:rPr lang="ru-RU" dirty="0"/>
              <a:t>на задължителни здравно информационни стандарти;</a:t>
            </a:r>
          </a:p>
          <a:p>
            <a:pPr algn="just">
              <a:lnSpc>
                <a:spcPct val="100000"/>
              </a:lnSpc>
              <a:spcBef>
                <a:spcPct val="20000"/>
              </a:spcBef>
            </a:pPr>
            <a:r>
              <a:rPr lang="ru-RU" dirty="0" smtClean="0"/>
              <a:t>уеднаквени </a:t>
            </a:r>
            <a:r>
              <a:rPr lang="ru-RU" dirty="0"/>
              <a:t>изисквания и равнопоставен достъп до </a:t>
            </a:r>
            <a:r>
              <a:rPr lang="ru-RU" dirty="0" smtClean="0"/>
              <a:t>информация</a:t>
            </a:r>
            <a:r>
              <a:rPr lang="ru-RU" sz="2400" dirty="0"/>
              <a:t>;</a:t>
            </a:r>
            <a:endParaRPr lang="bg-BG" sz="2400" dirty="0"/>
          </a:p>
          <a:p>
            <a:pPr lvl="0" algn="just"/>
            <a:r>
              <a:rPr lang="ru-RU" dirty="0" smtClean="0"/>
              <a:t>широк </a:t>
            </a:r>
            <a:r>
              <a:rPr lang="ru-RU" dirty="0"/>
              <a:t>консенсус и включване на </a:t>
            </a:r>
            <a:r>
              <a:rPr lang="ru-RU" dirty="0" smtClean="0"/>
              <a:t>всички </a:t>
            </a:r>
            <a:r>
              <a:rPr lang="ru-RU" dirty="0"/>
              <a:t>заинтересовани </a:t>
            </a:r>
            <a:r>
              <a:rPr lang="ru-RU" dirty="0" smtClean="0"/>
              <a:t>страни.</a:t>
            </a:r>
            <a:endParaRPr lang="ru-RU" dirty="0"/>
          </a:p>
          <a:p>
            <a:endParaRPr lang="bg-BG" dirty="0"/>
          </a:p>
        </p:txBody>
      </p:sp>
    </p:spTree>
    <p:extLst>
      <p:ext uri="{BB962C8B-B14F-4D97-AF65-F5344CB8AC3E}">
        <p14:creationId xmlns:p14="http://schemas.microsoft.com/office/powerpoint/2010/main" val="36981406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3595"/>
          </a:xfrm>
        </p:spPr>
        <p:txBody>
          <a:bodyPr>
            <a:normAutofit fontScale="90000"/>
          </a:bodyPr>
          <a:lstStyle/>
          <a:p>
            <a:r>
              <a:rPr lang="bg-BG" b="1" dirty="0" smtClean="0">
                <a:solidFill>
                  <a:srgbClr val="0000CC"/>
                </a:solidFill>
              </a:rPr>
              <a:t>График </a:t>
            </a:r>
            <a:r>
              <a:rPr lang="bg-BG" b="1" dirty="0">
                <a:solidFill>
                  <a:srgbClr val="0000CC"/>
                </a:solidFill>
              </a:rPr>
              <a:t>за реализация на НЗИС</a:t>
            </a:r>
            <a:endParaRPr lang="bg-BG" dirty="0"/>
          </a:p>
        </p:txBody>
      </p:sp>
      <p:pic>
        <p:nvPicPr>
          <p:cNvPr id="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017580"/>
            <a:ext cx="10428514" cy="572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838200" y="2397949"/>
            <a:ext cx="10428514" cy="1138773"/>
          </a:xfrm>
          <a:prstGeom prst="rect">
            <a:avLst/>
          </a:prstGeom>
        </p:spPr>
        <p:txBody>
          <a:bodyPr wrap="square">
            <a:spAutoFit/>
          </a:bodyPr>
          <a:lstStyle/>
          <a:p>
            <a:pPr lvl="1">
              <a:spcBef>
                <a:spcPct val="20000"/>
              </a:spcBef>
            </a:pPr>
            <a:r>
              <a:rPr lang="bg-BG" sz="2000" i="1" dirty="0"/>
              <a:t>Подаден идеен проект и заявка за финансиране по ОП “Добро управление“</a:t>
            </a:r>
          </a:p>
          <a:p>
            <a:pPr lvl="1">
              <a:spcBef>
                <a:spcPct val="20000"/>
              </a:spcBef>
            </a:pPr>
            <a:r>
              <a:rPr lang="bg-BG" sz="2000" i="1" dirty="0"/>
              <a:t>Очаква се одобрение на заявката до края на м.юни 2015 г.</a:t>
            </a:r>
          </a:p>
          <a:p>
            <a:pPr lvl="1">
              <a:spcBef>
                <a:spcPct val="20000"/>
              </a:spcBef>
            </a:pPr>
            <a:r>
              <a:rPr lang="bg-BG" sz="2000" i="1" dirty="0"/>
              <a:t>МЗ има готовност да стартира тръжните процедури след одобрението.</a:t>
            </a:r>
          </a:p>
        </p:txBody>
      </p:sp>
    </p:spTree>
    <p:extLst>
      <p:ext uri="{BB962C8B-B14F-4D97-AF65-F5344CB8AC3E}">
        <p14:creationId xmlns:p14="http://schemas.microsoft.com/office/powerpoint/2010/main" val="253722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58368"/>
          </a:xfrm>
        </p:spPr>
        <p:txBody>
          <a:bodyPr>
            <a:normAutofit/>
          </a:bodyPr>
          <a:lstStyle/>
          <a:p>
            <a:pPr lvl="0">
              <a:lnSpc>
                <a:spcPct val="100000"/>
              </a:lnSpc>
              <a:spcBef>
                <a:spcPct val="20000"/>
              </a:spcBef>
            </a:pPr>
            <a:r>
              <a:rPr lang="bg-BG" sz="2800" b="1" dirty="0" smtClean="0">
                <a:latin typeface="+mn-lt"/>
              </a:rPr>
              <a:t>Ползите от е-здравеопазването</a:t>
            </a:r>
            <a:endParaRPr lang="bg-BG" sz="2800" b="1" dirty="0">
              <a:latin typeface="+mn-lt"/>
            </a:endParaRPr>
          </a:p>
        </p:txBody>
      </p:sp>
      <p:sp>
        <p:nvSpPr>
          <p:cNvPr id="3" name="Text Placeholder 2"/>
          <p:cNvSpPr>
            <a:spLocks noGrp="1"/>
          </p:cNvSpPr>
          <p:nvPr>
            <p:ph idx="1"/>
          </p:nvPr>
        </p:nvSpPr>
        <p:spPr>
          <a:xfrm>
            <a:off x="838200" y="1326524"/>
            <a:ext cx="10515600" cy="4850439"/>
          </a:xfrm>
        </p:spPr>
        <p:txBody>
          <a:bodyPr>
            <a:noAutofit/>
          </a:bodyPr>
          <a:lstStyle/>
          <a:p>
            <a:pPr marL="0" indent="0">
              <a:lnSpc>
                <a:spcPct val="100000"/>
              </a:lnSpc>
              <a:spcBef>
                <a:spcPts val="0"/>
              </a:spcBef>
              <a:buNone/>
            </a:pPr>
            <a:r>
              <a:rPr lang="bg-BG" sz="2400" b="1" dirty="0" smtClean="0"/>
              <a:t>За пациентите:</a:t>
            </a:r>
          </a:p>
          <a:p>
            <a:pPr>
              <a:lnSpc>
                <a:spcPct val="100000"/>
              </a:lnSpc>
              <a:spcBef>
                <a:spcPts val="0"/>
              </a:spcBef>
            </a:pPr>
            <a:r>
              <a:rPr lang="bg-BG" sz="2400" dirty="0" smtClean="0"/>
              <a:t>Улеснен достъп</a:t>
            </a:r>
          </a:p>
          <a:p>
            <a:pPr>
              <a:lnSpc>
                <a:spcPct val="100000"/>
              </a:lnSpc>
              <a:spcBef>
                <a:spcPts val="0"/>
              </a:spcBef>
            </a:pPr>
            <a:r>
              <a:rPr lang="bg-BG" sz="2400" dirty="0" smtClean="0"/>
              <a:t>Повишено качество </a:t>
            </a:r>
            <a:endParaRPr lang="bg-BG" sz="2400" dirty="0"/>
          </a:p>
          <a:p>
            <a:pPr>
              <a:lnSpc>
                <a:spcPct val="100000"/>
              </a:lnSpc>
              <a:spcBef>
                <a:spcPts val="0"/>
              </a:spcBef>
            </a:pPr>
            <a:r>
              <a:rPr lang="bg-BG" sz="2400" dirty="0"/>
              <a:t>Бързина и удобство</a:t>
            </a:r>
          </a:p>
          <a:p>
            <a:pPr>
              <a:lnSpc>
                <a:spcPct val="100000"/>
              </a:lnSpc>
              <a:spcBef>
                <a:spcPts val="0"/>
              </a:spcBef>
            </a:pPr>
            <a:r>
              <a:rPr lang="bg-BG" sz="2400" dirty="0"/>
              <a:t>Информираност и участие в </a:t>
            </a:r>
            <a:r>
              <a:rPr lang="bg-BG" sz="2400" dirty="0" smtClean="0"/>
              <a:t>контрола</a:t>
            </a:r>
          </a:p>
          <a:p>
            <a:pPr>
              <a:lnSpc>
                <a:spcPct val="100000"/>
              </a:lnSpc>
              <a:spcBef>
                <a:spcPts val="0"/>
              </a:spcBef>
            </a:pPr>
            <a:endParaRPr lang="bg-BG" sz="2400" dirty="0"/>
          </a:p>
          <a:p>
            <a:pPr marL="0" indent="0">
              <a:lnSpc>
                <a:spcPct val="100000"/>
              </a:lnSpc>
              <a:spcBef>
                <a:spcPts val="0"/>
              </a:spcBef>
              <a:buNone/>
            </a:pPr>
            <a:r>
              <a:rPr lang="bg-BG" sz="2400" b="1" dirty="0" smtClean="0"/>
              <a:t>За лекарите:</a:t>
            </a:r>
          </a:p>
          <a:p>
            <a:pPr>
              <a:lnSpc>
                <a:spcPct val="100000"/>
              </a:lnSpc>
              <a:spcBef>
                <a:spcPts val="0"/>
              </a:spcBef>
            </a:pPr>
            <a:r>
              <a:rPr lang="bg-BG" sz="2400" dirty="0" smtClean="0"/>
              <a:t>Намаляване на административната тежест</a:t>
            </a:r>
          </a:p>
          <a:p>
            <a:pPr>
              <a:lnSpc>
                <a:spcPct val="100000"/>
              </a:lnSpc>
              <a:spcBef>
                <a:spcPts val="0"/>
              </a:spcBef>
            </a:pPr>
            <a:r>
              <a:rPr lang="bg-BG" sz="2400" dirty="0" smtClean="0"/>
              <a:t>Премахване на ненужната документация</a:t>
            </a:r>
          </a:p>
          <a:p>
            <a:pPr>
              <a:lnSpc>
                <a:spcPct val="100000"/>
              </a:lnSpc>
              <a:spcBef>
                <a:spcPts val="0"/>
              </a:spcBef>
            </a:pPr>
            <a:r>
              <a:rPr lang="bg-BG" sz="2400" dirty="0" smtClean="0"/>
              <a:t>Своевременна и леснодостъпна информация за вземане на доказателствено обусловени решения</a:t>
            </a:r>
          </a:p>
          <a:p>
            <a:pPr>
              <a:lnSpc>
                <a:spcPct val="100000"/>
              </a:lnSpc>
              <a:spcBef>
                <a:spcPts val="0"/>
              </a:spcBef>
            </a:pPr>
            <a:r>
              <a:rPr lang="bg-BG" sz="2400" dirty="0" smtClean="0"/>
              <a:t>Улеснена комуникация</a:t>
            </a:r>
          </a:p>
          <a:p>
            <a:pPr>
              <a:lnSpc>
                <a:spcPct val="100000"/>
              </a:lnSpc>
              <a:spcBef>
                <a:spcPts val="0"/>
              </a:spcBef>
            </a:pPr>
            <a:r>
              <a:rPr lang="bg-BG" sz="2400" dirty="0" smtClean="0"/>
              <a:t>Възможности за ефективно планиране на дейността</a:t>
            </a:r>
          </a:p>
          <a:p>
            <a:pPr>
              <a:lnSpc>
                <a:spcPct val="100000"/>
              </a:lnSpc>
              <a:spcBef>
                <a:spcPts val="0"/>
              </a:spcBef>
            </a:pPr>
            <a:endParaRPr lang="bg-BG" sz="2400" b="1" dirty="0"/>
          </a:p>
          <a:p>
            <a:pPr marL="0" indent="0">
              <a:lnSpc>
                <a:spcPct val="100000"/>
              </a:lnSpc>
              <a:spcBef>
                <a:spcPts val="0"/>
              </a:spcBef>
              <a:buNone/>
            </a:pPr>
            <a:r>
              <a:rPr lang="bg-BG" sz="2400" dirty="0"/>
              <a:t/>
            </a:r>
            <a:br>
              <a:rPr lang="bg-BG" sz="2400" dirty="0"/>
            </a:br>
            <a:endParaRPr lang="bg-BG"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1533" y="794310"/>
            <a:ext cx="2676525" cy="1714500"/>
          </a:xfrm>
          <a:prstGeom prst="rect">
            <a:avLst/>
          </a:prstGeom>
        </p:spPr>
      </p:pic>
    </p:spTree>
    <p:extLst>
      <p:ext uri="{BB962C8B-B14F-4D97-AF65-F5344CB8AC3E}">
        <p14:creationId xmlns:p14="http://schemas.microsoft.com/office/powerpoint/2010/main" val="189930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0927" y="643944"/>
            <a:ext cx="10515600" cy="5610293"/>
          </a:xfrm>
        </p:spPr>
        <p:txBody>
          <a:bodyPr>
            <a:normAutofit fontScale="92500" lnSpcReduction="10000"/>
          </a:bodyPr>
          <a:lstStyle/>
          <a:p>
            <a:pPr marL="0" indent="0">
              <a:lnSpc>
                <a:spcPct val="100000"/>
              </a:lnSpc>
              <a:spcBef>
                <a:spcPts val="0"/>
              </a:spcBef>
              <a:buNone/>
            </a:pPr>
            <a:r>
              <a:rPr lang="bg-BG" b="1" dirty="0"/>
              <a:t>За системата:</a:t>
            </a:r>
          </a:p>
          <a:p>
            <a:pPr marL="0" indent="0">
              <a:lnSpc>
                <a:spcPct val="100000"/>
              </a:lnSpc>
              <a:spcBef>
                <a:spcPts val="0"/>
              </a:spcBef>
              <a:buNone/>
            </a:pPr>
            <a:r>
              <a:rPr lang="bg-BG" b="1" dirty="0" smtClean="0"/>
              <a:t>Осигуряване </a:t>
            </a:r>
            <a:r>
              <a:rPr lang="bg-BG" b="1" dirty="0"/>
              <a:t>на прозрачност</a:t>
            </a:r>
            <a:r>
              <a:rPr lang="bg-BG" b="1" dirty="0" smtClean="0"/>
              <a:t>, </a:t>
            </a:r>
            <a:r>
              <a:rPr lang="bg-BG" b="1" dirty="0"/>
              <a:t>предвидимост </a:t>
            </a:r>
            <a:r>
              <a:rPr lang="bg-BG" b="1" dirty="0" smtClean="0"/>
              <a:t>и ефективност на </a:t>
            </a:r>
            <a:r>
              <a:rPr lang="bg-BG" b="1" dirty="0"/>
              <a:t>дейностите в системата, в т.ч.:</a:t>
            </a:r>
          </a:p>
          <a:p>
            <a:pPr>
              <a:lnSpc>
                <a:spcPct val="100000"/>
              </a:lnSpc>
              <a:spcBef>
                <a:spcPts val="0"/>
              </a:spcBef>
            </a:pPr>
            <a:r>
              <a:rPr lang="bg-BG" dirty="0"/>
              <a:t>Подобряване качеството на информационните услуги за всички участници в здравеопазването;</a:t>
            </a:r>
          </a:p>
          <a:p>
            <a:pPr>
              <a:lnSpc>
                <a:spcPct val="100000"/>
              </a:lnSpc>
              <a:spcBef>
                <a:spcPts val="0"/>
              </a:spcBef>
            </a:pPr>
            <a:r>
              <a:rPr lang="bg-BG" dirty="0"/>
              <a:t>Дефиниране на здравно-информационни стандарти, регламентиращи информационното взаимодействие на всички участници в здравния процеса;</a:t>
            </a:r>
          </a:p>
          <a:p>
            <a:pPr>
              <a:lnSpc>
                <a:spcPct val="100000"/>
              </a:lnSpc>
              <a:spcBef>
                <a:spcPts val="0"/>
              </a:spcBef>
            </a:pPr>
            <a:r>
              <a:rPr lang="bg-BG" dirty="0"/>
              <a:t>Осигуряване на необходимата информация за следене на здравословното състояние на населението на различни </a:t>
            </a:r>
            <a:r>
              <a:rPr lang="bg-BG" dirty="0" smtClean="0"/>
              <a:t>нива и качеството на медицинските дейности</a:t>
            </a:r>
          </a:p>
          <a:p>
            <a:pPr>
              <a:lnSpc>
                <a:spcPct val="100000"/>
              </a:lnSpc>
              <a:spcBef>
                <a:spcPts val="0"/>
              </a:spcBef>
            </a:pPr>
            <a:r>
              <a:rPr lang="bg-BG" dirty="0" smtClean="0"/>
              <a:t>Осигуряване </a:t>
            </a:r>
            <a:r>
              <a:rPr lang="bg-BG" dirty="0"/>
              <a:t>на информация за </a:t>
            </a:r>
            <a:r>
              <a:rPr lang="bg-BG" dirty="0" smtClean="0"/>
              <a:t>планиране и </a:t>
            </a:r>
            <a:r>
              <a:rPr lang="bg-BG" dirty="0"/>
              <a:t>контрол върху финансовите потоци в </a:t>
            </a:r>
            <a:r>
              <a:rPr lang="bg-BG" dirty="0" smtClean="0"/>
              <a:t>здравеопазването;</a:t>
            </a:r>
          </a:p>
          <a:p>
            <a:pPr>
              <a:lnSpc>
                <a:spcPct val="100000"/>
              </a:lnSpc>
              <a:spcBef>
                <a:spcPts val="0"/>
              </a:spcBef>
            </a:pPr>
            <a:r>
              <a:rPr lang="bg-BG" dirty="0" smtClean="0"/>
              <a:t>Унифициране </a:t>
            </a:r>
            <a:r>
              <a:rPr lang="bg-BG" dirty="0"/>
              <a:t>със здравно информационните системи на Европейския съюз и СЗО;</a:t>
            </a:r>
          </a:p>
        </p:txBody>
      </p:sp>
    </p:spTree>
    <p:extLst>
      <p:ext uri="{BB962C8B-B14F-4D97-AF65-F5344CB8AC3E}">
        <p14:creationId xmlns:p14="http://schemas.microsoft.com/office/powerpoint/2010/main" val="373808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3">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3">
                                            <p:txEl>
                                              <p:pRg st="0" end="0"/>
                                            </p:txEl>
                                          </p:spTgt>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1" dur="500"/>
                                        <p:tgtEl>
                                          <p:spTgt spid="3">
                                            <p:txEl>
                                              <p:pRg st="1" end="1"/>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3">
                                            <p:txEl>
                                              <p:pRg st="1" end="1"/>
                                            </p:txEl>
                                          </p:spTgt>
                                        </p:tgtEl>
                                        <p:attrNameLst>
                                          <p:attrName>style.visibility</p:attrName>
                                        </p:attrNameLst>
                                      </p:cBhvr>
                                      <p:to>
                                        <p:strVal val="hidden"/>
                                      </p:to>
                                    </p:set>
                                  </p:childTnLst>
                                </p:cTn>
                              </p:par>
                              <p:par>
                                <p:cTn id="13" presetID="2" presetClass="exit" presetSubtype="4" fill="hold" nodeType="withEffect">
                                  <p:stCondLst>
                                    <p:cond delay="0"/>
                                  </p:stCondLst>
                                  <p:childTnLst>
                                    <p:anim calcmode="lin" valueType="num">
                                      <p:cBhvr additive="base">
                                        <p:cTn id="14"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p:tgtEl>
                                          <p:spTgt spid="3">
                                            <p:txEl>
                                              <p:pRg st="2" end="2"/>
                                            </p:txEl>
                                          </p:spTgt>
                                        </p:tgtEl>
                                        <p:attrNameLst>
                                          <p:attrName>ppt_y</p:attrName>
                                        </p:attrNameLst>
                                      </p:cBhvr>
                                      <p:tavLst>
                                        <p:tav tm="0">
                                          <p:val>
                                            <p:strVal val="ppt_y"/>
                                          </p:val>
                                        </p:tav>
                                        <p:tav tm="100000">
                                          <p:val>
                                            <p:strVal val="1+ppt_h/2"/>
                                          </p:val>
                                        </p:tav>
                                      </p:tavLst>
                                    </p:anim>
                                    <p:set>
                                      <p:cBhvr>
                                        <p:cTn id="16" dur="1" fill="hold">
                                          <p:stCondLst>
                                            <p:cond delay="499"/>
                                          </p:stCondLst>
                                        </p:cTn>
                                        <p:tgtEl>
                                          <p:spTgt spid="3">
                                            <p:txEl>
                                              <p:pRg st="2" end="2"/>
                                            </p:txEl>
                                          </p:spTgt>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p:tgtEl>
                                          <p:spTgt spid="3">
                                            <p:txEl>
                                              <p:pRg st="3" end="3"/>
                                            </p:txEl>
                                          </p:spTgt>
                                        </p:tgtEl>
                                        <p:attrNameLst>
                                          <p:attrName>ppt_y</p:attrName>
                                        </p:attrNameLst>
                                      </p:cBhvr>
                                      <p:tavLst>
                                        <p:tav tm="0">
                                          <p:val>
                                            <p:strVal val="ppt_y"/>
                                          </p:val>
                                        </p:tav>
                                        <p:tav tm="100000">
                                          <p:val>
                                            <p:strVal val="1+ppt_h/2"/>
                                          </p:val>
                                        </p:tav>
                                      </p:tavLst>
                                    </p:anim>
                                    <p:set>
                                      <p:cBhvr>
                                        <p:cTn id="20" dur="1" fill="hold">
                                          <p:stCondLst>
                                            <p:cond delay="499"/>
                                          </p:stCondLst>
                                        </p:cTn>
                                        <p:tgtEl>
                                          <p:spTgt spid="3">
                                            <p:txEl>
                                              <p:pRg st="3" end="3"/>
                                            </p:txEl>
                                          </p:spTgt>
                                        </p:tgtEl>
                                        <p:attrNameLst>
                                          <p:attrName>style.visibility</p:attrName>
                                        </p:attrNameLst>
                                      </p:cBhvr>
                                      <p:to>
                                        <p:strVal val="hidden"/>
                                      </p:to>
                                    </p:set>
                                  </p:childTnLst>
                                </p:cTn>
                              </p:par>
                              <p:par>
                                <p:cTn id="21" presetID="2" presetClass="exit" presetSubtype="4" fill="hold" nodeType="withEffect">
                                  <p:stCondLst>
                                    <p:cond delay="0"/>
                                  </p:stCondLst>
                                  <p:childTnLst>
                                    <p:anim calcmode="lin" valueType="num">
                                      <p:cBhvr additive="base">
                                        <p:cTn id="22" dur="500"/>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3" dur="500"/>
                                        <p:tgtEl>
                                          <p:spTgt spid="3">
                                            <p:txEl>
                                              <p:pRg st="4" end="4"/>
                                            </p:txEl>
                                          </p:spTgt>
                                        </p:tgtEl>
                                        <p:attrNameLst>
                                          <p:attrName>ppt_y</p:attrName>
                                        </p:attrNameLst>
                                      </p:cBhvr>
                                      <p:tavLst>
                                        <p:tav tm="0">
                                          <p:val>
                                            <p:strVal val="ppt_y"/>
                                          </p:val>
                                        </p:tav>
                                        <p:tav tm="100000">
                                          <p:val>
                                            <p:strVal val="1+ppt_h/2"/>
                                          </p:val>
                                        </p:tav>
                                      </p:tavLst>
                                    </p:anim>
                                    <p:set>
                                      <p:cBhvr>
                                        <p:cTn id="24" dur="1" fill="hold">
                                          <p:stCondLst>
                                            <p:cond delay="499"/>
                                          </p:stCondLst>
                                        </p:cTn>
                                        <p:tgtEl>
                                          <p:spTgt spid="3">
                                            <p:txEl>
                                              <p:pRg st="4" end="4"/>
                                            </p:txEl>
                                          </p:spTgt>
                                        </p:tgtEl>
                                        <p:attrNameLst>
                                          <p:attrName>style.visibility</p:attrName>
                                        </p:attrNameLst>
                                      </p:cBhvr>
                                      <p:to>
                                        <p:strVal val="hidden"/>
                                      </p:to>
                                    </p:set>
                                  </p:childTnLst>
                                </p:cTn>
                              </p:par>
                              <p:par>
                                <p:cTn id="25" presetID="2" presetClass="exit" presetSubtype="4" fill="hold" nodeType="withEffect">
                                  <p:stCondLst>
                                    <p:cond delay="0"/>
                                  </p:stCondLst>
                                  <p:childTnLst>
                                    <p:anim calcmode="lin" valueType="num">
                                      <p:cBhvr additive="base">
                                        <p:cTn id="26" dur="500"/>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7" dur="500"/>
                                        <p:tgtEl>
                                          <p:spTgt spid="3">
                                            <p:txEl>
                                              <p:pRg st="5" end="5"/>
                                            </p:txEl>
                                          </p:spTgt>
                                        </p:tgtEl>
                                        <p:attrNameLst>
                                          <p:attrName>ppt_y</p:attrName>
                                        </p:attrNameLst>
                                      </p:cBhvr>
                                      <p:tavLst>
                                        <p:tav tm="0">
                                          <p:val>
                                            <p:strVal val="ppt_y"/>
                                          </p:val>
                                        </p:tav>
                                        <p:tav tm="100000">
                                          <p:val>
                                            <p:strVal val="1+ppt_h/2"/>
                                          </p:val>
                                        </p:tav>
                                      </p:tavLst>
                                    </p:anim>
                                    <p:set>
                                      <p:cBhvr>
                                        <p:cTn id="28" dur="1" fill="hold">
                                          <p:stCondLst>
                                            <p:cond delay="499"/>
                                          </p:stCondLst>
                                        </p:cTn>
                                        <p:tgtEl>
                                          <p:spTgt spid="3">
                                            <p:txEl>
                                              <p:pRg st="5" end="5"/>
                                            </p:txEl>
                                          </p:spTgt>
                                        </p:tgtEl>
                                        <p:attrNameLst>
                                          <p:attrName>style.visibility</p:attrName>
                                        </p:attrNameLst>
                                      </p:cBhvr>
                                      <p:to>
                                        <p:strVal val="hidden"/>
                                      </p:to>
                                    </p:set>
                                  </p:childTnLst>
                                </p:cTn>
                              </p:par>
                              <p:par>
                                <p:cTn id="29" presetID="2" presetClass="exit" presetSubtype="4" fill="hold" nodeType="withEffect">
                                  <p:stCondLst>
                                    <p:cond delay="0"/>
                                  </p:stCondLst>
                                  <p:childTnLst>
                                    <p:anim calcmode="lin" valueType="num">
                                      <p:cBhvr additive="base">
                                        <p:cTn id="30" dur="500"/>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1" dur="500"/>
                                        <p:tgtEl>
                                          <p:spTgt spid="3">
                                            <p:txEl>
                                              <p:pRg st="6" end="6"/>
                                            </p:txEl>
                                          </p:spTgt>
                                        </p:tgtEl>
                                        <p:attrNameLst>
                                          <p:attrName>ppt_y</p:attrName>
                                        </p:attrNameLst>
                                      </p:cBhvr>
                                      <p:tavLst>
                                        <p:tav tm="0">
                                          <p:val>
                                            <p:strVal val="ppt_y"/>
                                          </p:val>
                                        </p:tav>
                                        <p:tav tm="100000">
                                          <p:val>
                                            <p:strVal val="1+ppt_h/2"/>
                                          </p:val>
                                        </p:tav>
                                      </p:tavLst>
                                    </p:anim>
                                    <p:set>
                                      <p:cBhvr>
                                        <p:cTn id="32" dur="1" fill="hold">
                                          <p:stCondLst>
                                            <p:cond delay="499"/>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00" y="501650"/>
            <a:ext cx="10414000" cy="5854700"/>
          </a:xfrm>
          <a:prstGeom prst="rect">
            <a:avLst/>
          </a:prstGeom>
        </p:spPr>
      </p:pic>
    </p:spTree>
    <p:extLst>
      <p:ext uri="{BB962C8B-B14F-4D97-AF65-F5344CB8AC3E}">
        <p14:creationId xmlns:p14="http://schemas.microsoft.com/office/powerpoint/2010/main" val="64742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ontent Placeholder 21"/>
          <p:cNvGraphicFramePr>
            <a:graphicFrameLocks noGrp="1"/>
          </p:cNvGraphicFramePr>
          <p:nvPr>
            <p:ph sz="half" idx="1"/>
            <p:extLst/>
          </p:nvPr>
        </p:nvGraphicFramePr>
        <p:xfrm>
          <a:off x="838200" y="1121229"/>
          <a:ext cx="5181600" cy="4920342"/>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p:cNvSpPr>
            <a:spLocks noGrp="1"/>
          </p:cNvSpPr>
          <p:nvPr>
            <p:ph sz="half" idx="2"/>
          </p:nvPr>
        </p:nvSpPr>
        <p:spPr>
          <a:xfrm>
            <a:off x="7052733" y="957944"/>
            <a:ext cx="4301066" cy="5468256"/>
          </a:xfrm>
        </p:spPr>
        <p:txBody>
          <a:bodyPr>
            <a:normAutofit lnSpcReduction="10000"/>
          </a:bodyPr>
          <a:lstStyle/>
          <a:p>
            <a:pPr marL="0" indent="0" algn="just">
              <a:buNone/>
            </a:pPr>
            <a:r>
              <a:rPr lang="bg-BG" sz="2000" dirty="0" smtClean="0"/>
              <a:t>През 2013 г. средната продължителност на живота в България достига средно-европейските показатели за 1980г.</a:t>
            </a:r>
          </a:p>
          <a:p>
            <a:pPr marL="0" indent="0" algn="just">
              <a:buNone/>
            </a:pPr>
            <a:r>
              <a:rPr lang="bg-BG" sz="2000" dirty="0" smtClean="0"/>
              <a:t>Разликата в продължителността на живота между българския и средноевропейския гражданин нараства 2 пъти - от 3 на 6 години.</a:t>
            </a:r>
          </a:p>
          <a:p>
            <a:pPr marL="0" indent="0" algn="just">
              <a:buNone/>
            </a:pPr>
            <a:r>
              <a:rPr lang="bg-BG" sz="2000" dirty="0"/>
              <a:t>П</a:t>
            </a:r>
            <a:r>
              <a:rPr lang="bg-BG" sz="2000" dirty="0" smtClean="0"/>
              <a:t>оказателят </a:t>
            </a:r>
            <a:r>
              <a:rPr lang="bg-BG" sz="2000" dirty="0"/>
              <a:t>на преждевременната смъртност (относителен дял на умрелите лица под 65-годишна възраст от общия брой на умиранията) запазва нивото си </a:t>
            </a:r>
            <a:r>
              <a:rPr lang="bg-BG" sz="2000" dirty="0" smtClean="0"/>
              <a:t>от около 22-23% т.е</a:t>
            </a:r>
            <a:r>
              <a:rPr lang="bg-BG" sz="2000" dirty="0"/>
              <a:t>. почти всяко четвърто умиране в страната е на лице, ненавършило 65 години. </a:t>
            </a:r>
            <a:endParaRPr lang="bg-BG" sz="2000" dirty="0" smtClean="0"/>
          </a:p>
          <a:p>
            <a:pPr marL="0" indent="0" algn="just">
              <a:buNone/>
            </a:pPr>
            <a:r>
              <a:rPr lang="bg-BG" sz="2000" dirty="0" smtClean="0"/>
              <a:t>При </a:t>
            </a:r>
            <a:r>
              <a:rPr lang="bg-BG" sz="2000" dirty="0"/>
              <a:t>мъжете преждевременната смъртност е 2 пъти по-висока (29.8% при 14.2% за жените). </a:t>
            </a:r>
          </a:p>
          <a:p>
            <a:endParaRPr lang="bg-BG" sz="2000" dirty="0"/>
          </a:p>
        </p:txBody>
      </p:sp>
    </p:spTree>
    <p:extLst>
      <p:ext uri="{BB962C8B-B14F-4D97-AF65-F5344CB8AC3E}">
        <p14:creationId xmlns:p14="http://schemas.microsoft.com/office/powerpoint/2010/main" val="265689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
                                            <p:graphicEl>
                                              <a:chart seriesIdx="-3" categoryIdx="-3" bldStep="gridLegend"/>
                                            </p:graphicEl>
                                          </p:spTgt>
                                        </p:tgtEl>
                                        <p:attrNameLst>
                                          <p:attrName>style.visibility</p:attrName>
                                        </p:attrNameLst>
                                      </p:cBhvr>
                                      <p:to>
                                        <p:strVal val="visible"/>
                                      </p:to>
                                    </p:set>
                                    <p:anim calcmode="lin" valueType="num">
                                      <p:cBhvr additive="base">
                                        <p:cTn id="7" dur="500" fill="hold"/>
                                        <p:tgtEl>
                                          <p:spTgt spid="22">
                                            <p:graphicEl>
                                              <a:chart seriesIdx="-3" categoryIdx="-3" bldStep="gridLegend"/>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
                                            <p:graphicEl>
                                              <a:chart seriesIdx="-3" categoryIdx="-3" bldStep="gridLegend"/>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
                                            <p:graphicEl>
                                              <a:chart seriesIdx="0" categoryIdx="-4" bldStep="series"/>
                                            </p:graphicEl>
                                          </p:spTgt>
                                        </p:tgtEl>
                                        <p:attrNameLst>
                                          <p:attrName>style.visibility</p:attrName>
                                        </p:attrNameLst>
                                      </p:cBhvr>
                                      <p:to>
                                        <p:strVal val="visible"/>
                                      </p:to>
                                    </p:set>
                                    <p:anim calcmode="lin" valueType="num">
                                      <p:cBhvr additive="base">
                                        <p:cTn id="13" dur="500" fill="hold"/>
                                        <p:tgtEl>
                                          <p:spTgt spid="22">
                                            <p:graphicEl>
                                              <a:chart seriesIdx="0" categoryIdx="-4" bldStep="series"/>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
                                            <p:graphicEl>
                                              <a:chart seriesIdx="0"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2">
                                            <p:graphicEl>
                                              <a:chart seriesIdx="1" categoryIdx="-4" bldStep="series"/>
                                            </p:graphicEl>
                                          </p:spTgt>
                                        </p:tgtEl>
                                        <p:attrNameLst>
                                          <p:attrName>style.visibility</p:attrName>
                                        </p:attrNameLst>
                                      </p:cBhvr>
                                      <p:to>
                                        <p:strVal val="visible"/>
                                      </p:to>
                                    </p:set>
                                    <p:anim calcmode="lin" valueType="num">
                                      <p:cBhvr additive="base">
                                        <p:cTn id="19" dur="500" fill="hold"/>
                                        <p:tgtEl>
                                          <p:spTgt spid="22">
                                            <p:graphicEl>
                                              <a:chart seriesIdx="1" categoryIdx="-4" bldStep="series"/>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
                                            <p:graphicEl>
                                              <a:chart seriesIdx="1"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Sub>
          <a:bldChart bld="series"/>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0943"/>
          </a:xfrm>
        </p:spPr>
        <p:txBody>
          <a:bodyPr>
            <a:normAutofit/>
          </a:bodyPr>
          <a:lstStyle/>
          <a:p>
            <a:r>
              <a:rPr lang="bg-BG" sz="2800" b="1" dirty="0" smtClean="0">
                <a:latin typeface="+mn-lt"/>
              </a:rPr>
              <a:t>Макроикономическа среда</a:t>
            </a:r>
            <a:endParaRPr lang="bg-BG" sz="2800" dirty="0">
              <a:latin typeface="+mn-lt"/>
            </a:endParaRPr>
          </a:p>
        </p:txBody>
      </p:sp>
      <p:sp>
        <p:nvSpPr>
          <p:cNvPr id="3" name="Content Placeholder 2"/>
          <p:cNvSpPr>
            <a:spLocks noGrp="1"/>
          </p:cNvSpPr>
          <p:nvPr>
            <p:ph sz="half" idx="1"/>
          </p:nvPr>
        </p:nvSpPr>
        <p:spPr>
          <a:xfrm>
            <a:off x="838200" y="962740"/>
            <a:ext cx="6155028" cy="4351338"/>
          </a:xfrm>
        </p:spPr>
        <p:txBody>
          <a:bodyPr>
            <a:noAutofit/>
          </a:bodyPr>
          <a:lstStyle/>
          <a:p>
            <a:pPr marL="0" indent="0" algn="just">
              <a:buNone/>
            </a:pPr>
            <a:r>
              <a:rPr lang="bg-BG" sz="2000" dirty="0"/>
              <a:t>Между 1995 и 2012 г. общите разходи за здравеопазване са се увеличили от </a:t>
            </a:r>
            <a:r>
              <a:rPr lang="bg-BG" sz="2000" b="1" dirty="0"/>
              <a:t>5,2 на 8 %</a:t>
            </a:r>
            <a:r>
              <a:rPr lang="bg-BG" sz="2000" b="1" dirty="0" smtClean="0"/>
              <a:t> </a:t>
            </a:r>
            <a:r>
              <a:rPr lang="bg-BG" sz="2000" b="1" dirty="0"/>
              <a:t>от БВП</a:t>
            </a:r>
            <a:r>
              <a:rPr lang="bg-BG" sz="2000" dirty="0"/>
              <a:t>, като средствата за здравеопазване на глава от населението са се увеличили от 82 на 566 щ. </a:t>
            </a:r>
            <a:r>
              <a:rPr lang="bg-BG" sz="2000" dirty="0" smtClean="0"/>
              <a:t>дол.</a:t>
            </a:r>
            <a:r>
              <a:rPr lang="en-US" sz="2000" dirty="0" smtClean="0"/>
              <a:t> (</a:t>
            </a:r>
            <a:r>
              <a:rPr lang="bg-BG" sz="2000" dirty="0" smtClean="0"/>
              <a:t>6,9 пъти).</a:t>
            </a:r>
            <a:endParaRPr lang="bg-BG" sz="2000" dirty="0"/>
          </a:p>
          <a:p>
            <a:pPr marL="0" indent="0" algn="just">
              <a:buNone/>
            </a:pPr>
            <a:r>
              <a:rPr lang="bg-BG" sz="2000" dirty="0" smtClean="0"/>
              <a:t>Според </a:t>
            </a:r>
            <a:r>
              <a:rPr lang="bg-BG" sz="2000" dirty="0"/>
              <a:t>данни от </a:t>
            </a:r>
            <a:r>
              <a:rPr lang="bg-BG" sz="2000" dirty="0" smtClean="0"/>
              <a:t>Националните </a:t>
            </a:r>
            <a:r>
              <a:rPr lang="bg-BG" sz="2000" dirty="0"/>
              <a:t>здравни сметки през 2012 г. в България са били изразходвани за здравеопазване </a:t>
            </a:r>
            <a:r>
              <a:rPr lang="bg-BG" sz="2000" dirty="0" smtClean="0"/>
              <a:t>около </a:t>
            </a:r>
            <a:r>
              <a:rPr lang="bg-BG" sz="2000" b="1" dirty="0"/>
              <a:t>6,3 милиарда лв</a:t>
            </a:r>
            <a:r>
              <a:rPr lang="bg-BG" sz="2000" b="1" dirty="0" smtClean="0"/>
              <a:t>.</a:t>
            </a:r>
          </a:p>
          <a:p>
            <a:pPr marL="0" indent="0" algn="just">
              <a:buNone/>
            </a:pPr>
            <a:r>
              <a:rPr lang="ru-RU" sz="2000" dirty="0" smtClean="0"/>
              <a:t>Съставът </a:t>
            </a:r>
            <a:r>
              <a:rPr lang="ru-RU" sz="2000" dirty="0"/>
              <a:t>на разходите за здравеопазване се е </a:t>
            </a:r>
            <a:r>
              <a:rPr lang="ru-RU" sz="2000" dirty="0" smtClean="0"/>
              <a:t>променил:</a:t>
            </a:r>
          </a:p>
          <a:p>
            <a:pPr algn="just"/>
            <a:r>
              <a:rPr lang="ru-RU" sz="2000" dirty="0" smtClean="0"/>
              <a:t> </a:t>
            </a:r>
            <a:r>
              <a:rPr lang="ru-RU" sz="2000" dirty="0"/>
              <a:t>През 2012 г., </a:t>
            </a:r>
            <a:r>
              <a:rPr lang="ru-RU" sz="2000" b="1" dirty="0"/>
              <a:t>публичният дял </a:t>
            </a:r>
            <a:r>
              <a:rPr lang="ru-RU" sz="2000" dirty="0"/>
              <a:t>от общите разходи за здравеопазване представлява 51,4 </a:t>
            </a:r>
            <a:r>
              <a:rPr lang="en-US" sz="2000" dirty="0"/>
              <a:t>%</a:t>
            </a:r>
            <a:r>
              <a:rPr lang="ru-RU" sz="2000" dirty="0" smtClean="0"/>
              <a:t> (основно за сметка на НЗОК), </a:t>
            </a:r>
            <a:r>
              <a:rPr lang="ru-RU" sz="2000" dirty="0"/>
              <a:t>в сравнение с почти 74 </a:t>
            </a:r>
            <a:r>
              <a:rPr lang="en-US" sz="2000" dirty="0"/>
              <a:t>%</a:t>
            </a:r>
            <a:r>
              <a:rPr lang="ru-RU" sz="2000" dirty="0" smtClean="0"/>
              <a:t> </a:t>
            </a:r>
            <a:r>
              <a:rPr lang="ru-RU" sz="2000" dirty="0"/>
              <a:t>през 1995 г. </a:t>
            </a:r>
            <a:endParaRPr lang="ru-RU" sz="2000" dirty="0" smtClean="0"/>
          </a:p>
          <a:p>
            <a:pPr algn="just"/>
            <a:r>
              <a:rPr lang="ru-RU" sz="2000" b="1" dirty="0"/>
              <a:t>Ч</a:t>
            </a:r>
            <a:r>
              <a:rPr lang="ru-RU" sz="2000" b="1" dirty="0" smtClean="0"/>
              <a:t>астните </a:t>
            </a:r>
            <a:r>
              <a:rPr lang="ru-RU" sz="2000" b="1" dirty="0"/>
              <a:t>разходи </a:t>
            </a:r>
            <a:r>
              <a:rPr lang="ru-RU" sz="2000" dirty="0"/>
              <a:t>за здраве са се увеличили от 26 </a:t>
            </a:r>
            <a:r>
              <a:rPr lang="en-US" sz="2000" dirty="0"/>
              <a:t>%</a:t>
            </a:r>
            <a:r>
              <a:rPr lang="ru-RU" sz="2000" dirty="0" smtClean="0"/>
              <a:t> </a:t>
            </a:r>
            <a:r>
              <a:rPr lang="ru-RU" sz="2000" dirty="0"/>
              <a:t>през 1995 до 48,6 </a:t>
            </a:r>
            <a:r>
              <a:rPr lang="en-US" sz="2000" dirty="0" smtClean="0"/>
              <a:t>%</a:t>
            </a:r>
            <a:r>
              <a:rPr lang="ru-RU" sz="2000" dirty="0" smtClean="0"/>
              <a:t> </a:t>
            </a:r>
            <a:r>
              <a:rPr lang="ru-RU" sz="2000" dirty="0"/>
              <a:t>през 2012 г</a:t>
            </a:r>
            <a:r>
              <a:rPr lang="ru-RU" sz="2000" dirty="0" smtClean="0"/>
              <a:t>.</a:t>
            </a:r>
            <a:endParaRPr lang="ru-RU" sz="2000" dirty="0"/>
          </a:p>
        </p:txBody>
      </p:sp>
      <p:sp>
        <p:nvSpPr>
          <p:cNvPr id="4" name="Content Placeholder 3"/>
          <p:cNvSpPr>
            <a:spLocks noGrp="1"/>
          </p:cNvSpPr>
          <p:nvPr>
            <p:ph sz="half" idx="2"/>
          </p:nvPr>
        </p:nvSpPr>
        <p:spPr>
          <a:xfrm>
            <a:off x="7250806" y="1825625"/>
            <a:ext cx="4102994" cy="4351338"/>
          </a:xfrm>
        </p:spPr>
        <p:txBody>
          <a:bodyPr/>
          <a:lstStyle/>
          <a:p>
            <a:endParaRPr lang="bg-BG" dirty="0"/>
          </a:p>
        </p:txBody>
      </p:sp>
      <p:pic>
        <p:nvPicPr>
          <p:cNvPr id="5" name="Picture 4"/>
          <p:cNvPicPr>
            <a:picLocks noChangeAspect="1"/>
          </p:cNvPicPr>
          <p:nvPr/>
        </p:nvPicPr>
        <p:blipFill>
          <a:blip r:embed="rId2"/>
          <a:stretch>
            <a:fillRect/>
          </a:stretch>
        </p:blipFill>
        <p:spPr>
          <a:xfrm>
            <a:off x="7837715" y="2191430"/>
            <a:ext cx="4354285" cy="2714625"/>
          </a:xfrm>
          <a:prstGeom prst="rect">
            <a:avLst/>
          </a:prstGeom>
        </p:spPr>
      </p:pic>
    </p:spTree>
    <p:extLst>
      <p:ext uri="{BB962C8B-B14F-4D97-AF65-F5344CB8AC3E}">
        <p14:creationId xmlns:p14="http://schemas.microsoft.com/office/powerpoint/2010/main" val="172876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9788" y="457200"/>
            <a:ext cx="3932237" cy="1104900"/>
          </a:xfrm>
        </p:spPr>
        <p:txBody>
          <a:bodyPr>
            <a:normAutofit/>
          </a:bodyPr>
          <a:lstStyle/>
          <a:p>
            <a:r>
              <a:rPr lang="bg-BG" sz="2800" b="1" dirty="0" smtClean="0"/>
              <a:t>Публични разходи</a:t>
            </a:r>
            <a:br>
              <a:rPr lang="bg-BG" sz="2800" b="1" dirty="0" smtClean="0"/>
            </a:br>
            <a:endParaRPr lang="bg-BG" sz="2800" b="1" dirty="0"/>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2346916014"/>
              </p:ext>
            </p:extLst>
          </p:nvPr>
        </p:nvGraphicFramePr>
        <p:xfrm>
          <a:off x="5666704" y="987425"/>
          <a:ext cx="6065950" cy="487362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8"/>
          <p:cNvSpPr>
            <a:spLocks noGrp="1"/>
          </p:cNvSpPr>
          <p:nvPr>
            <p:ph type="body" sz="half" idx="2"/>
          </p:nvPr>
        </p:nvSpPr>
        <p:spPr>
          <a:xfrm>
            <a:off x="590550" y="1338943"/>
            <a:ext cx="5011760" cy="4025220"/>
          </a:xfrm>
        </p:spPr>
        <p:txBody>
          <a:bodyPr>
            <a:noAutofit/>
          </a:bodyPr>
          <a:lstStyle/>
          <a:p>
            <a:pPr marL="285750" indent="-285750" algn="just">
              <a:buFont typeface="Arial" panose="020B0604020202020204" pitchFamily="34" charset="0"/>
              <a:buChar char="•"/>
            </a:pPr>
            <a:r>
              <a:rPr lang="bg-BG" sz="1800" dirty="0"/>
              <a:t>За периода от 2003 г. до 2013 г. разходите за здравеопазване по консолидираната фискална програма са нараснали </a:t>
            </a:r>
            <a:r>
              <a:rPr lang="bg-BG" sz="1800" b="1" dirty="0"/>
              <a:t>2,1 пъти </a:t>
            </a:r>
            <a:r>
              <a:rPr lang="bg-BG" sz="1800" dirty="0"/>
              <a:t>– от </a:t>
            </a:r>
            <a:r>
              <a:rPr lang="bg-BG" sz="1800" dirty="0" smtClean="0"/>
              <a:t>1</a:t>
            </a:r>
            <a:r>
              <a:rPr lang="en-US" sz="1800" dirty="0" smtClean="0"/>
              <a:t>,</a:t>
            </a:r>
            <a:r>
              <a:rPr lang="bg-BG" sz="1800" dirty="0" smtClean="0"/>
              <a:t> 69</a:t>
            </a:r>
            <a:r>
              <a:rPr lang="bg-BG" sz="1800" dirty="0"/>
              <a:t> </a:t>
            </a:r>
            <a:r>
              <a:rPr lang="bg-BG" sz="1800" dirty="0" smtClean="0"/>
              <a:t>милиарда </a:t>
            </a:r>
            <a:r>
              <a:rPr lang="bg-BG" sz="1800" dirty="0"/>
              <a:t>лв. до </a:t>
            </a:r>
            <a:r>
              <a:rPr lang="bg-BG" sz="1800" dirty="0" smtClean="0"/>
              <a:t>3,</a:t>
            </a:r>
            <a:r>
              <a:rPr lang="bg-BG" sz="1800" dirty="0"/>
              <a:t> </a:t>
            </a:r>
            <a:r>
              <a:rPr lang="bg-BG" sz="1800" dirty="0" smtClean="0"/>
              <a:t>54</a:t>
            </a:r>
            <a:r>
              <a:rPr lang="bg-BG" sz="1800" dirty="0"/>
              <a:t> </a:t>
            </a:r>
            <a:r>
              <a:rPr lang="bg-BG" sz="1800" dirty="0" smtClean="0"/>
              <a:t>милиарда </a:t>
            </a:r>
            <a:r>
              <a:rPr lang="bg-BG" sz="1800" dirty="0"/>
              <a:t>лв</a:t>
            </a:r>
            <a:r>
              <a:rPr lang="bg-BG" sz="1800" dirty="0" smtClean="0"/>
              <a:t>.</a:t>
            </a:r>
            <a:endParaRPr lang="en-US" sz="1800" dirty="0" smtClean="0"/>
          </a:p>
          <a:p>
            <a:pPr marL="285750" indent="-285750" algn="just">
              <a:buFont typeface="Arial" panose="020B0604020202020204" pitchFamily="34" charset="0"/>
              <a:buChar char="•"/>
            </a:pPr>
            <a:r>
              <a:rPr lang="ru-RU" sz="1800" dirty="0"/>
              <a:t>От 1999 г. – годината на създаване на НЗОК – до 2012 г. общите разходи за здравеопазване се увеличават </a:t>
            </a:r>
            <a:r>
              <a:rPr lang="ru-RU" sz="1800" b="1" dirty="0"/>
              <a:t>с 10% на година по-бързо, отколкото БВП</a:t>
            </a:r>
            <a:r>
              <a:rPr lang="ru-RU" sz="1800" dirty="0"/>
              <a:t>. </a:t>
            </a:r>
          </a:p>
          <a:p>
            <a:pPr marL="285750" indent="-285750" algn="just">
              <a:buFont typeface="Arial" panose="020B0604020202020204" pitchFamily="34" charset="0"/>
              <a:buChar char="•"/>
            </a:pPr>
            <a:r>
              <a:rPr lang="bg-BG" sz="1800" dirty="0" smtClean="0"/>
              <a:t>Публичните </a:t>
            </a:r>
            <a:r>
              <a:rPr lang="bg-BG" sz="1800" dirty="0"/>
              <a:t>разходи за здравеопазване се предвижда да се увеличат от 4,5 %</a:t>
            </a:r>
            <a:r>
              <a:rPr lang="bg-BG" sz="1800" dirty="0" smtClean="0"/>
              <a:t> </a:t>
            </a:r>
            <a:r>
              <a:rPr lang="bg-BG" sz="1800" dirty="0"/>
              <a:t>от БВП през 2013 г. </a:t>
            </a:r>
            <a:r>
              <a:rPr lang="bg-BG" sz="1800" dirty="0" smtClean="0"/>
              <a:t> </a:t>
            </a:r>
            <a:r>
              <a:rPr lang="bg-BG" sz="1800" b="1" dirty="0"/>
              <a:t>на </a:t>
            </a:r>
            <a:r>
              <a:rPr lang="bg-BG" sz="1800" b="1" dirty="0" smtClean="0"/>
              <a:t>5,3 % от БВП </a:t>
            </a:r>
            <a:r>
              <a:rPr lang="bg-BG" sz="1800" b="1" dirty="0"/>
              <a:t>през 2020 г. </a:t>
            </a:r>
            <a:r>
              <a:rPr lang="bg-BG" sz="1800" dirty="0"/>
              <a:t>(</a:t>
            </a:r>
            <a:r>
              <a:rPr lang="bg-BG" sz="1800" dirty="0" smtClean="0"/>
              <a:t>5, 37 милиарда </a:t>
            </a:r>
            <a:r>
              <a:rPr lang="bg-BG" sz="1800" dirty="0"/>
              <a:t>лв.) – увеличение от 0,8 процентни </a:t>
            </a:r>
            <a:r>
              <a:rPr lang="bg-BG" sz="1800" dirty="0" smtClean="0"/>
              <a:t>пункта. </a:t>
            </a:r>
          </a:p>
          <a:p>
            <a:pPr marL="285750" indent="-285750" algn="just">
              <a:buFont typeface="Arial" panose="020B0604020202020204" pitchFamily="34" charset="0"/>
              <a:buChar char="•"/>
            </a:pPr>
            <a:r>
              <a:rPr lang="bg-BG" sz="1800" dirty="0" smtClean="0"/>
              <a:t>Публичните разходи за здравеопазване ще се увеличат от 12,1 % от бюджета на правителството през 2013 г. </a:t>
            </a:r>
            <a:r>
              <a:rPr lang="bg-BG" sz="1800" b="1" dirty="0" smtClean="0"/>
              <a:t>на 13,6 % от бюджета на правителството през 2020 г. </a:t>
            </a:r>
            <a:r>
              <a:rPr lang="bg-BG" sz="1800" dirty="0" smtClean="0"/>
              <a:t>– увеличение от 1,5 процентни пункта.</a:t>
            </a:r>
            <a:endParaRPr lang="bg-BG" sz="1800" dirty="0"/>
          </a:p>
        </p:txBody>
      </p:sp>
    </p:spTree>
    <p:extLst>
      <p:ext uri="{BB962C8B-B14F-4D97-AF65-F5344CB8AC3E}">
        <p14:creationId xmlns:p14="http://schemas.microsoft.com/office/powerpoint/2010/main" val="4232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graphicEl>
                                              <a:chart seriesIdx="-3" categoryIdx="-3" bldStep="gridLegend"/>
                                            </p:graphicEl>
                                          </p:spTgt>
                                        </p:tgtEl>
                                        <p:attrNameLst>
                                          <p:attrName>style.visibility</p:attrName>
                                        </p:attrNameLst>
                                      </p:cBhvr>
                                      <p:to>
                                        <p:strVal val="visible"/>
                                      </p:to>
                                    </p:set>
                                    <p:animEffect transition="in" filter="fade">
                                      <p:cBhvr>
                                        <p:cTn id="7" dur="1000"/>
                                        <p:tgtEl>
                                          <p:spTgt spid="13">
                                            <p:graphicEl>
                                              <a:chart seriesIdx="-3" categoryIdx="-3" bldStep="gridLegend"/>
                                            </p:graphicEl>
                                          </p:spTgt>
                                        </p:tgtEl>
                                      </p:cBhvr>
                                    </p:animEffect>
                                    <p:anim calcmode="lin" valueType="num">
                                      <p:cBhvr>
                                        <p:cTn id="8" dur="1000" fill="hold"/>
                                        <p:tgtEl>
                                          <p:spTgt spid="13">
                                            <p:graphicEl>
                                              <a:chart seriesIdx="-3" categoryIdx="-3" bldStep="gridLegend"/>
                                            </p:graphicEl>
                                          </p:spTgt>
                                        </p:tgtEl>
                                        <p:attrNameLst>
                                          <p:attrName>ppt_x</p:attrName>
                                        </p:attrNameLst>
                                      </p:cBhvr>
                                      <p:tavLst>
                                        <p:tav tm="0">
                                          <p:val>
                                            <p:strVal val="#ppt_x"/>
                                          </p:val>
                                        </p:tav>
                                        <p:tav tm="100000">
                                          <p:val>
                                            <p:strVal val="#ppt_x"/>
                                          </p:val>
                                        </p:tav>
                                      </p:tavLst>
                                    </p:anim>
                                    <p:anim calcmode="lin" valueType="num">
                                      <p:cBhvr>
                                        <p:cTn id="9" dur="1000" fill="hold"/>
                                        <p:tgtEl>
                                          <p:spTgt spid="13">
                                            <p:graphicEl>
                                              <a:chart seriesIdx="-3" categoryIdx="-3" bldStep="gridLegend"/>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graphicEl>
                                              <a:chart seriesIdx="0" categoryIdx="-4" bldStep="series"/>
                                            </p:graphicEl>
                                          </p:spTgt>
                                        </p:tgtEl>
                                        <p:attrNameLst>
                                          <p:attrName>style.visibility</p:attrName>
                                        </p:attrNameLst>
                                      </p:cBhvr>
                                      <p:to>
                                        <p:strVal val="visible"/>
                                      </p:to>
                                    </p:set>
                                    <p:animEffect transition="in" filter="fade">
                                      <p:cBhvr>
                                        <p:cTn id="14" dur="1000"/>
                                        <p:tgtEl>
                                          <p:spTgt spid="13">
                                            <p:graphicEl>
                                              <a:chart seriesIdx="0" categoryIdx="-4" bldStep="series"/>
                                            </p:graphicEl>
                                          </p:spTgt>
                                        </p:tgtEl>
                                      </p:cBhvr>
                                    </p:animEffect>
                                    <p:anim calcmode="lin" valueType="num">
                                      <p:cBhvr>
                                        <p:cTn id="15" dur="1000" fill="hold"/>
                                        <p:tgtEl>
                                          <p:spTgt spid="13">
                                            <p:graphicEl>
                                              <a:chart seriesIdx="0" categoryIdx="-4" bldStep="series"/>
                                            </p:graphicEl>
                                          </p:spTgt>
                                        </p:tgtEl>
                                        <p:attrNameLst>
                                          <p:attrName>ppt_x</p:attrName>
                                        </p:attrNameLst>
                                      </p:cBhvr>
                                      <p:tavLst>
                                        <p:tav tm="0">
                                          <p:val>
                                            <p:strVal val="#ppt_x"/>
                                          </p:val>
                                        </p:tav>
                                        <p:tav tm="100000">
                                          <p:val>
                                            <p:strVal val="#ppt_x"/>
                                          </p:val>
                                        </p:tav>
                                      </p:tavLst>
                                    </p:anim>
                                    <p:anim calcmode="lin" valueType="num">
                                      <p:cBhvr>
                                        <p:cTn id="16" dur="1000" fill="hold"/>
                                        <p:tgtEl>
                                          <p:spTgt spid="13">
                                            <p:graphicEl>
                                              <a:chart seriesIdx="0" categoryIdx="-4" bldStep="series"/>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uiExpand="1">
        <p:bldSub>
          <a:bldChart bld="series"/>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11"/>
          <p:cNvGraphicFramePr>
            <a:graphicFrameLocks noGrp="1"/>
          </p:cNvGraphicFramePr>
          <p:nvPr>
            <p:ph idx="1"/>
            <p:extLst>
              <p:ext uri="{D42A27DB-BD31-4B8C-83A1-F6EECF244321}">
                <p14:modId xmlns:p14="http://schemas.microsoft.com/office/powerpoint/2010/main" val="2091159322"/>
              </p:ext>
            </p:extLst>
          </p:nvPr>
        </p:nvGraphicFramePr>
        <p:xfrm>
          <a:off x="1382485" y="987425"/>
          <a:ext cx="10700657" cy="567463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a:spLocks noGrp="1"/>
          </p:cNvSpPr>
          <p:nvPr>
            <p:ph type="body" sz="half" idx="2"/>
          </p:nvPr>
        </p:nvSpPr>
        <p:spPr>
          <a:xfrm>
            <a:off x="609600" y="751114"/>
            <a:ext cx="3331029" cy="4900159"/>
          </a:xfrm>
        </p:spPr>
        <p:txBody>
          <a:bodyPr>
            <a:normAutofit/>
          </a:bodyPr>
          <a:lstStyle/>
          <a:p>
            <a:pPr algn="just"/>
            <a:r>
              <a:rPr lang="ru-RU" sz="1800" dirty="0" smtClean="0"/>
              <a:t>Населението </a:t>
            </a:r>
            <a:r>
              <a:rPr lang="ru-RU" sz="1800" i="1" dirty="0" smtClean="0"/>
              <a:t>намалява</a:t>
            </a:r>
            <a:r>
              <a:rPr lang="ru-RU" sz="1800" dirty="0" smtClean="0"/>
              <a:t> с относително постоянен темп – с около 0,60% годишно.</a:t>
            </a:r>
          </a:p>
          <a:p>
            <a:pPr algn="just"/>
            <a:r>
              <a:rPr lang="ru-RU" sz="1800" dirty="0" smtClean="0"/>
              <a:t>Темпът на нарастване на БВП намалява през последните 3 години.</a:t>
            </a:r>
          </a:p>
          <a:p>
            <a:pPr algn="just"/>
            <a:r>
              <a:rPr lang="ru-RU" sz="1800" dirty="0" smtClean="0"/>
              <a:t>Разходите на НЗОК </a:t>
            </a:r>
            <a:r>
              <a:rPr lang="ru-RU" sz="1800" i="1" dirty="0" smtClean="0"/>
              <a:t>нарастват</a:t>
            </a:r>
            <a:r>
              <a:rPr lang="ru-RU" sz="1800" dirty="0" smtClean="0"/>
              <a:t> с много по-бърз темп от приходите от здравно-осигурителни вноски. </a:t>
            </a:r>
          </a:p>
          <a:p>
            <a:pPr algn="just"/>
            <a:r>
              <a:rPr lang="ru-RU" sz="1800" dirty="0" smtClean="0"/>
              <a:t>През 2013 г. ръстът в приходите е бил едва 2,84%, докато разходите са се повишили с около 15%. </a:t>
            </a:r>
          </a:p>
          <a:p>
            <a:pPr algn="just"/>
            <a:r>
              <a:rPr lang="ru-RU" sz="1800" dirty="0" smtClean="0"/>
              <a:t>Тенденцията се е запазила и през 2014 г.</a:t>
            </a:r>
            <a:endParaRPr lang="bg-BG" sz="1800" dirty="0" smtClean="0"/>
          </a:p>
          <a:p>
            <a:endParaRPr lang="bg-BG" sz="1800" dirty="0"/>
          </a:p>
        </p:txBody>
      </p:sp>
    </p:spTree>
    <p:extLst>
      <p:ext uri="{BB962C8B-B14F-4D97-AF65-F5344CB8AC3E}">
        <p14:creationId xmlns:p14="http://schemas.microsoft.com/office/powerpoint/2010/main" val="58345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graphicEl>
                                              <a:chart seriesIdx="-3" categoryIdx="-3" bldStep="gridLegend"/>
                                            </p:graphicEl>
                                          </p:spTgt>
                                        </p:tgtEl>
                                        <p:attrNameLst>
                                          <p:attrName>style.visibility</p:attrName>
                                        </p:attrNameLst>
                                      </p:cBhvr>
                                      <p:to>
                                        <p:strVal val="visible"/>
                                      </p:to>
                                    </p:set>
                                    <p:anim calcmode="lin" valueType="num">
                                      <p:cBhvr additive="base">
                                        <p:cTn id="7" dur="500" fill="hold"/>
                                        <p:tgtEl>
                                          <p:spTgt spid="12">
                                            <p:graphicEl>
                                              <a:chart seriesIdx="-3" categoryIdx="-3" bldStep="gridLegend"/>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
                                            <p:graphicEl>
                                              <a:chart seriesIdx="-3" categoryIdx="-3" bldStep="gridLegend"/>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graphicEl>
                                              <a:chart seriesIdx="0" categoryIdx="-4" bldStep="series"/>
                                            </p:graphicEl>
                                          </p:spTgt>
                                        </p:tgtEl>
                                        <p:attrNameLst>
                                          <p:attrName>style.visibility</p:attrName>
                                        </p:attrNameLst>
                                      </p:cBhvr>
                                      <p:to>
                                        <p:strVal val="visible"/>
                                      </p:to>
                                    </p:set>
                                    <p:anim calcmode="lin" valueType="num">
                                      <p:cBhvr additive="base">
                                        <p:cTn id="13" dur="500" fill="hold"/>
                                        <p:tgtEl>
                                          <p:spTgt spid="12">
                                            <p:graphicEl>
                                              <a:chart seriesIdx="0" categoryIdx="-4" bldStep="series"/>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
                                            <p:graphicEl>
                                              <a:chart seriesIdx="0"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graphicEl>
                                              <a:chart seriesIdx="1" categoryIdx="-4" bldStep="series"/>
                                            </p:graphicEl>
                                          </p:spTgt>
                                        </p:tgtEl>
                                        <p:attrNameLst>
                                          <p:attrName>style.visibility</p:attrName>
                                        </p:attrNameLst>
                                      </p:cBhvr>
                                      <p:to>
                                        <p:strVal val="visible"/>
                                      </p:to>
                                    </p:set>
                                    <p:anim calcmode="lin" valueType="num">
                                      <p:cBhvr additive="base">
                                        <p:cTn id="19" dur="500" fill="hold"/>
                                        <p:tgtEl>
                                          <p:spTgt spid="12">
                                            <p:graphicEl>
                                              <a:chart seriesIdx="1" categoryIdx="-4" bldStep="series"/>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
                                            <p:graphicEl>
                                              <a:chart seriesIdx="1"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
                                            <p:graphicEl>
                                              <a:chart seriesIdx="2" categoryIdx="-4" bldStep="series"/>
                                            </p:graphicEl>
                                          </p:spTgt>
                                        </p:tgtEl>
                                        <p:attrNameLst>
                                          <p:attrName>style.visibility</p:attrName>
                                        </p:attrNameLst>
                                      </p:cBhvr>
                                      <p:to>
                                        <p:strVal val="visible"/>
                                      </p:to>
                                    </p:set>
                                    <p:anim calcmode="lin" valueType="num">
                                      <p:cBhvr additive="base">
                                        <p:cTn id="25" dur="500" fill="hold"/>
                                        <p:tgtEl>
                                          <p:spTgt spid="12">
                                            <p:graphicEl>
                                              <a:chart seriesIdx="2" categoryIdx="-4" bldStep="series"/>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
                                            <p:graphicEl>
                                              <a:chart seriesIdx="2"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
                                            <p:graphicEl>
                                              <a:chart seriesIdx="3" categoryIdx="-4" bldStep="series"/>
                                            </p:graphicEl>
                                          </p:spTgt>
                                        </p:tgtEl>
                                        <p:attrNameLst>
                                          <p:attrName>style.visibility</p:attrName>
                                        </p:attrNameLst>
                                      </p:cBhvr>
                                      <p:to>
                                        <p:strVal val="visible"/>
                                      </p:to>
                                    </p:set>
                                    <p:anim calcmode="lin" valueType="num">
                                      <p:cBhvr additive="base">
                                        <p:cTn id="31" dur="500" fill="hold"/>
                                        <p:tgtEl>
                                          <p:spTgt spid="12">
                                            <p:graphicEl>
                                              <a:chart seriesIdx="3" categoryIdx="-4" bldStep="series"/>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
                                            <p:graphicEl>
                                              <a:chart seriesIdx="3"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Chart bld="series"/>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14196</TotalTime>
  <Words>3541</Words>
  <Application>Microsoft Office PowerPoint</Application>
  <PresentationFormat>Widescreen</PresentationFormat>
  <Paragraphs>365</Paragraphs>
  <Slides>55</Slides>
  <Notes>12</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 Unicode MS</vt:lpstr>
      <vt:lpstr>Arial</vt:lpstr>
      <vt:lpstr>Calibri</vt:lpstr>
      <vt:lpstr>Calibri Light</vt:lpstr>
      <vt:lpstr>Times New Roman</vt:lpstr>
      <vt:lpstr>Office Theme</vt:lpstr>
      <vt:lpstr>Реформата в системата на здравеопазването  </vt:lpstr>
      <vt:lpstr>Реформиране на системата</vt:lpstr>
      <vt:lpstr>Здравно-демографска среда</vt:lpstr>
      <vt:lpstr>PowerPoint Presentation</vt:lpstr>
      <vt:lpstr>PowerPoint Presentation</vt:lpstr>
      <vt:lpstr>PowerPoint Presentation</vt:lpstr>
      <vt:lpstr>Макроикономическа среда</vt:lpstr>
      <vt:lpstr>Публични разходи </vt:lpstr>
      <vt:lpstr>PowerPoint Presentation</vt:lpstr>
      <vt:lpstr>През 2013 г. разходите на НЗОК достигат номинално сумата на здравноосигурителните вноски, а през 2014 г. вече са повече от приходите. </vt:lpstr>
      <vt:lpstr>PowerPoint Presentation</vt:lpstr>
      <vt:lpstr>Разходи на домакинствата </vt:lpstr>
      <vt:lpstr>PowerPoint Presentation</vt:lpstr>
      <vt:lpstr>PowerPoint Presentation</vt:lpstr>
      <vt:lpstr>И до 2050?!</vt:lpstr>
      <vt:lpstr>PowerPoint Presentation</vt:lpstr>
      <vt:lpstr>Специфична препоръка на ЕС относно Националната програма за реформи на България за 2014 г.: </vt:lpstr>
      <vt:lpstr>Препоръки на Световна банка в доклада „България. Систематичен анализ за страната“, 2015 г.</vt:lpstr>
      <vt:lpstr>  Защо е необходима реформа в болничната помощ? </vt:lpstr>
      <vt:lpstr>Нашите цели: </vt:lpstr>
      <vt:lpstr>PowerPoint Presentation</vt:lpstr>
      <vt:lpstr> </vt:lpstr>
      <vt:lpstr>Общ брой болнични легла </vt:lpstr>
      <vt:lpstr>PowerPoint Presentation</vt:lpstr>
      <vt:lpstr> </vt:lpstr>
      <vt:lpstr>PowerPoint Presentation</vt:lpstr>
      <vt:lpstr>1. Преструктуриране на болничния сектор на база на потребности</vt:lpstr>
      <vt:lpstr>2. Осигуряване на качество на болничните услуги</vt:lpstr>
      <vt:lpstr>3. Адаптиране на болниците спрямо нуждите на пациента. </vt:lpstr>
      <vt:lpstr>PowerPoint Presentation</vt:lpstr>
      <vt:lpstr>PowerPoint Presentation</vt:lpstr>
      <vt:lpstr>За периода 2009-2014 г. болничните разходи са се увеличили 1.63 пъти и се очаква да се удвоят до 2020 г.</vt:lpstr>
      <vt:lpstr>Имаме най-високо ниво на хоспитализации на 100 000 население от цяла Европа.  В периода 2000-2010 г. броят на хоспитализациите на глава от населението е скочил с 65%. През 2013 г. 1 от всеки 4-ма българи е бил 1 е хоспитализиран.  </vt:lpstr>
      <vt:lpstr>PowerPoint Presentation</vt:lpstr>
      <vt:lpstr>Цена на болничната услуга</vt:lpstr>
      <vt:lpstr>PowerPoint Presentation</vt:lpstr>
      <vt:lpstr>Нова система за финансиране: коректно изплащане за оправдани грижи за пациента. </vt:lpstr>
      <vt:lpstr>PowerPoint Presentation</vt:lpstr>
      <vt:lpstr>Комплексно болнично обслужване</vt:lpstr>
      <vt:lpstr>Лекарствена политика</vt:lpstr>
      <vt:lpstr>Сегашната реимбурсната политика</vt:lpstr>
      <vt:lpstr>По данни от Националните здравни сметки на НСИ за периода 2003-2012 г. разходите на НЗОК за лекарствени продукти са нарастнали 1,8 пъти, а разходите на домакинствата 2,7 пъти. </vt:lpstr>
      <vt:lpstr>Въпреки, че се забелязват сезонни колебания при броя ЗОЛ, средните разходи за лекарствени продукти за 3-месечие се покачват. </vt:lpstr>
      <vt:lpstr>Към 16-06-2015г. за I10 - Есенциална хипертония НЗОК реимбурсира 601 продукта от 71 международни непатентни наименования в 17 Jumbo групи.   В някои ATC групи разликата между най-ниската и най-високата цена е над 20 пъти. Ефективният процент на реимбурсация в такива наситени групи достига едва 1,5% (при 50% за референта). Тези разлики се поемат от пациентите. В тази група най-голям дял от продажбите – 48%, имат продукти 5 пъти по-скъпи от референта. Доплащането от пациентите за тези 2 продукта е в размер на 903 хил.лв. за 2014 г.  </vt:lpstr>
      <vt:lpstr>През 2014 г. НЗОК е реимбурсирала близо 535 млн. лв. за лекарствени продукти за домашно лечение, за които пациентите са доплатили още 455 млн. лв. </vt:lpstr>
      <vt:lpstr>Нашите цели са:</vt:lpstr>
      <vt:lpstr>Ще го постигнем чрез:</vt:lpstr>
      <vt:lpstr>PowerPoint Presentation</vt:lpstr>
      <vt:lpstr>Здравеопазване без е-</vt:lpstr>
      <vt:lpstr>Мерки:</vt:lpstr>
      <vt:lpstr>Ще съблюдаваме следните принципи:</vt:lpstr>
      <vt:lpstr>График за реализация на НЗИС</vt:lpstr>
      <vt:lpstr>Ползите от е-здравеопазването</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Nelly Goncheva</dc:creator>
  <cp:lastModifiedBy>Nelly Goncheva</cp:lastModifiedBy>
  <cp:revision>269</cp:revision>
  <cp:lastPrinted>2015-06-22T13:29:20Z</cp:lastPrinted>
  <dcterms:created xsi:type="dcterms:W3CDTF">2015-06-11T05:35:49Z</dcterms:created>
  <dcterms:modified xsi:type="dcterms:W3CDTF">2015-06-23T06:52:31Z</dcterms:modified>
</cp:coreProperties>
</file>