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9" r:id="rId3"/>
    <p:sldId id="260" r:id="rId4"/>
    <p:sldId id="257" r:id="rId5"/>
    <p:sldId id="261" r:id="rId6"/>
    <p:sldId id="272" r:id="rId7"/>
    <p:sldId id="273" r:id="rId8"/>
    <p:sldId id="266" r:id="rId9"/>
    <p:sldId id="267" r:id="rId10"/>
    <p:sldId id="269" r:id="rId11"/>
    <p:sldId id="264" r:id="rId12"/>
    <p:sldId id="274" r:id="rId13"/>
    <p:sldId id="270" r:id="rId14"/>
  </p:sldIdLst>
  <p:sldSz cx="12192000" cy="6858000"/>
  <p:notesSz cx="6797675" cy="9926638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92" d="100"/>
          <a:sy n="92" d="100"/>
        </p:scale>
        <p:origin x="9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5" Type="http://schemas.openxmlformats.org/officeDocument/2006/relationships/chartUserShapes" Target="../drawings/drawing1.xml"/><Relationship Id="rId4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vgeorgieva\AppData\Local\Microsoft\Windows\INetCache\Content.Outlook\WWRN822B\Book3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vgeorgieva\AppData\Local\Microsoft\Windows\INetCache\Content.Outlook\WWRN822B\Book3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rgbClr val="005A58"/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r>
              <a:rPr lang="bg-BG" dirty="0" smtClean="0">
                <a:latin typeface="Century Gothic" panose="020B0502020202020204" pitchFamily="34" charset="0"/>
              </a:rPr>
              <a:t>Осигуреност</a:t>
            </a:r>
            <a:r>
              <a:rPr lang="bg-BG" baseline="0" dirty="0" smtClean="0">
                <a:latin typeface="Century Gothic" panose="020B0502020202020204" pitchFamily="34" charset="0"/>
              </a:rPr>
              <a:t> с болнични легла в България</a:t>
            </a:r>
            <a:endParaRPr lang="en-US" dirty="0">
              <a:latin typeface="Century Gothic" panose="020B0502020202020204" pitchFamily="34" charset="0"/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rgbClr val="005A58"/>
              </a:solidFill>
              <a:latin typeface="Century Gothic" panose="020B0502020202020204" pitchFamily="34" charset="0"/>
              <a:ea typeface="+mn-ea"/>
              <a:cs typeface="+mn-cs"/>
            </a:defRPr>
          </a:pPr>
          <a:endParaRPr lang="bg-BG"/>
        </a:p>
      </c:txPr>
    </c:title>
    <c:autoTitleDeleted val="0"/>
    <c:plotArea>
      <c:layout/>
      <c:barChart>
        <c:barDir val="col"/>
        <c:grouping val="clustered"/>
        <c:varyColors val="0"/>
        <c:ser>
          <c:idx val="3"/>
          <c:order val="2"/>
          <c:tx>
            <c:strRef>
              <c:f>Sheet1!$E$1</c:f>
              <c:strCache>
                <c:ptCount val="1"/>
                <c:pt idx="0">
                  <c:v>Над средното за страната</c:v>
                </c:pt>
              </c:strCache>
            </c:strRef>
          </c:tx>
          <c:spPr>
            <a:solidFill>
              <a:srgbClr val="990000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cat>
            <c:strRef>
              <c:f>Sheet1!$A$2:$A$30</c:f>
              <c:strCache>
                <c:ptCount val="29"/>
                <c:pt idx="0">
                  <c:v>БЪЛГАРИЯ</c:v>
                </c:pt>
                <c:pt idx="1">
                  <c:v>Благоевград</c:v>
                </c:pt>
                <c:pt idx="2">
                  <c:v>Бургас</c:v>
                </c:pt>
                <c:pt idx="3">
                  <c:v>Варна</c:v>
                </c:pt>
                <c:pt idx="4">
                  <c:v>Велико Търново</c:v>
                </c:pt>
                <c:pt idx="5">
                  <c:v>Видин</c:v>
                </c:pt>
                <c:pt idx="6">
                  <c:v>Враца</c:v>
                </c:pt>
                <c:pt idx="7">
                  <c:v>Габрово</c:v>
                </c:pt>
                <c:pt idx="8">
                  <c:v>Добрич</c:v>
                </c:pt>
                <c:pt idx="9">
                  <c:v>Кърджали</c:v>
                </c:pt>
                <c:pt idx="10">
                  <c:v>Кюстендил</c:v>
                </c:pt>
                <c:pt idx="11">
                  <c:v>Ловеч</c:v>
                </c:pt>
                <c:pt idx="12">
                  <c:v>Монтана</c:v>
                </c:pt>
                <c:pt idx="13">
                  <c:v>Пазарджик</c:v>
                </c:pt>
                <c:pt idx="14">
                  <c:v>Перник</c:v>
                </c:pt>
                <c:pt idx="15">
                  <c:v>Плевен</c:v>
                </c:pt>
                <c:pt idx="16">
                  <c:v>Пловдив</c:v>
                </c:pt>
                <c:pt idx="17">
                  <c:v>Разград</c:v>
                </c:pt>
                <c:pt idx="18">
                  <c:v>Русе</c:v>
                </c:pt>
                <c:pt idx="19">
                  <c:v>Силистра</c:v>
                </c:pt>
                <c:pt idx="20">
                  <c:v>Сливен</c:v>
                </c:pt>
                <c:pt idx="21">
                  <c:v>Смолян</c:v>
                </c:pt>
                <c:pt idx="22">
                  <c:v>София</c:v>
                </c:pt>
                <c:pt idx="23">
                  <c:v>София (столица)</c:v>
                </c:pt>
                <c:pt idx="24">
                  <c:v>Стара Загора</c:v>
                </c:pt>
                <c:pt idx="25">
                  <c:v>Търговище</c:v>
                </c:pt>
                <c:pt idx="26">
                  <c:v>Хасково</c:v>
                </c:pt>
                <c:pt idx="27">
                  <c:v>Шумен</c:v>
                </c:pt>
                <c:pt idx="28">
                  <c:v>Ямбол</c:v>
                </c:pt>
              </c:strCache>
            </c:strRef>
          </c:cat>
          <c:val>
            <c:numRef>
              <c:f>Sheet1!$E$2:$E$30</c:f>
              <c:numCache>
                <c:formatCode>#,##0.0</c:formatCode>
                <c:ptCount val="29"/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7.5114212842288186</c:v>
                </c:pt>
                <c:pt idx="7">
                  <c:v>7.9901243753751974</c:v>
                </c:pt>
                <c:pt idx="8">
                  <c:v>0</c:v>
                </c:pt>
                <c:pt idx="9">
                  <c:v>0</c:v>
                </c:pt>
                <c:pt idx="10">
                  <c:v>7.6822127228494024</c:v>
                </c:pt>
                <c:pt idx="11">
                  <c:v>8.2165511137335887</c:v>
                </c:pt>
                <c:pt idx="12">
                  <c:v>0</c:v>
                </c:pt>
                <c:pt idx="13">
                  <c:v>7.5235715054941386</c:v>
                </c:pt>
                <c:pt idx="14">
                  <c:v>0</c:v>
                </c:pt>
                <c:pt idx="15">
                  <c:v>0</c:v>
                </c:pt>
                <c:pt idx="16">
                  <c:v>8.2365448387415459</c:v>
                </c:pt>
                <c:pt idx="17">
                  <c:v>0</c:v>
                </c:pt>
                <c:pt idx="18">
                  <c:v>7.1023221808306927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7.1897950114306743</c:v>
                </c:pt>
                <c:pt idx="24">
                  <c:v>8.1132811547558088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</c:numCache>
            </c:numRef>
          </c:val>
        </c:ser>
        <c:ser>
          <c:idx val="4"/>
          <c:order val="3"/>
          <c:tx>
            <c:strRef>
              <c:f>Sheet1!$F$1</c:f>
              <c:strCache>
                <c:ptCount val="1"/>
                <c:pt idx="0">
                  <c:v>Под средното за страната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Pt>
            <c:idx val="0"/>
            <c:invertIfNegative val="0"/>
            <c:bubble3D val="0"/>
            <c:spPr>
              <a:solidFill>
                <a:srgbClr val="99CCFF">
                  <a:lumMod val="25000"/>
                </a:srgbClr>
              </a:solidFill>
              <a:ln>
                <a:noFill/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cat>
            <c:strRef>
              <c:f>Sheet1!$A$2:$A$30</c:f>
              <c:strCache>
                <c:ptCount val="29"/>
                <c:pt idx="0">
                  <c:v>БЪЛГАРИЯ</c:v>
                </c:pt>
                <c:pt idx="1">
                  <c:v>Благоевград</c:v>
                </c:pt>
                <c:pt idx="2">
                  <c:v>Бургас</c:v>
                </c:pt>
                <c:pt idx="3">
                  <c:v>Варна</c:v>
                </c:pt>
                <c:pt idx="4">
                  <c:v>Велико Търново</c:v>
                </c:pt>
                <c:pt idx="5">
                  <c:v>Видин</c:v>
                </c:pt>
                <c:pt idx="6">
                  <c:v>Враца</c:v>
                </c:pt>
                <c:pt idx="7">
                  <c:v>Габрово</c:v>
                </c:pt>
                <c:pt idx="8">
                  <c:v>Добрич</c:v>
                </c:pt>
                <c:pt idx="9">
                  <c:v>Кърджали</c:v>
                </c:pt>
                <c:pt idx="10">
                  <c:v>Кюстендил</c:v>
                </c:pt>
                <c:pt idx="11">
                  <c:v>Ловеч</c:v>
                </c:pt>
                <c:pt idx="12">
                  <c:v>Монтана</c:v>
                </c:pt>
                <c:pt idx="13">
                  <c:v>Пазарджик</c:v>
                </c:pt>
                <c:pt idx="14">
                  <c:v>Перник</c:v>
                </c:pt>
                <c:pt idx="15">
                  <c:v>Плевен</c:v>
                </c:pt>
                <c:pt idx="16">
                  <c:v>Пловдив</c:v>
                </c:pt>
                <c:pt idx="17">
                  <c:v>Разград</c:v>
                </c:pt>
                <c:pt idx="18">
                  <c:v>Русе</c:v>
                </c:pt>
                <c:pt idx="19">
                  <c:v>Силистра</c:v>
                </c:pt>
                <c:pt idx="20">
                  <c:v>Сливен</c:v>
                </c:pt>
                <c:pt idx="21">
                  <c:v>Смолян</c:v>
                </c:pt>
                <c:pt idx="22">
                  <c:v>София</c:v>
                </c:pt>
                <c:pt idx="23">
                  <c:v>София (столица)</c:v>
                </c:pt>
                <c:pt idx="24">
                  <c:v>Стара Загора</c:v>
                </c:pt>
                <c:pt idx="25">
                  <c:v>Търговище</c:v>
                </c:pt>
                <c:pt idx="26">
                  <c:v>Хасково</c:v>
                </c:pt>
                <c:pt idx="27">
                  <c:v>Шумен</c:v>
                </c:pt>
                <c:pt idx="28">
                  <c:v>Ямбол</c:v>
                </c:pt>
              </c:strCache>
            </c:strRef>
          </c:cat>
          <c:val>
            <c:numRef>
              <c:f>Sheet1!$F$2:$F$30</c:f>
              <c:numCache>
                <c:formatCode>#,##0.0</c:formatCode>
                <c:ptCount val="29"/>
                <c:pt idx="0">
                  <c:v>6.834696053936713</c:v>
                </c:pt>
                <c:pt idx="1">
                  <c:v>4.5864638018295558</c:v>
                </c:pt>
                <c:pt idx="2">
                  <c:v>5.6962254363849114</c:v>
                </c:pt>
                <c:pt idx="3">
                  <c:v>4.8367772255925212</c:v>
                </c:pt>
                <c:pt idx="4">
                  <c:v>6.3195368062247637</c:v>
                </c:pt>
                <c:pt idx="5">
                  <c:v>3.82331067279793</c:v>
                </c:pt>
                <c:pt idx="6">
                  <c:v>0</c:v>
                </c:pt>
                <c:pt idx="7">
                  <c:v>0</c:v>
                </c:pt>
                <c:pt idx="8">
                  <c:v>4.3318171973142734</c:v>
                </c:pt>
                <c:pt idx="9">
                  <c:v>6.095415158859268</c:v>
                </c:pt>
                <c:pt idx="10">
                  <c:v>0</c:v>
                </c:pt>
                <c:pt idx="11">
                  <c:v>0</c:v>
                </c:pt>
                <c:pt idx="12">
                  <c:v>6.3349247153874408</c:v>
                </c:pt>
                <c:pt idx="13">
                  <c:v>0</c:v>
                </c:pt>
                <c:pt idx="14">
                  <c:v>3.4888419220488593</c:v>
                </c:pt>
                <c:pt idx="15">
                  <c:v>6.6316321140640726</c:v>
                </c:pt>
                <c:pt idx="16">
                  <c:v>0</c:v>
                </c:pt>
                <c:pt idx="17">
                  <c:v>4.3119889878435078</c:v>
                </c:pt>
                <c:pt idx="18">
                  <c:v>0</c:v>
                </c:pt>
                <c:pt idx="19">
                  <c:v>3.8952756855512853</c:v>
                </c:pt>
                <c:pt idx="20">
                  <c:v>5.1772592497099392</c:v>
                </c:pt>
                <c:pt idx="21">
                  <c:v>5.6359600061952539</c:v>
                </c:pt>
                <c:pt idx="22">
                  <c:v>6.6548487402284158</c:v>
                </c:pt>
                <c:pt idx="23">
                  <c:v>0</c:v>
                </c:pt>
                <c:pt idx="24">
                  <c:v>0</c:v>
                </c:pt>
                <c:pt idx="25">
                  <c:v>5.4026962512423653</c:v>
                </c:pt>
                <c:pt idx="26">
                  <c:v>4.4335428227585743</c:v>
                </c:pt>
                <c:pt idx="27">
                  <c:v>4.7511807751276249</c:v>
                </c:pt>
                <c:pt idx="28">
                  <c:v>3.4519091652513052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9"/>
        <c:overlap val="100"/>
        <c:axId val="251307904"/>
        <c:axId val="251309864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Легла 1000</c:v>
                      </c:pt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Sheet1!$A$2:$A$30</c15:sqref>
                        </c15:formulaRef>
                      </c:ext>
                    </c:extLst>
                    <c:strCache>
                      <c:ptCount val="29"/>
                      <c:pt idx="0">
                        <c:v>БЪЛГАРИЯ</c:v>
                      </c:pt>
                      <c:pt idx="1">
                        <c:v>Благоевград</c:v>
                      </c:pt>
                      <c:pt idx="2">
                        <c:v>Бургас</c:v>
                      </c:pt>
                      <c:pt idx="3">
                        <c:v>Варна</c:v>
                      </c:pt>
                      <c:pt idx="4">
                        <c:v>Велико Търново</c:v>
                      </c:pt>
                      <c:pt idx="5">
                        <c:v>Видин</c:v>
                      </c:pt>
                      <c:pt idx="6">
                        <c:v>Враца</c:v>
                      </c:pt>
                      <c:pt idx="7">
                        <c:v>Габрово</c:v>
                      </c:pt>
                      <c:pt idx="8">
                        <c:v>Добрич</c:v>
                      </c:pt>
                      <c:pt idx="9">
                        <c:v>Кърджали</c:v>
                      </c:pt>
                      <c:pt idx="10">
                        <c:v>Кюстендил</c:v>
                      </c:pt>
                      <c:pt idx="11">
                        <c:v>Ловеч</c:v>
                      </c:pt>
                      <c:pt idx="12">
                        <c:v>Монтана</c:v>
                      </c:pt>
                      <c:pt idx="13">
                        <c:v>Пазарджик</c:v>
                      </c:pt>
                      <c:pt idx="14">
                        <c:v>Перник</c:v>
                      </c:pt>
                      <c:pt idx="15">
                        <c:v>Плевен</c:v>
                      </c:pt>
                      <c:pt idx="16">
                        <c:v>Пловдив</c:v>
                      </c:pt>
                      <c:pt idx="17">
                        <c:v>Разград</c:v>
                      </c:pt>
                      <c:pt idx="18">
                        <c:v>Русе</c:v>
                      </c:pt>
                      <c:pt idx="19">
                        <c:v>Силистра</c:v>
                      </c:pt>
                      <c:pt idx="20">
                        <c:v>Сливен</c:v>
                      </c:pt>
                      <c:pt idx="21">
                        <c:v>Смолян</c:v>
                      </c:pt>
                      <c:pt idx="22">
                        <c:v>София</c:v>
                      </c:pt>
                      <c:pt idx="23">
                        <c:v>София (столица)</c:v>
                      </c:pt>
                      <c:pt idx="24">
                        <c:v>Стара Загора</c:v>
                      </c:pt>
                      <c:pt idx="25">
                        <c:v>Търговище</c:v>
                      </c:pt>
                      <c:pt idx="26">
                        <c:v>Хасково</c:v>
                      </c:pt>
                      <c:pt idx="27">
                        <c:v>Шумен</c:v>
                      </c:pt>
                      <c:pt idx="28">
                        <c:v>Ямбол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Sheet1!$B$2:$B$30</c15:sqref>
                        </c15:formulaRef>
                      </c:ext>
                    </c:extLst>
                    <c:numCache>
                      <c:formatCode>#,##0.0</c:formatCode>
                      <c:ptCount val="29"/>
                      <c:pt idx="0">
                        <c:v>6.834696053936713</c:v>
                      </c:pt>
                      <c:pt idx="1">
                        <c:v>4.5864638018295558</c:v>
                      </c:pt>
                      <c:pt idx="2">
                        <c:v>5.6962254363849114</c:v>
                      </c:pt>
                      <c:pt idx="3">
                        <c:v>4.8367772255925212</c:v>
                      </c:pt>
                      <c:pt idx="4">
                        <c:v>6.3195368062247637</c:v>
                      </c:pt>
                      <c:pt idx="5">
                        <c:v>3.82331067279793</c:v>
                      </c:pt>
                      <c:pt idx="6">
                        <c:v>7.5114212842288186</c:v>
                      </c:pt>
                      <c:pt idx="7">
                        <c:v>7.9901243753751974</c:v>
                      </c:pt>
                      <c:pt idx="8">
                        <c:v>4.3318171973142734</c:v>
                      </c:pt>
                      <c:pt idx="9">
                        <c:v>6.095415158859268</c:v>
                      </c:pt>
                      <c:pt idx="10">
                        <c:v>7.6822127228494024</c:v>
                      </c:pt>
                      <c:pt idx="11">
                        <c:v>8.2165511137335887</c:v>
                      </c:pt>
                      <c:pt idx="12">
                        <c:v>6.3349247153874408</c:v>
                      </c:pt>
                      <c:pt idx="13">
                        <c:v>7.5235715054941386</c:v>
                      </c:pt>
                      <c:pt idx="14">
                        <c:v>3.4888419220488593</c:v>
                      </c:pt>
                      <c:pt idx="15">
                        <c:v>6.6316321140640726</c:v>
                      </c:pt>
                      <c:pt idx="16">
                        <c:v>8.2365448387415459</c:v>
                      </c:pt>
                      <c:pt idx="17">
                        <c:v>4.3119889878435078</c:v>
                      </c:pt>
                      <c:pt idx="18">
                        <c:v>7.1023221808306927</c:v>
                      </c:pt>
                      <c:pt idx="19">
                        <c:v>3.8952756855512853</c:v>
                      </c:pt>
                      <c:pt idx="20">
                        <c:v>5.1772592497099392</c:v>
                      </c:pt>
                      <c:pt idx="21">
                        <c:v>5.6359600061952539</c:v>
                      </c:pt>
                      <c:pt idx="22">
                        <c:v>6.6548487402284158</c:v>
                      </c:pt>
                      <c:pt idx="23">
                        <c:v>7.1897950114306743</c:v>
                      </c:pt>
                      <c:pt idx="24">
                        <c:v>8.1132811547558088</c:v>
                      </c:pt>
                      <c:pt idx="25">
                        <c:v>5.4026962512423653</c:v>
                      </c:pt>
                      <c:pt idx="26">
                        <c:v>4.4335428227585743</c:v>
                      </c:pt>
                      <c:pt idx="27">
                        <c:v>4.7511807751276249</c:v>
                      </c:pt>
                      <c:pt idx="28">
                        <c:v>3.4519091652513052</c:v>
                      </c:pt>
                    </c:numCache>
                  </c:numRef>
                </c:val>
              </c15:ser>
            </c15:filteredBarSeries>
          </c:ext>
        </c:extLst>
      </c:barChart>
      <c:lineChart>
        <c:grouping val="standard"/>
        <c:varyColors val="0"/>
        <c:ser>
          <c:idx val="2"/>
          <c:order val="1"/>
          <c:tx>
            <c:strRef>
              <c:f>Sheet1!$D$1</c:f>
              <c:strCache>
                <c:ptCount val="1"/>
                <c:pt idx="0">
                  <c:v>EU</c:v>
                </c:pt>
              </c:strCache>
            </c:strRef>
          </c:tx>
          <c:spPr>
            <a:ln w="28575" cap="rnd">
              <a:solidFill>
                <a:srgbClr val="00B0F0"/>
              </a:solidFill>
              <a:round/>
            </a:ln>
            <a:effectLst/>
          </c:spPr>
          <c:marker>
            <c:symbol val="none"/>
          </c:marker>
          <c:dLbls>
            <c:dLbl>
              <c:idx val="28"/>
              <c:layout/>
              <c:dLblPos val="t"/>
              <c:showLegendKey val="0"/>
              <c:showVal val="1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rgbClr val="005A58"/>
                    </a:solidFill>
                    <a:latin typeface="+mn-lt"/>
                    <a:ea typeface="+mn-ea"/>
                    <a:cs typeface="+mn-cs"/>
                  </a:defRPr>
                </a:pPr>
                <a:endParaRPr lang="bg-BG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Sheet1!$A$2:$A$30</c:f>
              <c:strCache>
                <c:ptCount val="29"/>
                <c:pt idx="0">
                  <c:v>БЪЛГАРИЯ</c:v>
                </c:pt>
                <c:pt idx="1">
                  <c:v>Благоевград</c:v>
                </c:pt>
                <c:pt idx="2">
                  <c:v>Бургас</c:v>
                </c:pt>
                <c:pt idx="3">
                  <c:v>Варна</c:v>
                </c:pt>
                <c:pt idx="4">
                  <c:v>Велико Търново</c:v>
                </c:pt>
                <c:pt idx="5">
                  <c:v>Видин</c:v>
                </c:pt>
                <c:pt idx="6">
                  <c:v>Враца</c:v>
                </c:pt>
                <c:pt idx="7">
                  <c:v>Габрово</c:v>
                </c:pt>
                <c:pt idx="8">
                  <c:v>Добрич</c:v>
                </c:pt>
                <c:pt idx="9">
                  <c:v>Кърджали</c:v>
                </c:pt>
                <c:pt idx="10">
                  <c:v>Кюстендил</c:v>
                </c:pt>
                <c:pt idx="11">
                  <c:v>Ловеч</c:v>
                </c:pt>
                <c:pt idx="12">
                  <c:v>Монтана</c:v>
                </c:pt>
                <c:pt idx="13">
                  <c:v>Пазарджик</c:v>
                </c:pt>
                <c:pt idx="14">
                  <c:v>Перник</c:v>
                </c:pt>
                <c:pt idx="15">
                  <c:v>Плевен</c:v>
                </c:pt>
                <c:pt idx="16">
                  <c:v>Пловдив</c:v>
                </c:pt>
                <c:pt idx="17">
                  <c:v>Разград</c:v>
                </c:pt>
                <c:pt idx="18">
                  <c:v>Русе</c:v>
                </c:pt>
                <c:pt idx="19">
                  <c:v>Силистра</c:v>
                </c:pt>
                <c:pt idx="20">
                  <c:v>Сливен</c:v>
                </c:pt>
                <c:pt idx="21">
                  <c:v>Смолян</c:v>
                </c:pt>
                <c:pt idx="22">
                  <c:v>София</c:v>
                </c:pt>
                <c:pt idx="23">
                  <c:v>София (столица)</c:v>
                </c:pt>
                <c:pt idx="24">
                  <c:v>Стара Загора</c:v>
                </c:pt>
                <c:pt idx="25">
                  <c:v>Търговище</c:v>
                </c:pt>
                <c:pt idx="26">
                  <c:v>Хасково</c:v>
                </c:pt>
                <c:pt idx="27">
                  <c:v>Шумен</c:v>
                </c:pt>
                <c:pt idx="28">
                  <c:v>Ямбол</c:v>
                </c:pt>
              </c:strCache>
            </c:strRef>
          </c:cat>
          <c:val>
            <c:numRef>
              <c:f>Sheet1!$D$2:$D$30</c:f>
              <c:numCache>
                <c:formatCode>#,##0.0</c:formatCode>
                <c:ptCount val="29"/>
                <c:pt idx="0">
                  <c:v>4.8</c:v>
                </c:pt>
                <c:pt idx="1">
                  <c:v>4.8</c:v>
                </c:pt>
                <c:pt idx="2">
                  <c:v>4.8</c:v>
                </c:pt>
                <c:pt idx="3">
                  <c:v>4.8</c:v>
                </c:pt>
                <c:pt idx="4">
                  <c:v>4.8</c:v>
                </c:pt>
                <c:pt idx="5">
                  <c:v>4.8</c:v>
                </c:pt>
                <c:pt idx="6">
                  <c:v>4.8</c:v>
                </c:pt>
                <c:pt idx="7">
                  <c:v>4.8</c:v>
                </c:pt>
                <c:pt idx="8">
                  <c:v>4.8</c:v>
                </c:pt>
                <c:pt idx="9">
                  <c:v>4.8</c:v>
                </c:pt>
                <c:pt idx="10">
                  <c:v>4.8</c:v>
                </c:pt>
                <c:pt idx="11">
                  <c:v>4.8</c:v>
                </c:pt>
                <c:pt idx="12">
                  <c:v>4.8</c:v>
                </c:pt>
                <c:pt idx="13">
                  <c:v>4.8</c:v>
                </c:pt>
                <c:pt idx="14">
                  <c:v>4.8</c:v>
                </c:pt>
                <c:pt idx="15">
                  <c:v>4.8</c:v>
                </c:pt>
                <c:pt idx="16">
                  <c:v>4.8</c:v>
                </c:pt>
                <c:pt idx="17">
                  <c:v>4.8</c:v>
                </c:pt>
                <c:pt idx="18">
                  <c:v>4.8</c:v>
                </c:pt>
                <c:pt idx="19">
                  <c:v>4.8</c:v>
                </c:pt>
                <c:pt idx="20">
                  <c:v>4.8</c:v>
                </c:pt>
                <c:pt idx="21">
                  <c:v>4.8</c:v>
                </c:pt>
                <c:pt idx="22">
                  <c:v>4.8</c:v>
                </c:pt>
                <c:pt idx="23">
                  <c:v>4.8</c:v>
                </c:pt>
                <c:pt idx="24">
                  <c:v>4.8</c:v>
                </c:pt>
                <c:pt idx="25">
                  <c:v>4.8</c:v>
                </c:pt>
                <c:pt idx="26">
                  <c:v>4.8</c:v>
                </c:pt>
                <c:pt idx="27">
                  <c:v>4.8</c:v>
                </c:pt>
                <c:pt idx="28">
                  <c:v>4.8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51307904"/>
        <c:axId val="251309864"/>
      </c:lineChart>
      <c:catAx>
        <c:axId val="2513079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rgbClr val="005A58"/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bg-BG"/>
          </a:p>
        </c:txPr>
        <c:crossAx val="251309864"/>
        <c:crosses val="autoZero"/>
        <c:auto val="1"/>
        <c:lblAlgn val="ctr"/>
        <c:lblOffset val="100"/>
        <c:noMultiLvlLbl val="0"/>
      </c:catAx>
      <c:valAx>
        <c:axId val="2513098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rgbClr val="005A58"/>
                </a:solidFill>
                <a:latin typeface="+mn-lt"/>
                <a:ea typeface="+mn-ea"/>
                <a:cs typeface="+mn-cs"/>
              </a:defRPr>
            </a:pPr>
            <a:endParaRPr lang="bg-BG"/>
          </a:p>
        </c:txPr>
        <c:crossAx val="2513079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rgbClr val="005A58"/>
              </a:solidFill>
              <a:latin typeface="Century Gothic" panose="020B0502020202020204" pitchFamily="34" charset="0"/>
              <a:ea typeface="+mn-ea"/>
              <a:cs typeface="+mn-cs"/>
            </a:defRPr>
          </a:pPr>
          <a:endParaRPr lang="bg-BG"/>
        </a:p>
      </c:txPr>
    </c:legend>
    <c:plotVisOnly val="1"/>
    <c:dispBlanksAs val="gap"/>
    <c:showDLblsOverMax val="0"/>
  </c:chart>
  <c:spPr>
    <a:solidFill>
      <a:srgbClr val="FFFFFF"/>
    </a:solidFill>
    <a:ln w="12700" cap="flat" cmpd="sng" algn="ctr">
      <a:solidFill>
        <a:srgbClr val="DADADA"/>
      </a:solidFill>
      <a:prstDash val="solid"/>
      <a:miter lim="800000"/>
    </a:ln>
    <a:effectLst/>
  </c:spPr>
  <c:txPr>
    <a:bodyPr/>
    <a:lstStyle/>
    <a:p>
      <a:pPr>
        <a:defRPr>
          <a:solidFill>
            <a:srgbClr val="005A58"/>
          </a:solidFill>
          <a:latin typeface="+mn-lt"/>
          <a:ea typeface="+mn-ea"/>
          <a:cs typeface="+mn-cs"/>
        </a:defRPr>
      </a:pPr>
      <a:endParaRPr lang="bg-BG"/>
    </a:p>
  </c:txPr>
  <c:externalData r:id="rId4">
    <c:autoUpdate val="0"/>
  </c:externalData>
  <c:userShapes r:id="rId5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Брой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Pt>
            <c:idx val="0"/>
            <c:invertIfNegative val="0"/>
            <c:bubble3D val="0"/>
            <c:spPr>
              <a:solidFill>
                <a:schemeClr val="bg2">
                  <a:lumMod val="75000"/>
                </a:schemeClr>
              </a:solidFill>
              <a:ln>
                <a:noFill/>
              </a:ln>
              <a:effectLst/>
              <a:sp3d/>
            </c:spPr>
          </c:dPt>
          <c:dPt>
            <c:idx val="1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  <a:sp3d/>
            </c:spPr>
          </c:dPt>
          <c:dPt>
            <c:idx val="2"/>
            <c:invertIfNegative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  <a:effectLst/>
              <a:sp3d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bg-BG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Общо легла към 31/12/2014</c:v>
                </c:pt>
                <c:pt idx="1">
                  <c:v>За мед. дейности в обхвата на НРД</c:v>
                </c:pt>
                <c:pt idx="2">
                  <c:v>Легла за осигуряване на дейностите в НРД 2015 при 75% използваемост на леглата</c:v>
                </c:pt>
              </c:strCache>
            </c:strRef>
          </c:cat>
          <c:val>
            <c:numRef>
              <c:f>Sheet1!$B$2:$B$4</c:f>
              <c:numCache>
                <c:formatCode>#,##0</c:formatCode>
                <c:ptCount val="3"/>
                <c:pt idx="0">
                  <c:v>48680</c:v>
                </c:pt>
                <c:pt idx="1">
                  <c:v>39627</c:v>
                </c:pt>
                <c:pt idx="2">
                  <c:v>26095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Резерв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bg-BG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Общо легла към 31/12/2014</c:v>
                </c:pt>
                <c:pt idx="1">
                  <c:v>За мед. дейности в обхвата на НРД</c:v>
                </c:pt>
                <c:pt idx="2">
                  <c:v>Легла за осигуряване на дейностите в НРД 2015 при 75% използваемост на леглата</c:v>
                </c:pt>
              </c:strCache>
            </c:strRef>
          </c:cat>
          <c:val>
            <c:numRef>
              <c:f>Sheet1!$C$2:$C$4</c:f>
              <c:numCache>
                <c:formatCode>#,##0</c:formatCode>
                <c:ptCount val="3"/>
                <c:pt idx="2">
                  <c:v>8698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9"/>
        <c:shape val="box"/>
        <c:axId val="219807456"/>
        <c:axId val="252527528"/>
        <c:axId val="0"/>
      </c:bar3DChart>
      <c:catAx>
        <c:axId val="2198074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64" b="1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bg-BG"/>
          </a:p>
        </c:txPr>
        <c:crossAx val="252527528"/>
        <c:crosses val="autoZero"/>
        <c:auto val="1"/>
        <c:lblAlgn val="ctr"/>
        <c:lblOffset val="100"/>
        <c:noMultiLvlLbl val="0"/>
      </c:catAx>
      <c:valAx>
        <c:axId val="252527528"/>
        <c:scaling>
          <c:orientation val="minMax"/>
        </c:scaling>
        <c:delete val="1"/>
        <c:axPos val="b"/>
        <c:numFmt formatCode="#,##0" sourceLinked="1"/>
        <c:majorTickMark val="none"/>
        <c:minorTickMark val="none"/>
        <c:tickLblPos val="nextTo"/>
        <c:crossAx val="2198074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bg-BG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4"/>
          <c:order val="0"/>
          <c:tx>
            <c:strRef>
              <c:f>Sheet3!$B$7</c:f>
              <c:strCache>
                <c:ptCount val="1"/>
                <c:pt idx="0">
                  <c:v>Договорени КП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atMod val="103000"/>
                    <a:lumMod val="102000"/>
                    <a:tint val="94000"/>
                  </a:schemeClr>
                </a:gs>
                <a:gs pos="50000">
                  <a:schemeClr val="accent5">
                    <a:satMod val="110000"/>
                    <a:lumMod val="100000"/>
                    <a:shade val="100000"/>
                  </a:schemeClr>
                </a:gs>
                <a:gs pos="100000">
                  <a:schemeClr val="accent5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cat>
            <c:strRef>
              <c:f>Sheet3!$C$2:$G$2</c:f>
              <c:strCache>
                <c:ptCount val="5"/>
                <c:pt idx="0">
                  <c:v>МБАЛ 1</c:v>
                </c:pt>
                <c:pt idx="1">
                  <c:v>МБАЛ 2</c:v>
                </c:pt>
                <c:pt idx="2">
                  <c:v>УМБАЛ "СВЕТА АННА" СОФИЯ АД</c:v>
                </c:pt>
                <c:pt idx="3">
                  <c:v>УМБАЛ "СВЕТИ ГЕОРГИ" ЕАД</c:v>
                </c:pt>
                <c:pt idx="4">
                  <c:v>МБАЛ "ТОКУДА БОЛНИЦА СОФИЯ" АД</c:v>
                </c:pt>
              </c:strCache>
            </c:strRef>
          </c:cat>
          <c:val>
            <c:numRef>
              <c:f>Sheet3!$C$7:$G$7</c:f>
              <c:numCache>
                <c:formatCode>General</c:formatCode>
                <c:ptCount val="5"/>
                <c:pt idx="0">
                  <c:v>23</c:v>
                </c:pt>
                <c:pt idx="1">
                  <c:v>63</c:v>
                </c:pt>
                <c:pt idx="2">
                  <c:v>202</c:v>
                </c:pt>
                <c:pt idx="3">
                  <c:v>298</c:v>
                </c:pt>
                <c:pt idx="4">
                  <c:v>247</c:v>
                </c:pt>
              </c:numCache>
            </c:numRef>
          </c:val>
        </c:ser>
        <c:ser>
          <c:idx val="5"/>
          <c:order val="1"/>
          <c:tx>
            <c:strRef>
              <c:f>Sheet3!$B$8</c:f>
              <c:strCache>
                <c:ptCount val="1"/>
                <c:pt idx="0">
                  <c:v>КП с поне 1 хосп до Окт 2015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atMod val="103000"/>
                    <a:lumMod val="102000"/>
                    <a:tint val="94000"/>
                  </a:schemeClr>
                </a:gs>
                <a:gs pos="50000">
                  <a:schemeClr val="accent6">
                    <a:satMod val="110000"/>
                    <a:lumMod val="100000"/>
                    <a:shade val="100000"/>
                  </a:schemeClr>
                </a:gs>
                <a:gs pos="100000">
                  <a:schemeClr val="accent6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cat>
            <c:strRef>
              <c:f>Sheet3!$C$2:$G$2</c:f>
              <c:strCache>
                <c:ptCount val="5"/>
                <c:pt idx="0">
                  <c:v>МБАЛ 1</c:v>
                </c:pt>
                <c:pt idx="1">
                  <c:v>МБАЛ 2</c:v>
                </c:pt>
                <c:pt idx="2">
                  <c:v>УМБАЛ "СВЕТА АННА" СОФИЯ АД</c:v>
                </c:pt>
                <c:pt idx="3">
                  <c:v>УМБАЛ "СВЕТИ ГЕОРГИ" ЕАД</c:v>
                </c:pt>
                <c:pt idx="4">
                  <c:v>МБАЛ "ТОКУДА БОЛНИЦА СОФИЯ" АД</c:v>
                </c:pt>
              </c:strCache>
            </c:strRef>
          </c:cat>
          <c:val>
            <c:numRef>
              <c:f>Sheet3!$C$8:$G$8</c:f>
              <c:numCache>
                <c:formatCode>General</c:formatCode>
                <c:ptCount val="5"/>
                <c:pt idx="0">
                  <c:v>16</c:v>
                </c:pt>
                <c:pt idx="1">
                  <c:v>42</c:v>
                </c:pt>
                <c:pt idx="2">
                  <c:v>174</c:v>
                </c:pt>
                <c:pt idx="3">
                  <c:v>260</c:v>
                </c:pt>
                <c:pt idx="4">
                  <c:v>205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5"/>
        <c:overlap val="66"/>
        <c:axId val="219810984"/>
        <c:axId val="219812160"/>
      </c:barChart>
      <c:lineChart>
        <c:grouping val="standard"/>
        <c:varyColors val="0"/>
        <c:ser>
          <c:idx val="6"/>
          <c:order val="2"/>
          <c:tx>
            <c:strRef>
              <c:f>Sheet3!$B$9</c:f>
              <c:strCache>
                <c:ptCount val="1"/>
                <c:pt idx="0">
                  <c:v>Всички КП</c:v>
                </c:pt>
              </c:strCache>
            </c:strRef>
          </c:tx>
          <c:spPr>
            <a:ln w="22225" cap="rnd">
              <a:solidFill>
                <a:schemeClr val="accent5">
                  <a:lumMod val="50000"/>
                </a:schemeClr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cat>
            <c:strRef>
              <c:f>Sheet3!$C$1:$G$1</c:f>
              <c:strCache>
                <c:ptCount val="5"/>
                <c:pt idx="0">
                  <c:v>МБАЛ "СВ. ПАНТЕЛЕЙМОН" АД</c:v>
                </c:pt>
                <c:pt idx="1">
                  <c:v>МБАЛ БОЛНИЦА ЕВРОПА ООД</c:v>
                </c:pt>
                <c:pt idx="2">
                  <c:v>УМБАЛ "СВЕТА АННА" СОФИЯ АД</c:v>
                </c:pt>
                <c:pt idx="3">
                  <c:v>УМБАЛ "СВЕТИ ГЕОРГИ" ЕАД</c:v>
                </c:pt>
                <c:pt idx="4">
                  <c:v>МБАЛ "ТОКУДА БОЛНИЦА СОФИЯ" АД</c:v>
                </c:pt>
              </c:strCache>
            </c:strRef>
          </c:cat>
          <c:val>
            <c:numRef>
              <c:f>Sheet3!$C$9:$G$9</c:f>
              <c:numCache>
                <c:formatCode>General</c:formatCode>
                <c:ptCount val="5"/>
                <c:pt idx="0">
                  <c:v>309</c:v>
                </c:pt>
                <c:pt idx="1">
                  <c:v>309</c:v>
                </c:pt>
                <c:pt idx="2">
                  <c:v>309</c:v>
                </c:pt>
                <c:pt idx="3">
                  <c:v>309</c:v>
                </c:pt>
                <c:pt idx="4">
                  <c:v>309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9810984"/>
        <c:axId val="219812160"/>
      </c:lineChart>
      <c:lineChart>
        <c:grouping val="stacked"/>
        <c:varyColors val="0"/>
        <c:ser>
          <c:idx val="0"/>
          <c:order val="3"/>
          <c:tx>
            <c:strRef>
              <c:f>Sheet3!$B$6</c:f>
              <c:strCache>
                <c:ptCount val="1"/>
                <c:pt idx="0">
                  <c:v>Средна цена на КП</c:v>
                </c:pt>
              </c:strCache>
            </c:strRef>
          </c:tx>
          <c:spPr>
            <a:ln w="25400" cap="rnd">
              <a:solidFill>
                <a:srgbClr val="C00000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circle"/>
            <c:size val="6"/>
            <c:spPr>
              <a:solidFill>
                <a:srgbClr val="C00000"/>
              </a:solidFill>
              <a:ln w="9525">
                <a:solidFill>
                  <a:srgbClr val="C00000"/>
                </a:solidFill>
                <a:round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marker>
          <c:dLbls>
            <c:dLbl>
              <c:idx val="4"/>
              <c:layout>
                <c:manualLayout>
                  <c:x val="-1.0241936278615986E-2"/>
                  <c:y val="3.152876922664016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bg-BG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Sheet3!$C$6:$G$6</c:f>
              <c:numCache>
                <c:formatCode>#,##0</c:formatCode>
                <c:ptCount val="5"/>
                <c:pt idx="0">
                  <c:v>1066.5381493506493</c:v>
                </c:pt>
                <c:pt idx="1">
                  <c:v>1124.3152434158021</c:v>
                </c:pt>
                <c:pt idx="2">
                  <c:v>1010.1425450573457</c:v>
                </c:pt>
                <c:pt idx="3">
                  <c:v>1024.0130781222933</c:v>
                </c:pt>
                <c:pt idx="4">
                  <c:v>1370.4872519112719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9812552"/>
        <c:axId val="219810592"/>
      </c:lineChart>
      <c:catAx>
        <c:axId val="2198109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bg-BG"/>
          </a:p>
        </c:txPr>
        <c:crossAx val="219812160"/>
        <c:crosses val="autoZero"/>
        <c:auto val="1"/>
        <c:lblAlgn val="ctr"/>
        <c:lblOffset val="100"/>
        <c:noMultiLvlLbl val="0"/>
      </c:catAx>
      <c:valAx>
        <c:axId val="2198121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bg-BG"/>
          </a:p>
        </c:txPr>
        <c:crossAx val="219810984"/>
        <c:crosses val="autoZero"/>
        <c:crossBetween val="between"/>
      </c:valAx>
      <c:valAx>
        <c:axId val="219810592"/>
        <c:scaling>
          <c:orientation val="minMax"/>
        </c:scaling>
        <c:delete val="0"/>
        <c:axPos val="r"/>
        <c:numFmt formatCode="#,##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bg-BG"/>
          </a:p>
        </c:txPr>
        <c:crossAx val="219812552"/>
        <c:crosses val="max"/>
        <c:crossBetween val="between"/>
      </c:valAx>
      <c:catAx>
        <c:axId val="219812552"/>
        <c:scaling>
          <c:orientation val="minMax"/>
        </c:scaling>
        <c:delete val="1"/>
        <c:axPos val="b"/>
        <c:majorTickMark val="out"/>
        <c:minorTickMark val="none"/>
        <c:tickLblPos val="nextTo"/>
        <c:crossAx val="219810592"/>
        <c:crosses val="autoZero"/>
        <c:auto val="1"/>
        <c:lblAlgn val="ctr"/>
        <c:lblOffset val="100"/>
        <c:noMultiLvlLbl val="0"/>
      </c:cat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bg-BG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bg-BG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6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r>
              <a:rPr lang="bg-BG" b="1"/>
              <a:t>Случаи (хоспитализации) по нива на компетентност</a:t>
            </a:r>
            <a:endParaRPr lang="en-US" b="1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6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  <a:ea typeface="+mn-ea"/>
              <a:cs typeface="+mn-cs"/>
            </a:defRPr>
          </a:pPr>
          <a:endParaRPr lang="bg-BG"/>
        </a:p>
      </c:txPr>
    </c:title>
    <c:autoTitleDeleted val="0"/>
    <c:plotArea>
      <c:layout/>
      <c:barChart>
        <c:barDir val="col"/>
        <c:grouping val="clustered"/>
        <c:varyColors val="0"/>
        <c:ser>
          <c:idx val="1"/>
          <c:order val="1"/>
          <c:tx>
            <c:strRef>
              <c:f>Sheet3!$B$10</c:f>
              <c:strCache>
                <c:ptCount val="1"/>
                <c:pt idx="0">
                  <c:v>I ниво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endParaRPr lang="bg-BG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Sheet3!$C$2:$G$2</c:f>
              <c:strCache>
                <c:ptCount val="5"/>
                <c:pt idx="0">
                  <c:v>МБАЛ 1</c:v>
                </c:pt>
                <c:pt idx="1">
                  <c:v>МБАЛ 2</c:v>
                </c:pt>
                <c:pt idx="2">
                  <c:v>УМБАЛ "СВЕТА АННА" СОФИЯ АД</c:v>
                </c:pt>
                <c:pt idx="3">
                  <c:v>УМБАЛ "СВЕТИ ГЕОРГИ" ЕАД</c:v>
                </c:pt>
                <c:pt idx="4">
                  <c:v>МБАЛ "ТОКУДА БОЛНИЦА СОФИЯ" АД</c:v>
                </c:pt>
              </c:strCache>
            </c:strRef>
          </c:cat>
          <c:val>
            <c:numRef>
              <c:f>Sheet3!$C$10:$G$10</c:f>
              <c:numCache>
                <c:formatCode>0%</c:formatCode>
                <c:ptCount val="5"/>
                <c:pt idx="0">
                  <c:v>5.681818181818182E-3</c:v>
                </c:pt>
                <c:pt idx="1">
                  <c:v>9.018355945730247E-2</c:v>
                </c:pt>
                <c:pt idx="2">
                  <c:v>0.39219006007646096</c:v>
                </c:pt>
                <c:pt idx="3">
                  <c:v>0.25626190888619438</c:v>
                </c:pt>
                <c:pt idx="4">
                  <c:v>0.1934621323390954</c:v>
                </c:pt>
              </c:numCache>
            </c:numRef>
          </c:val>
        </c:ser>
        <c:ser>
          <c:idx val="2"/>
          <c:order val="2"/>
          <c:tx>
            <c:strRef>
              <c:f>Sheet3!$B$11</c:f>
              <c:strCache>
                <c:ptCount val="1"/>
                <c:pt idx="0">
                  <c:v>II ниво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endParaRPr lang="bg-BG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Sheet3!$C$2:$G$2</c:f>
              <c:strCache>
                <c:ptCount val="5"/>
                <c:pt idx="0">
                  <c:v>МБАЛ 1</c:v>
                </c:pt>
                <c:pt idx="1">
                  <c:v>МБАЛ 2</c:v>
                </c:pt>
                <c:pt idx="2">
                  <c:v>УМБАЛ "СВЕТА АННА" СОФИЯ АД</c:v>
                </c:pt>
                <c:pt idx="3">
                  <c:v>УМБАЛ "СВЕТИ ГЕОРГИ" ЕАД</c:v>
                </c:pt>
                <c:pt idx="4">
                  <c:v>МБАЛ "ТОКУДА БОЛНИЦА СОФИЯ" АД</c:v>
                </c:pt>
              </c:strCache>
            </c:strRef>
          </c:cat>
          <c:val>
            <c:numRef>
              <c:f>Sheet3!$C$11:$G$11</c:f>
              <c:numCache>
                <c:formatCode>0%</c:formatCode>
                <c:ptCount val="5"/>
                <c:pt idx="0">
                  <c:v>0.68587662337662336</c:v>
                </c:pt>
                <c:pt idx="1">
                  <c:v>0.68555466879489224</c:v>
                </c:pt>
                <c:pt idx="2">
                  <c:v>0.4423812124522119</c:v>
                </c:pt>
                <c:pt idx="3">
                  <c:v>0.46909752295167156</c:v>
                </c:pt>
                <c:pt idx="4">
                  <c:v>0.49308929311188943</c:v>
                </c:pt>
              </c:numCache>
            </c:numRef>
          </c:val>
        </c:ser>
        <c:ser>
          <c:idx val="3"/>
          <c:order val="3"/>
          <c:tx>
            <c:strRef>
              <c:f>Sheet3!$B$12</c:f>
              <c:strCache>
                <c:ptCount val="1"/>
                <c:pt idx="0">
                  <c:v>III ниво</c:v>
                </c:pt>
              </c:strCache>
            </c:strRef>
          </c:tx>
          <c:spPr>
            <a:solidFill>
              <a:schemeClr val="accent1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endParaRPr lang="bg-BG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Sheet3!$C$2:$G$2</c:f>
              <c:strCache>
                <c:ptCount val="5"/>
                <c:pt idx="0">
                  <c:v>МБАЛ 1</c:v>
                </c:pt>
                <c:pt idx="1">
                  <c:v>МБАЛ 2</c:v>
                </c:pt>
                <c:pt idx="2">
                  <c:v>УМБАЛ "СВЕТА АННА" СОФИЯ АД</c:v>
                </c:pt>
                <c:pt idx="3">
                  <c:v>УМБАЛ "СВЕТИ ГЕОРГИ" ЕАД</c:v>
                </c:pt>
                <c:pt idx="4">
                  <c:v>МБАЛ "ТОКУДА БОЛНИЦА СОФИЯ" АД</c:v>
                </c:pt>
              </c:strCache>
            </c:strRef>
          </c:cat>
          <c:val>
            <c:numRef>
              <c:f>Sheet3!$C$12:$G$12</c:f>
              <c:numCache>
                <c:formatCode>0%</c:formatCode>
                <c:ptCount val="5"/>
                <c:pt idx="0">
                  <c:v>0.30844155844155846</c:v>
                </c:pt>
                <c:pt idx="1">
                  <c:v>0.22426177174780526</c:v>
                </c:pt>
                <c:pt idx="2">
                  <c:v>0.16542872747132714</c:v>
                </c:pt>
                <c:pt idx="3">
                  <c:v>0.27464056816213406</c:v>
                </c:pt>
                <c:pt idx="4">
                  <c:v>0.3134485745490152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2"/>
        <c:overlap val="15"/>
        <c:axId val="219813728"/>
        <c:axId val="219806672"/>
      </c:barChart>
      <c:lineChart>
        <c:grouping val="standard"/>
        <c:varyColors val="0"/>
        <c:ser>
          <c:idx val="7"/>
          <c:order val="0"/>
          <c:tx>
            <c:strRef>
              <c:f>Sheet3!$B$6</c:f>
              <c:strCache>
                <c:ptCount val="1"/>
                <c:pt idx="0">
                  <c:v>Средна цена на КП</c:v>
                </c:pt>
              </c:strCache>
            </c:strRef>
          </c:tx>
          <c:spPr>
            <a:ln w="28575" cap="rnd">
              <a:solidFill>
                <a:srgbClr val="C00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C00000"/>
              </a:solidFill>
              <a:ln w="9525">
                <a:solidFill>
                  <a:srgbClr val="C00000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5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pPr>
                <a:endParaRPr lang="bg-BG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Sheet3!$C$2:$G$2</c:f>
              <c:strCache>
                <c:ptCount val="5"/>
                <c:pt idx="0">
                  <c:v>МБАЛ 1</c:v>
                </c:pt>
                <c:pt idx="1">
                  <c:v>МБАЛ 2</c:v>
                </c:pt>
                <c:pt idx="2">
                  <c:v>УМБАЛ "СВЕТА АННА" СОФИЯ АД</c:v>
                </c:pt>
                <c:pt idx="3">
                  <c:v>УМБАЛ "СВЕТИ ГЕОРГИ" ЕАД</c:v>
                </c:pt>
                <c:pt idx="4">
                  <c:v>МБАЛ "ТОКУДА БОЛНИЦА СОФИЯ" АД</c:v>
                </c:pt>
              </c:strCache>
            </c:strRef>
          </c:cat>
          <c:val>
            <c:numRef>
              <c:f>Sheet3!$C$6:$G$6</c:f>
              <c:numCache>
                <c:formatCode>#,##0</c:formatCode>
                <c:ptCount val="5"/>
                <c:pt idx="0">
                  <c:v>1066.5381493506493</c:v>
                </c:pt>
                <c:pt idx="1">
                  <c:v>1124.3152434158021</c:v>
                </c:pt>
                <c:pt idx="2">
                  <c:v>1010.1425450573457</c:v>
                </c:pt>
                <c:pt idx="3">
                  <c:v>1024.0130781222933</c:v>
                </c:pt>
                <c:pt idx="4">
                  <c:v>1370.4872519112719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9807848"/>
        <c:axId val="219809024"/>
      </c:lineChart>
      <c:catAx>
        <c:axId val="2198137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bg-BG"/>
          </a:p>
        </c:txPr>
        <c:crossAx val="219806672"/>
        <c:crosses val="autoZero"/>
        <c:auto val="1"/>
        <c:lblAlgn val="ctr"/>
        <c:lblOffset val="100"/>
        <c:noMultiLvlLbl val="0"/>
      </c:catAx>
      <c:valAx>
        <c:axId val="2198066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bg-BG"/>
          </a:p>
        </c:txPr>
        <c:crossAx val="219813728"/>
        <c:crosses val="autoZero"/>
        <c:crossBetween val="between"/>
      </c:valAx>
      <c:valAx>
        <c:axId val="219809024"/>
        <c:scaling>
          <c:orientation val="minMax"/>
        </c:scaling>
        <c:delete val="0"/>
        <c:axPos val="r"/>
        <c:numFmt formatCode="#,##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bg-BG"/>
          </a:p>
        </c:txPr>
        <c:crossAx val="219807848"/>
        <c:crosses val="max"/>
        <c:crossBetween val="between"/>
      </c:valAx>
      <c:catAx>
        <c:axId val="21980784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219809024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  <a:ea typeface="+mn-ea"/>
              <a:cs typeface="+mn-cs"/>
            </a:defRPr>
          </a:pPr>
          <a:endParaRPr lang="bg-BG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050">
          <a:latin typeface="Century Gothic" panose="020B0502020202020204" pitchFamily="34" charset="0"/>
        </a:defRPr>
      </a:pPr>
      <a:endParaRPr lang="bg-BG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1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064" b="1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35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E68F7BF-E8A4-4FC4-8C81-A63729D38EE9}" type="doc">
      <dgm:prSet loTypeId="urn:microsoft.com/office/officeart/2005/8/layout/radial5" loCatId="cycle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bg-BG"/>
        </a:p>
      </dgm:t>
    </dgm:pt>
    <dgm:pt modelId="{F930AD98-FAF8-4ACA-8B9F-926BB2BC345A}">
      <dgm:prSet phldrT="[Text]"/>
      <dgm:spPr/>
      <dgm:t>
        <a:bodyPr/>
        <a:lstStyle/>
        <a:p>
          <a:r>
            <a:rPr lang="bg-BG" dirty="0" smtClean="0"/>
            <a:t>Клинична онкологична комисия</a:t>
          </a:r>
          <a:endParaRPr lang="bg-BG" dirty="0"/>
        </a:p>
      </dgm:t>
    </dgm:pt>
    <dgm:pt modelId="{1F6F6C0B-FF1A-42AD-9FD1-6FD0ECD1E23D}" type="parTrans" cxnId="{E3C24544-F4E9-4842-94A5-7EB59DDAF081}">
      <dgm:prSet/>
      <dgm:spPr/>
      <dgm:t>
        <a:bodyPr/>
        <a:lstStyle/>
        <a:p>
          <a:endParaRPr lang="bg-BG"/>
        </a:p>
      </dgm:t>
    </dgm:pt>
    <dgm:pt modelId="{F2449341-9A12-4102-8D6C-DCEB9E34067F}" type="sibTrans" cxnId="{E3C24544-F4E9-4842-94A5-7EB59DDAF081}">
      <dgm:prSet/>
      <dgm:spPr/>
      <dgm:t>
        <a:bodyPr/>
        <a:lstStyle/>
        <a:p>
          <a:endParaRPr lang="bg-BG"/>
        </a:p>
      </dgm:t>
    </dgm:pt>
    <dgm:pt modelId="{0FC29D4B-17F4-471F-B60C-E1B72E04FC81}">
      <dgm:prSet phldrT="[Text]"/>
      <dgm:spPr/>
      <dgm:t>
        <a:bodyPr/>
        <a:lstStyle/>
        <a:p>
          <a:r>
            <a:rPr lang="bg-BG" dirty="0" smtClean="0"/>
            <a:t>Оперативно лечение</a:t>
          </a:r>
          <a:endParaRPr lang="bg-BG" dirty="0"/>
        </a:p>
      </dgm:t>
    </dgm:pt>
    <dgm:pt modelId="{C036EF22-B54E-46FA-8D01-3FFED0B73AB7}" type="parTrans" cxnId="{8D5F6DF0-F2DA-43F1-A7A1-C481B60D1F9D}">
      <dgm:prSet/>
      <dgm:spPr>
        <a:solidFill>
          <a:srgbClr val="C00000"/>
        </a:solidFill>
      </dgm:spPr>
      <dgm:t>
        <a:bodyPr/>
        <a:lstStyle/>
        <a:p>
          <a:endParaRPr lang="bg-BG"/>
        </a:p>
      </dgm:t>
    </dgm:pt>
    <dgm:pt modelId="{549F8145-393D-44B9-9CBE-2F64FB237249}" type="sibTrans" cxnId="{8D5F6DF0-F2DA-43F1-A7A1-C481B60D1F9D}">
      <dgm:prSet/>
      <dgm:spPr/>
      <dgm:t>
        <a:bodyPr/>
        <a:lstStyle/>
        <a:p>
          <a:endParaRPr lang="bg-BG"/>
        </a:p>
      </dgm:t>
    </dgm:pt>
    <dgm:pt modelId="{0B57AAE8-4800-4990-AEA4-1D8AF7812C84}">
      <dgm:prSet phldrT="[Text]"/>
      <dgm:spPr/>
      <dgm:t>
        <a:bodyPr/>
        <a:lstStyle/>
        <a:p>
          <a:r>
            <a:rPr lang="bg-BG" dirty="0" smtClean="0"/>
            <a:t>Лъчетерапия</a:t>
          </a:r>
          <a:endParaRPr lang="bg-BG" dirty="0"/>
        </a:p>
      </dgm:t>
    </dgm:pt>
    <dgm:pt modelId="{F3A72F97-7E6A-4637-B231-7B6905B96373}" type="parTrans" cxnId="{A6F5485A-3081-43B1-96E6-843E88382E73}">
      <dgm:prSet/>
      <dgm:spPr>
        <a:solidFill>
          <a:srgbClr val="C00000"/>
        </a:solidFill>
      </dgm:spPr>
      <dgm:t>
        <a:bodyPr/>
        <a:lstStyle/>
        <a:p>
          <a:endParaRPr lang="bg-BG"/>
        </a:p>
      </dgm:t>
    </dgm:pt>
    <dgm:pt modelId="{FB6C883C-3118-497C-AD3C-A5723F78D505}" type="sibTrans" cxnId="{A6F5485A-3081-43B1-96E6-843E88382E73}">
      <dgm:prSet/>
      <dgm:spPr/>
      <dgm:t>
        <a:bodyPr/>
        <a:lstStyle/>
        <a:p>
          <a:endParaRPr lang="bg-BG"/>
        </a:p>
      </dgm:t>
    </dgm:pt>
    <dgm:pt modelId="{C79A0A14-8788-41E5-864C-A6FDB6B79B51}">
      <dgm:prSet phldrT="[Text]"/>
      <dgm:spPr/>
      <dgm:t>
        <a:bodyPr/>
        <a:lstStyle/>
        <a:p>
          <a:r>
            <a:rPr lang="bg-BG" dirty="0" smtClean="0"/>
            <a:t>Лечение на усложненията</a:t>
          </a:r>
          <a:endParaRPr lang="bg-BG" dirty="0"/>
        </a:p>
      </dgm:t>
    </dgm:pt>
    <dgm:pt modelId="{98DD4891-488E-4372-9FAD-3094B8AA1488}" type="parTrans" cxnId="{37227C36-EB15-4ABE-81B2-913504766368}">
      <dgm:prSet/>
      <dgm:spPr>
        <a:solidFill>
          <a:srgbClr val="C00000"/>
        </a:solidFill>
      </dgm:spPr>
      <dgm:t>
        <a:bodyPr/>
        <a:lstStyle/>
        <a:p>
          <a:endParaRPr lang="bg-BG"/>
        </a:p>
      </dgm:t>
    </dgm:pt>
    <dgm:pt modelId="{B5676AEE-39D0-41D1-A396-71CC1387882A}" type="sibTrans" cxnId="{37227C36-EB15-4ABE-81B2-913504766368}">
      <dgm:prSet/>
      <dgm:spPr/>
      <dgm:t>
        <a:bodyPr/>
        <a:lstStyle/>
        <a:p>
          <a:endParaRPr lang="bg-BG"/>
        </a:p>
      </dgm:t>
    </dgm:pt>
    <dgm:pt modelId="{C4D45D33-45F2-4FB3-B60B-E8AA4371E82A}">
      <dgm:prSet/>
      <dgm:spPr>
        <a:gradFill rotWithShape="0">
          <a:gsLst>
            <a:gs pos="0">
              <a:srgbClr val="C00000"/>
            </a:gs>
            <a:gs pos="50000">
              <a:srgbClr val="C00000"/>
            </a:gs>
            <a:gs pos="100000">
              <a:srgbClr val="C00000"/>
            </a:gs>
          </a:gsLst>
        </a:gradFill>
        <a:effectLst>
          <a:glow rad="495300">
            <a:srgbClr val="C00000">
              <a:alpha val="40000"/>
            </a:srgbClr>
          </a:glow>
        </a:effectLst>
      </dgm:spPr>
      <dgm:t>
        <a:bodyPr/>
        <a:lstStyle/>
        <a:p>
          <a:r>
            <a:rPr lang="bg-BG" dirty="0" smtClean="0"/>
            <a:t>Определяне на план на лечение</a:t>
          </a:r>
          <a:endParaRPr lang="bg-BG" dirty="0"/>
        </a:p>
      </dgm:t>
    </dgm:pt>
    <dgm:pt modelId="{12BEBD5A-BCC7-4A4A-B5D1-0E4180E43B5D}" type="parTrans" cxnId="{9262C198-2B2B-4AD0-A0DA-29DBB01959E8}">
      <dgm:prSet/>
      <dgm:spPr>
        <a:solidFill>
          <a:srgbClr val="C00000"/>
        </a:solidFill>
      </dgm:spPr>
      <dgm:t>
        <a:bodyPr/>
        <a:lstStyle/>
        <a:p>
          <a:endParaRPr lang="bg-BG"/>
        </a:p>
      </dgm:t>
    </dgm:pt>
    <dgm:pt modelId="{912891EE-FF21-4103-B150-6CD5E7C8A04D}" type="sibTrans" cxnId="{9262C198-2B2B-4AD0-A0DA-29DBB01959E8}">
      <dgm:prSet/>
      <dgm:spPr/>
      <dgm:t>
        <a:bodyPr/>
        <a:lstStyle/>
        <a:p>
          <a:endParaRPr lang="bg-BG"/>
        </a:p>
      </dgm:t>
    </dgm:pt>
    <dgm:pt modelId="{7A196725-9159-4CE2-9B2E-39E70E8BD01C}">
      <dgm:prSet/>
      <dgm:spPr/>
      <dgm:t>
        <a:bodyPr/>
        <a:lstStyle/>
        <a:p>
          <a:r>
            <a:rPr lang="bg-BG" dirty="0" smtClean="0"/>
            <a:t>Химиотерапия</a:t>
          </a:r>
          <a:endParaRPr lang="bg-BG" dirty="0"/>
        </a:p>
      </dgm:t>
    </dgm:pt>
    <dgm:pt modelId="{97DF88E2-7C69-4E23-9250-5B01EC07E6DE}" type="parTrans" cxnId="{E90B8523-8699-40C6-A44B-B04B6E57E6B9}">
      <dgm:prSet/>
      <dgm:spPr>
        <a:solidFill>
          <a:srgbClr val="C00000"/>
        </a:solidFill>
      </dgm:spPr>
      <dgm:t>
        <a:bodyPr/>
        <a:lstStyle/>
        <a:p>
          <a:endParaRPr lang="bg-BG"/>
        </a:p>
      </dgm:t>
    </dgm:pt>
    <dgm:pt modelId="{33D5D30A-A1DD-4F61-B569-10EE663EACC8}" type="sibTrans" cxnId="{E90B8523-8699-40C6-A44B-B04B6E57E6B9}">
      <dgm:prSet/>
      <dgm:spPr/>
      <dgm:t>
        <a:bodyPr/>
        <a:lstStyle/>
        <a:p>
          <a:endParaRPr lang="bg-BG"/>
        </a:p>
      </dgm:t>
    </dgm:pt>
    <dgm:pt modelId="{23EE8B96-9F17-453A-9B74-D81F1948C479}">
      <dgm:prSet phldrT="[Text]" phldr="1"/>
      <dgm:spPr/>
      <dgm:t>
        <a:bodyPr/>
        <a:lstStyle/>
        <a:p>
          <a:endParaRPr lang="bg-BG" dirty="0"/>
        </a:p>
      </dgm:t>
    </dgm:pt>
    <dgm:pt modelId="{16FC4BFA-6E17-481E-945E-D2263A973435}" type="parTrans" cxnId="{C1BD6184-AE20-4134-BE71-6E3CE414A3A6}">
      <dgm:prSet/>
      <dgm:spPr/>
      <dgm:t>
        <a:bodyPr/>
        <a:lstStyle/>
        <a:p>
          <a:endParaRPr lang="bg-BG"/>
        </a:p>
      </dgm:t>
    </dgm:pt>
    <dgm:pt modelId="{67D1DFFC-45CC-4A5C-A87D-C329AF10CD23}" type="sibTrans" cxnId="{C1BD6184-AE20-4134-BE71-6E3CE414A3A6}">
      <dgm:prSet/>
      <dgm:spPr/>
      <dgm:t>
        <a:bodyPr/>
        <a:lstStyle/>
        <a:p>
          <a:endParaRPr lang="bg-BG"/>
        </a:p>
      </dgm:t>
    </dgm:pt>
    <dgm:pt modelId="{5ECF9135-7FDA-4A32-8C6C-7EF2044C1EC6}">
      <dgm:prSet/>
      <dgm:spPr/>
      <dgm:t>
        <a:bodyPr/>
        <a:lstStyle/>
        <a:p>
          <a:r>
            <a:rPr lang="bg-BG" dirty="0" smtClean="0"/>
            <a:t>Диспансерно наблюдение</a:t>
          </a:r>
          <a:endParaRPr lang="bg-BG" dirty="0"/>
        </a:p>
      </dgm:t>
    </dgm:pt>
    <dgm:pt modelId="{D31C3A30-A357-4EE8-9CF4-DF293DD9CA07}" type="parTrans" cxnId="{F606735B-185A-4804-A10D-016456A421DC}">
      <dgm:prSet/>
      <dgm:spPr>
        <a:solidFill>
          <a:srgbClr val="C00000"/>
        </a:solidFill>
      </dgm:spPr>
      <dgm:t>
        <a:bodyPr/>
        <a:lstStyle/>
        <a:p>
          <a:endParaRPr lang="bg-BG"/>
        </a:p>
      </dgm:t>
    </dgm:pt>
    <dgm:pt modelId="{CD961DFB-4C47-437F-8F76-8C8C2A93B287}" type="sibTrans" cxnId="{F606735B-185A-4804-A10D-016456A421DC}">
      <dgm:prSet/>
      <dgm:spPr/>
      <dgm:t>
        <a:bodyPr/>
        <a:lstStyle/>
        <a:p>
          <a:endParaRPr lang="bg-BG"/>
        </a:p>
      </dgm:t>
    </dgm:pt>
    <dgm:pt modelId="{9F6CB502-64B8-44F5-907E-6847A5FD9C54}">
      <dgm:prSet/>
      <dgm:spPr/>
      <dgm:t>
        <a:bodyPr/>
        <a:lstStyle/>
        <a:p>
          <a:r>
            <a:rPr lang="bg-BG" dirty="0" smtClean="0"/>
            <a:t>Палиативни грижи</a:t>
          </a:r>
          <a:endParaRPr lang="bg-BG" dirty="0"/>
        </a:p>
      </dgm:t>
    </dgm:pt>
    <dgm:pt modelId="{B7F14C9C-603A-483B-AFA3-63EB34643D68}" type="parTrans" cxnId="{BF94ED44-B6D1-405F-BEA6-CE356DE6355C}">
      <dgm:prSet/>
      <dgm:spPr>
        <a:solidFill>
          <a:srgbClr val="C00000"/>
        </a:solidFill>
      </dgm:spPr>
      <dgm:t>
        <a:bodyPr/>
        <a:lstStyle/>
        <a:p>
          <a:endParaRPr lang="bg-BG"/>
        </a:p>
      </dgm:t>
    </dgm:pt>
    <dgm:pt modelId="{ED329EAD-E300-4C18-9925-687E7BB88C07}" type="sibTrans" cxnId="{BF94ED44-B6D1-405F-BEA6-CE356DE6355C}">
      <dgm:prSet/>
      <dgm:spPr/>
      <dgm:t>
        <a:bodyPr/>
        <a:lstStyle/>
        <a:p>
          <a:endParaRPr lang="bg-BG"/>
        </a:p>
      </dgm:t>
    </dgm:pt>
    <dgm:pt modelId="{D0C25A30-836D-4D3D-B6E4-3DA455B88FBF}" type="pres">
      <dgm:prSet presAssocID="{5E68F7BF-E8A4-4FC4-8C81-A63729D38EE9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bg-BG"/>
        </a:p>
      </dgm:t>
    </dgm:pt>
    <dgm:pt modelId="{77544FBD-789C-4341-BD4B-125852984F96}" type="pres">
      <dgm:prSet presAssocID="{F930AD98-FAF8-4ACA-8B9F-926BB2BC345A}" presName="centerShape" presStyleLbl="node0" presStyleIdx="0" presStyleCnt="1"/>
      <dgm:spPr/>
      <dgm:t>
        <a:bodyPr/>
        <a:lstStyle/>
        <a:p>
          <a:endParaRPr lang="bg-BG"/>
        </a:p>
      </dgm:t>
    </dgm:pt>
    <dgm:pt modelId="{2547EEDA-9A8E-43D5-9E46-717552745D48}" type="pres">
      <dgm:prSet presAssocID="{C036EF22-B54E-46FA-8D01-3FFED0B73AB7}" presName="parTrans" presStyleLbl="sibTrans2D1" presStyleIdx="0" presStyleCnt="7" custAng="5400000" custScaleX="94124" custScaleY="105601"/>
      <dgm:spPr>
        <a:prstGeom prst="upDownArrow">
          <a:avLst/>
        </a:prstGeom>
      </dgm:spPr>
      <dgm:t>
        <a:bodyPr/>
        <a:lstStyle/>
        <a:p>
          <a:endParaRPr lang="bg-BG"/>
        </a:p>
      </dgm:t>
    </dgm:pt>
    <dgm:pt modelId="{30FFF704-2737-4AE5-BE27-299EAD0B40FF}" type="pres">
      <dgm:prSet presAssocID="{C036EF22-B54E-46FA-8D01-3FFED0B73AB7}" presName="connectorText" presStyleLbl="sibTrans2D1" presStyleIdx="0" presStyleCnt="7"/>
      <dgm:spPr/>
      <dgm:t>
        <a:bodyPr/>
        <a:lstStyle/>
        <a:p>
          <a:endParaRPr lang="bg-BG"/>
        </a:p>
      </dgm:t>
    </dgm:pt>
    <dgm:pt modelId="{EAFC1520-3CDE-4AD1-910C-018882FB82C0}" type="pres">
      <dgm:prSet presAssocID="{0FC29D4B-17F4-471F-B60C-E1B72E04FC81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156CAE7C-CAF6-4353-BBE2-91208E8C21A1}" type="pres">
      <dgm:prSet presAssocID="{12BEBD5A-BCC7-4A4A-B5D1-0E4180E43B5D}" presName="parTrans" presStyleLbl="sibTrans2D1" presStyleIdx="1" presStyleCnt="7" custScaleX="169423" custScaleY="58667"/>
      <dgm:spPr>
        <a:prstGeom prst="leftRightArrow">
          <a:avLst/>
        </a:prstGeom>
      </dgm:spPr>
      <dgm:t>
        <a:bodyPr/>
        <a:lstStyle/>
        <a:p>
          <a:endParaRPr lang="bg-BG"/>
        </a:p>
      </dgm:t>
    </dgm:pt>
    <dgm:pt modelId="{226D312D-D468-4146-8445-771B4ACA41A6}" type="pres">
      <dgm:prSet presAssocID="{12BEBD5A-BCC7-4A4A-B5D1-0E4180E43B5D}" presName="connectorText" presStyleLbl="sibTrans2D1" presStyleIdx="1" presStyleCnt="7"/>
      <dgm:spPr/>
      <dgm:t>
        <a:bodyPr/>
        <a:lstStyle/>
        <a:p>
          <a:endParaRPr lang="bg-BG"/>
        </a:p>
      </dgm:t>
    </dgm:pt>
    <dgm:pt modelId="{65319A3F-E08B-44F7-A48F-41D4E0ED7248}" type="pres">
      <dgm:prSet presAssocID="{C4D45D33-45F2-4FB3-B60B-E8AA4371E82A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386354E4-FD88-41D6-BA53-69ED2958C054}" type="pres">
      <dgm:prSet presAssocID="{97DF88E2-7C69-4E23-9250-5B01EC07E6DE}" presName="parTrans" presStyleLbl="sibTrans2D1" presStyleIdx="2" presStyleCnt="7" custScaleX="160011" custScaleY="58667"/>
      <dgm:spPr>
        <a:prstGeom prst="leftRightArrow">
          <a:avLst/>
        </a:prstGeom>
      </dgm:spPr>
      <dgm:t>
        <a:bodyPr/>
        <a:lstStyle/>
        <a:p>
          <a:endParaRPr lang="bg-BG"/>
        </a:p>
      </dgm:t>
    </dgm:pt>
    <dgm:pt modelId="{2B1B8605-EE69-4FC3-9E56-D88ED8D9B261}" type="pres">
      <dgm:prSet presAssocID="{97DF88E2-7C69-4E23-9250-5B01EC07E6DE}" presName="connectorText" presStyleLbl="sibTrans2D1" presStyleIdx="2" presStyleCnt="7"/>
      <dgm:spPr/>
      <dgm:t>
        <a:bodyPr/>
        <a:lstStyle/>
        <a:p>
          <a:endParaRPr lang="bg-BG"/>
        </a:p>
      </dgm:t>
    </dgm:pt>
    <dgm:pt modelId="{FBD578DD-6FD3-46D9-985B-CF9A5A7C5AA2}" type="pres">
      <dgm:prSet presAssocID="{7A196725-9159-4CE2-9B2E-39E70E8BD01C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6AD6AE1D-CA79-481D-AEFB-F8EB1C9EA8E8}" type="pres">
      <dgm:prSet presAssocID="{F3A72F97-7E6A-4637-B231-7B6905B96373}" presName="parTrans" presStyleLbl="sibTrans2D1" presStyleIdx="3" presStyleCnt="7" custScaleX="160011" custScaleY="58667"/>
      <dgm:spPr>
        <a:prstGeom prst="leftRightArrow">
          <a:avLst/>
        </a:prstGeom>
      </dgm:spPr>
      <dgm:t>
        <a:bodyPr/>
        <a:lstStyle/>
        <a:p>
          <a:endParaRPr lang="bg-BG"/>
        </a:p>
      </dgm:t>
    </dgm:pt>
    <dgm:pt modelId="{083A22A7-532B-438E-8E36-8F235399EE31}" type="pres">
      <dgm:prSet presAssocID="{F3A72F97-7E6A-4637-B231-7B6905B96373}" presName="connectorText" presStyleLbl="sibTrans2D1" presStyleIdx="3" presStyleCnt="7"/>
      <dgm:spPr/>
      <dgm:t>
        <a:bodyPr/>
        <a:lstStyle/>
        <a:p>
          <a:endParaRPr lang="bg-BG"/>
        </a:p>
      </dgm:t>
    </dgm:pt>
    <dgm:pt modelId="{68D612B4-DD2D-4F55-8066-92862F926B18}" type="pres">
      <dgm:prSet presAssocID="{0B57AAE8-4800-4990-AEA4-1D8AF7812C84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0EC08849-393A-4DCF-8EE9-ACCB83E21B87}" type="pres">
      <dgm:prSet presAssocID="{98DD4891-488E-4372-9FAD-3094B8AA1488}" presName="parTrans" presStyleLbl="sibTrans2D1" presStyleIdx="4" presStyleCnt="7" custScaleX="160011" custScaleY="58667"/>
      <dgm:spPr>
        <a:prstGeom prst="leftRightArrow">
          <a:avLst/>
        </a:prstGeom>
      </dgm:spPr>
      <dgm:t>
        <a:bodyPr/>
        <a:lstStyle/>
        <a:p>
          <a:endParaRPr lang="bg-BG"/>
        </a:p>
      </dgm:t>
    </dgm:pt>
    <dgm:pt modelId="{CBBD7F2E-85F8-4513-89C5-AECCC37AB980}" type="pres">
      <dgm:prSet presAssocID="{98DD4891-488E-4372-9FAD-3094B8AA1488}" presName="connectorText" presStyleLbl="sibTrans2D1" presStyleIdx="4" presStyleCnt="7"/>
      <dgm:spPr/>
      <dgm:t>
        <a:bodyPr/>
        <a:lstStyle/>
        <a:p>
          <a:endParaRPr lang="bg-BG"/>
        </a:p>
      </dgm:t>
    </dgm:pt>
    <dgm:pt modelId="{3B6A39BA-969D-4BC5-B914-6383EAB62F39}" type="pres">
      <dgm:prSet presAssocID="{C79A0A14-8788-41E5-864C-A6FDB6B79B51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B1BAE339-4532-4BDD-9606-472A97625AEB}" type="pres">
      <dgm:prSet presAssocID="{D31C3A30-A357-4EE8-9CF4-DF293DD9CA07}" presName="parTrans" presStyleLbl="sibTrans2D1" presStyleIdx="5" presStyleCnt="7" custScaleX="160011" custScaleY="58667"/>
      <dgm:spPr>
        <a:prstGeom prst="leftRightArrow">
          <a:avLst/>
        </a:prstGeom>
      </dgm:spPr>
      <dgm:t>
        <a:bodyPr/>
        <a:lstStyle/>
        <a:p>
          <a:endParaRPr lang="bg-BG"/>
        </a:p>
      </dgm:t>
    </dgm:pt>
    <dgm:pt modelId="{5C40B89E-EBE6-4063-A74A-3414A4C394B0}" type="pres">
      <dgm:prSet presAssocID="{D31C3A30-A357-4EE8-9CF4-DF293DD9CA07}" presName="connectorText" presStyleLbl="sibTrans2D1" presStyleIdx="5" presStyleCnt="7"/>
      <dgm:spPr/>
      <dgm:t>
        <a:bodyPr/>
        <a:lstStyle/>
        <a:p>
          <a:endParaRPr lang="bg-BG"/>
        </a:p>
      </dgm:t>
    </dgm:pt>
    <dgm:pt modelId="{0D663E2F-EACF-453A-8DE5-22A3508EEAC9}" type="pres">
      <dgm:prSet presAssocID="{5ECF9135-7FDA-4A32-8C6C-7EF2044C1EC6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FC216AFE-3B42-4C27-9F53-8619723F73D0}" type="pres">
      <dgm:prSet presAssocID="{B7F14C9C-603A-483B-AFA3-63EB34643D68}" presName="parTrans" presStyleLbl="sibTrans2D1" presStyleIdx="6" presStyleCnt="7" custScaleX="160011" custScaleY="58667"/>
      <dgm:spPr>
        <a:prstGeom prst="leftRightArrow">
          <a:avLst/>
        </a:prstGeom>
      </dgm:spPr>
      <dgm:t>
        <a:bodyPr/>
        <a:lstStyle/>
        <a:p>
          <a:endParaRPr lang="bg-BG"/>
        </a:p>
      </dgm:t>
    </dgm:pt>
    <dgm:pt modelId="{B96C6E81-54F3-41C0-A592-27EDEB7464C1}" type="pres">
      <dgm:prSet presAssocID="{B7F14C9C-603A-483B-AFA3-63EB34643D68}" presName="connectorText" presStyleLbl="sibTrans2D1" presStyleIdx="6" presStyleCnt="7"/>
      <dgm:spPr/>
      <dgm:t>
        <a:bodyPr/>
        <a:lstStyle/>
        <a:p>
          <a:endParaRPr lang="bg-BG"/>
        </a:p>
      </dgm:t>
    </dgm:pt>
    <dgm:pt modelId="{BFC5A90A-5B30-41C0-B5B2-2B1F06BB57E3}" type="pres">
      <dgm:prSet presAssocID="{9F6CB502-64B8-44F5-907E-6847A5FD9C54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</dgm:ptLst>
  <dgm:cxnLst>
    <dgm:cxn modelId="{3E31C1F2-46BE-47D5-B52E-3C8BE38E3AB0}" type="presOf" srcId="{7A196725-9159-4CE2-9B2E-39E70E8BD01C}" destId="{FBD578DD-6FD3-46D9-985B-CF9A5A7C5AA2}" srcOrd="0" destOrd="0" presId="urn:microsoft.com/office/officeart/2005/8/layout/radial5"/>
    <dgm:cxn modelId="{7F765AC7-3CD0-4B40-AB50-76C02D8BAFE0}" type="presOf" srcId="{F3A72F97-7E6A-4637-B231-7B6905B96373}" destId="{083A22A7-532B-438E-8E36-8F235399EE31}" srcOrd="1" destOrd="0" presId="urn:microsoft.com/office/officeart/2005/8/layout/radial5"/>
    <dgm:cxn modelId="{B907644F-27DE-4E27-AD8B-8C15659CE63A}" type="presOf" srcId="{C4D45D33-45F2-4FB3-B60B-E8AA4371E82A}" destId="{65319A3F-E08B-44F7-A48F-41D4E0ED7248}" srcOrd="0" destOrd="0" presId="urn:microsoft.com/office/officeart/2005/8/layout/radial5"/>
    <dgm:cxn modelId="{F606735B-185A-4804-A10D-016456A421DC}" srcId="{F930AD98-FAF8-4ACA-8B9F-926BB2BC345A}" destId="{5ECF9135-7FDA-4A32-8C6C-7EF2044C1EC6}" srcOrd="5" destOrd="0" parTransId="{D31C3A30-A357-4EE8-9CF4-DF293DD9CA07}" sibTransId="{CD961DFB-4C47-437F-8F76-8C8C2A93B287}"/>
    <dgm:cxn modelId="{FA66099A-25C9-459D-83BF-C4B6A3A4AFF2}" type="presOf" srcId="{9F6CB502-64B8-44F5-907E-6847A5FD9C54}" destId="{BFC5A90A-5B30-41C0-B5B2-2B1F06BB57E3}" srcOrd="0" destOrd="0" presId="urn:microsoft.com/office/officeart/2005/8/layout/radial5"/>
    <dgm:cxn modelId="{4E2EE303-9CB1-4DF7-B3A6-620C28116CC1}" type="presOf" srcId="{12BEBD5A-BCC7-4A4A-B5D1-0E4180E43B5D}" destId="{226D312D-D468-4146-8445-771B4ACA41A6}" srcOrd="1" destOrd="0" presId="urn:microsoft.com/office/officeart/2005/8/layout/radial5"/>
    <dgm:cxn modelId="{37227C36-EB15-4ABE-81B2-913504766368}" srcId="{F930AD98-FAF8-4ACA-8B9F-926BB2BC345A}" destId="{C79A0A14-8788-41E5-864C-A6FDB6B79B51}" srcOrd="4" destOrd="0" parTransId="{98DD4891-488E-4372-9FAD-3094B8AA1488}" sibTransId="{B5676AEE-39D0-41D1-A396-71CC1387882A}"/>
    <dgm:cxn modelId="{595290CB-C1E2-4F1E-87DC-460DE0E5175A}" type="presOf" srcId="{97DF88E2-7C69-4E23-9250-5B01EC07E6DE}" destId="{386354E4-FD88-41D6-BA53-69ED2958C054}" srcOrd="0" destOrd="0" presId="urn:microsoft.com/office/officeart/2005/8/layout/radial5"/>
    <dgm:cxn modelId="{C1BD6184-AE20-4134-BE71-6E3CE414A3A6}" srcId="{5E68F7BF-E8A4-4FC4-8C81-A63729D38EE9}" destId="{23EE8B96-9F17-453A-9B74-D81F1948C479}" srcOrd="1" destOrd="0" parTransId="{16FC4BFA-6E17-481E-945E-D2263A973435}" sibTransId="{67D1DFFC-45CC-4A5C-A87D-C329AF10CD23}"/>
    <dgm:cxn modelId="{D66738E3-67F9-4104-A006-1C1598654E76}" type="presOf" srcId="{D31C3A30-A357-4EE8-9CF4-DF293DD9CA07}" destId="{5C40B89E-EBE6-4063-A74A-3414A4C394B0}" srcOrd="1" destOrd="0" presId="urn:microsoft.com/office/officeart/2005/8/layout/radial5"/>
    <dgm:cxn modelId="{159C1469-7432-44DE-AD59-A83332A2C231}" type="presOf" srcId="{B7F14C9C-603A-483B-AFA3-63EB34643D68}" destId="{FC216AFE-3B42-4C27-9F53-8619723F73D0}" srcOrd="0" destOrd="0" presId="urn:microsoft.com/office/officeart/2005/8/layout/radial5"/>
    <dgm:cxn modelId="{13958C7C-91DD-400C-8EAE-716A353CA19C}" type="presOf" srcId="{0B57AAE8-4800-4990-AEA4-1D8AF7812C84}" destId="{68D612B4-DD2D-4F55-8066-92862F926B18}" srcOrd="0" destOrd="0" presId="urn:microsoft.com/office/officeart/2005/8/layout/radial5"/>
    <dgm:cxn modelId="{E3C24544-F4E9-4842-94A5-7EB59DDAF081}" srcId="{5E68F7BF-E8A4-4FC4-8C81-A63729D38EE9}" destId="{F930AD98-FAF8-4ACA-8B9F-926BB2BC345A}" srcOrd="0" destOrd="0" parTransId="{1F6F6C0B-FF1A-42AD-9FD1-6FD0ECD1E23D}" sibTransId="{F2449341-9A12-4102-8D6C-DCEB9E34067F}"/>
    <dgm:cxn modelId="{E8A56CF8-CE14-4FE5-A214-F794ACDA99C9}" type="presOf" srcId="{C79A0A14-8788-41E5-864C-A6FDB6B79B51}" destId="{3B6A39BA-969D-4BC5-B914-6383EAB62F39}" srcOrd="0" destOrd="0" presId="urn:microsoft.com/office/officeart/2005/8/layout/radial5"/>
    <dgm:cxn modelId="{8DAFB863-1B34-4C0D-B4A8-691FD17E6127}" type="presOf" srcId="{F3A72F97-7E6A-4637-B231-7B6905B96373}" destId="{6AD6AE1D-CA79-481D-AEFB-F8EB1C9EA8E8}" srcOrd="0" destOrd="0" presId="urn:microsoft.com/office/officeart/2005/8/layout/radial5"/>
    <dgm:cxn modelId="{91CDEDC5-540B-435D-B8BD-073314EB3694}" type="presOf" srcId="{98DD4891-488E-4372-9FAD-3094B8AA1488}" destId="{0EC08849-393A-4DCF-8EE9-ACCB83E21B87}" srcOrd="0" destOrd="0" presId="urn:microsoft.com/office/officeart/2005/8/layout/radial5"/>
    <dgm:cxn modelId="{EB706145-5840-4264-AA64-560189919C43}" type="presOf" srcId="{98DD4891-488E-4372-9FAD-3094B8AA1488}" destId="{CBBD7F2E-85F8-4513-89C5-AECCC37AB980}" srcOrd="1" destOrd="0" presId="urn:microsoft.com/office/officeart/2005/8/layout/radial5"/>
    <dgm:cxn modelId="{9262C198-2B2B-4AD0-A0DA-29DBB01959E8}" srcId="{F930AD98-FAF8-4ACA-8B9F-926BB2BC345A}" destId="{C4D45D33-45F2-4FB3-B60B-E8AA4371E82A}" srcOrd="1" destOrd="0" parTransId="{12BEBD5A-BCC7-4A4A-B5D1-0E4180E43B5D}" sibTransId="{912891EE-FF21-4103-B150-6CD5E7C8A04D}"/>
    <dgm:cxn modelId="{60440D1D-BC1B-49D1-B82D-67692E4160FB}" type="presOf" srcId="{C036EF22-B54E-46FA-8D01-3FFED0B73AB7}" destId="{30FFF704-2737-4AE5-BE27-299EAD0B40FF}" srcOrd="1" destOrd="0" presId="urn:microsoft.com/office/officeart/2005/8/layout/radial5"/>
    <dgm:cxn modelId="{8D5F6DF0-F2DA-43F1-A7A1-C481B60D1F9D}" srcId="{F930AD98-FAF8-4ACA-8B9F-926BB2BC345A}" destId="{0FC29D4B-17F4-471F-B60C-E1B72E04FC81}" srcOrd="0" destOrd="0" parTransId="{C036EF22-B54E-46FA-8D01-3FFED0B73AB7}" sibTransId="{549F8145-393D-44B9-9CBE-2F64FB237249}"/>
    <dgm:cxn modelId="{E23C1151-83DD-4C30-AE03-1868C7E587F9}" type="presOf" srcId="{12BEBD5A-BCC7-4A4A-B5D1-0E4180E43B5D}" destId="{156CAE7C-CAF6-4353-BBE2-91208E8C21A1}" srcOrd="0" destOrd="0" presId="urn:microsoft.com/office/officeart/2005/8/layout/radial5"/>
    <dgm:cxn modelId="{EBFBB4DF-5BDF-4F50-9926-A6171FC53717}" type="presOf" srcId="{F930AD98-FAF8-4ACA-8B9F-926BB2BC345A}" destId="{77544FBD-789C-4341-BD4B-125852984F96}" srcOrd="0" destOrd="0" presId="urn:microsoft.com/office/officeart/2005/8/layout/radial5"/>
    <dgm:cxn modelId="{C059B5B3-A91E-4C00-B79E-6E9E96ACB4D3}" type="presOf" srcId="{C036EF22-B54E-46FA-8D01-3FFED0B73AB7}" destId="{2547EEDA-9A8E-43D5-9E46-717552745D48}" srcOrd="0" destOrd="0" presId="urn:microsoft.com/office/officeart/2005/8/layout/radial5"/>
    <dgm:cxn modelId="{6FB02748-2D23-43BE-AA75-992345415545}" type="presOf" srcId="{5E68F7BF-E8A4-4FC4-8C81-A63729D38EE9}" destId="{D0C25A30-836D-4D3D-B6E4-3DA455B88FBF}" srcOrd="0" destOrd="0" presId="urn:microsoft.com/office/officeart/2005/8/layout/radial5"/>
    <dgm:cxn modelId="{BF94ED44-B6D1-405F-BEA6-CE356DE6355C}" srcId="{F930AD98-FAF8-4ACA-8B9F-926BB2BC345A}" destId="{9F6CB502-64B8-44F5-907E-6847A5FD9C54}" srcOrd="6" destOrd="0" parTransId="{B7F14C9C-603A-483B-AFA3-63EB34643D68}" sibTransId="{ED329EAD-E300-4C18-9925-687E7BB88C07}"/>
    <dgm:cxn modelId="{328F0659-442A-4BFA-A167-D33CD75CBE8D}" type="presOf" srcId="{D31C3A30-A357-4EE8-9CF4-DF293DD9CA07}" destId="{B1BAE339-4532-4BDD-9606-472A97625AEB}" srcOrd="0" destOrd="0" presId="urn:microsoft.com/office/officeart/2005/8/layout/radial5"/>
    <dgm:cxn modelId="{4B35418A-D410-4A47-A0B7-F01BF09D204D}" type="presOf" srcId="{0FC29D4B-17F4-471F-B60C-E1B72E04FC81}" destId="{EAFC1520-3CDE-4AD1-910C-018882FB82C0}" srcOrd="0" destOrd="0" presId="urn:microsoft.com/office/officeart/2005/8/layout/radial5"/>
    <dgm:cxn modelId="{A6F5485A-3081-43B1-96E6-843E88382E73}" srcId="{F930AD98-FAF8-4ACA-8B9F-926BB2BC345A}" destId="{0B57AAE8-4800-4990-AEA4-1D8AF7812C84}" srcOrd="3" destOrd="0" parTransId="{F3A72F97-7E6A-4637-B231-7B6905B96373}" sibTransId="{FB6C883C-3118-497C-AD3C-A5723F78D505}"/>
    <dgm:cxn modelId="{E90B8523-8699-40C6-A44B-B04B6E57E6B9}" srcId="{F930AD98-FAF8-4ACA-8B9F-926BB2BC345A}" destId="{7A196725-9159-4CE2-9B2E-39E70E8BD01C}" srcOrd="2" destOrd="0" parTransId="{97DF88E2-7C69-4E23-9250-5B01EC07E6DE}" sibTransId="{33D5D30A-A1DD-4F61-B569-10EE663EACC8}"/>
    <dgm:cxn modelId="{C5C7F9C1-EA38-470B-A952-8116B5C1C514}" type="presOf" srcId="{97DF88E2-7C69-4E23-9250-5B01EC07E6DE}" destId="{2B1B8605-EE69-4FC3-9E56-D88ED8D9B261}" srcOrd="1" destOrd="0" presId="urn:microsoft.com/office/officeart/2005/8/layout/radial5"/>
    <dgm:cxn modelId="{CC0B8B74-FFE0-4DA3-865D-D2344645A31C}" type="presOf" srcId="{5ECF9135-7FDA-4A32-8C6C-7EF2044C1EC6}" destId="{0D663E2F-EACF-453A-8DE5-22A3508EEAC9}" srcOrd="0" destOrd="0" presId="urn:microsoft.com/office/officeart/2005/8/layout/radial5"/>
    <dgm:cxn modelId="{8687F829-2B5B-4909-BBD0-B13A50E9FFCA}" type="presOf" srcId="{B7F14C9C-603A-483B-AFA3-63EB34643D68}" destId="{B96C6E81-54F3-41C0-A592-27EDEB7464C1}" srcOrd="1" destOrd="0" presId="urn:microsoft.com/office/officeart/2005/8/layout/radial5"/>
    <dgm:cxn modelId="{0AC29D43-304E-4BA4-B12B-261E653DD973}" type="presParOf" srcId="{D0C25A30-836D-4D3D-B6E4-3DA455B88FBF}" destId="{77544FBD-789C-4341-BD4B-125852984F96}" srcOrd="0" destOrd="0" presId="urn:microsoft.com/office/officeart/2005/8/layout/radial5"/>
    <dgm:cxn modelId="{4EF9957D-DA5D-4271-AE73-B6865937A5D5}" type="presParOf" srcId="{D0C25A30-836D-4D3D-B6E4-3DA455B88FBF}" destId="{2547EEDA-9A8E-43D5-9E46-717552745D48}" srcOrd="1" destOrd="0" presId="urn:microsoft.com/office/officeart/2005/8/layout/radial5"/>
    <dgm:cxn modelId="{00D9AF21-F888-420B-8BC7-D7EBCE4A3DE5}" type="presParOf" srcId="{2547EEDA-9A8E-43D5-9E46-717552745D48}" destId="{30FFF704-2737-4AE5-BE27-299EAD0B40FF}" srcOrd="0" destOrd="0" presId="urn:microsoft.com/office/officeart/2005/8/layout/radial5"/>
    <dgm:cxn modelId="{3AD64AB4-91C2-4CED-A52D-3EB0E1C5E4C3}" type="presParOf" srcId="{D0C25A30-836D-4D3D-B6E4-3DA455B88FBF}" destId="{EAFC1520-3CDE-4AD1-910C-018882FB82C0}" srcOrd="2" destOrd="0" presId="urn:microsoft.com/office/officeart/2005/8/layout/radial5"/>
    <dgm:cxn modelId="{64B9C826-DBF2-4C21-8F5E-73351F3362EA}" type="presParOf" srcId="{D0C25A30-836D-4D3D-B6E4-3DA455B88FBF}" destId="{156CAE7C-CAF6-4353-BBE2-91208E8C21A1}" srcOrd="3" destOrd="0" presId="urn:microsoft.com/office/officeart/2005/8/layout/radial5"/>
    <dgm:cxn modelId="{551179AD-B9B4-433D-8C8D-5EC3A0227386}" type="presParOf" srcId="{156CAE7C-CAF6-4353-BBE2-91208E8C21A1}" destId="{226D312D-D468-4146-8445-771B4ACA41A6}" srcOrd="0" destOrd="0" presId="urn:microsoft.com/office/officeart/2005/8/layout/radial5"/>
    <dgm:cxn modelId="{A7C3F5D2-A49B-448D-8B52-90419A537373}" type="presParOf" srcId="{D0C25A30-836D-4D3D-B6E4-3DA455B88FBF}" destId="{65319A3F-E08B-44F7-A48F-41D4E0ED7248}" srcOrd="4" destOrd="0" presId="urn:microsoft.com/office/officeart/2005/8/layout/radial5"/>
    <dgm:cxn modelId="{9AF6D63C-CF0F-4191-AB03-71632B2E1616}" type="presParOf" srcId="{D0C25A30-836D-4D3D-B6E4-3DA455B88FBF}" destId="{386354E4-FD88-41D6-BA53-69ED2958C054}" srcOrd="5" destOrd="0" presId="urn:microsoft.com/office/officeart/2005/8/layout/radial5"/>
    <dgm:cxn modelId="{DFC54340-534D-4A42-B913-AFB9A469C118}" type="presParOf" srcId="{386354E4-FD88-41D6-BA53-69ED2958C054}" destId="{2B1B8605-EE69-4FC3-9E56-D88ED8D9B261}" srcOrd="0" destOrd="0" presId="urn:microsoft.com/office/officeart/2005/8/layout/radial5"/>
    <dgm:cxn modelId="{539BF96F-1862-443C-89CA-5BB41EAC1A85}" type="presParOf" srcId="{D0C25A30-836D-4D3D-B6E4-3DA455B88FBF}" destId="{FBD578DD-6FD3-46D9-985B-CF9A5A7C5AA2}" srcOrd="6" destOrd="0" presId="urn:microsoft.com/office/officeart/2005/8/layout/radial5"/>
    <dgm:cxn modelId="{167A9B11-BA23-425B-92DC-4A54AA702FF4}" type="presParOf" srcId="{D0C25A30-836D-4D3D-B6E4-3DA455B88FBF}" destId="{6AD6AE1D-CA79-481D-AEFB-F8EB1C9EA8E8}" srcOrd="7" destOrd="0" presId="urn:microsoft.com/office/officeart/2005/8/layout/radial5"/>
    <dgm:cxn modelId="{0490170C-8B74-429F-A66F-1FAA610C56EE}" type="presParOf" srcId="{6AD6AE1D-CA79-481D-AEFB-F8EB1C9EA8E8}" destId="{083A22A7-532B-438E-8E36-8F235399EE31}" srcOrd="0" destOrd="0" presId="urn:microsoft.com/office/officeart/2005/8/layout/radial5"/>
    <dgm:cxn modelId="{AB696514-19CF-4756-86F6-5085F3F0B553}" type="presParOf" srcId="{D0C25A30-836D-4D3D-B6E4-3DA455B88FBF}" destId="{68D612B4-DD2D-4F55-8066-92862F926B18}" srcOrd="8" destOrd="0" presId="urn:microsoft.com/office/officeart/2005/8/layout/radial5"/>
    <dgm:cxn modelId="{D27FD60F-E116-4B2E-9893-362A89A65230}" type="presParOf" srcId="{D0C25A30-836D-4D3D-B6E4-3DA455B88FBF}" destId="{0EC08849-393A-4DCF-8EE9-ACCB83E21B87}" srcOrd="9" destOrd="0" presId="urn:microsoft.com/office/officeart/2005/8/layout/radial5"/>
    <dgm:cxn modelId="{FC48C3F6-DC68-4167-A509-0090B8229DA9}" type="presParOf" srcId="{0EC08849-393A-4DCF-8EE9-ACCB83E21B87}" destId="{CBBD7F2E-85F8-4513-89C5-AECCC37AB980}" srcOrd="0" destOrd="0" presId="urn:microsoft.com/office/officeart/2005/8/layout/radial5"/>
    <dgm:cxn modelId="{8C42F956-6ED1-42DF-A629-BF0DE515ACFC}" type="presParOf" srcId="{D0C25A30-836D-4D3D-B6E4-3DA455B88FBF}" destId="{3B6A39BA-969D-4BC5-B914-6383EAB62F39}" srcOrd="10" destOrd="0" presId="urn:microsoft.com/office/officeart/2005/8/layout/radial5"/>
    <dgm:cxn modelId="{9C867256-E385-46CA-80E3-C61F2EC20127}" type="presParOf" srcId="{D0C25A30-836D-4D3D-B6E4-3DA455B88FBF}" destId="{B1BAE339-4532-4BDD-9606-472A97625AEB}" srcOrd="11" destOrd="0" presId="urn:microsoft.com/office/officeart/2005/8/layout/radial5"/>
    <dgm:cxn modelId="{51F2DF64-6A6E-4087-973A-4FB7AEC05D50}" type="presParOf" srcId="{B1BAE339-4532-4BDD-9606-472A97625AEB}" destId="{5C40B89E-EBE6-4063-A74A-3414A4C394B0}" srcOrd="0" destOrd="0" presId="urn:microsoft.com/office/officeart/2005/8/layout/radial5"/>
    <dgm:cxn modelId="{20FA7A8C-EA2B-406A-A0D2-548213350AE3}" type="presParOf" srcId="{D0C25A30-836D-4D3D-B6E4-3DA455B88FBF}" destId="{0D663E2F-EACF-453A-8DE5-22A3508EEAC9}" srcOrd="12" destOrd="0" presId="urn:microsoft.com/office/officeart/2005/8/layout/radial5"/>
    <dgm:cxn modelId="{57B3F77F-19C0-4E35-AAE6-763E16AD4E84}" type="presParOf" srcId="{D0C25A30-836D-4D3D-B6E4-3DA455B88FBF}" destId="{FC216AFE-3B42-4C27-9F53-8619723F73D0}" srcOrd="13" destOrd="0" presId="urn:microsoft.com/office/officeart/2005/8/layout/radial5"/>
    <dgm:cxn modelId="{940F0E9C-18CE-4FE7-B698-84EA75B3191B}" type="presParOf" srcId="{FC216AFE-3B42-4C27-9F53-8619723F73D0}" destId="{B96C6E81-54F3-41C0-A592-27EDEB7464C1}" srcOrd="0" destOrd="0" presId="urn:microsoft.com/office/officeart/2005/8/layout/radial5"/>
    <dgm:cxn modelId="{FCADEF08-D83A-4BB8-9991-C8702EEA911C}" type="presParOf" srcId="{D0C25A30-836D-4D3D-B6E4-3DA455B88FBF}" destId="{BFC5A90A-5B30-41C0-B5B2-2B1F06BB57E3}" srcOrd="14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544FBD-789C-4341-BD4B-125852984F96}">
      <dsp:nvSpPr>
        <dsp:cNvPr id="0" name=""/>
        <dsp:cNvSpPr/>
      </dsp:nvSpPr>
      <dsp:spPr>
        <a:xfrm>
          <a:off x="4404177" y="2221307"/>
          <a:ext cx="1707244" cy="1707244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kern="1200" dirty="0" smtClean="0"/>
            <a:t>Клинична онкологична комисия</a:t>
          </a:r>
          <a:endParaRPr lang="bg-BG" sz="1600" kern="1200" dirty="0"/>
        </a:p>
      </dsp:txBody>
      <dsp:txXfrm>
        <a:off x="4654197" y="2471327"/>
        <a:ext cx="1207204" cy="1207204"/>
      </dsp:txXfrm>
    </dsp:sp>
    <dsp:sp modelId="{2547EEDA-9A8E-43D5-9E46-717552745D48}">
      <dsp:nvSpPr>
        <dsp:cNvPr id="0" name=""/>
        <dsp:cNvSpPr/>
      </dsp:nvSpPr>
      <dsp:spPr>
        <a:xfrm>
          <a:off x="5088004" y="1584662"/>
          <a:ext cx="339590" cy="612974"/>
        </a:xfrm>
        <a:prstGeom prst="upDownArrow">
          <a:avLst/>
        </a:prstGeom>
        <a:solidFill>
          <a:srgbClr val="C0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1300" kern="1200"/>
        </a:p>
      </dsp:txBody>
      <dsp:txXfrm>
        <a:off x="5088004" y="1707257"/>
        <a:ext cx="237713" cy="367784"/>
      </dsp:txXfrm>
    </dsp:sp>
    <dsp:sp modelId="{EAFC1520-3CDE-4AD1-910C-018882FB82C0}">
      <dsp:nvSpPr>
        <dsp:cNvPr id="0" name=""/>
        <dsp:cNvSpPr/>
      </dsp:nvSpPr>
      <dsp:spPr>
        <a:xfrm>
          <a:off x="4489539" y="4050"/>
          <a:ext cx="1536520" cy="1536520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300" kern="1200" dirty="0" smtClean="0"/>
            <a:t>Оперативно лечение</a:t>
          </a:r>
          <a:endParaRPr lang="bg-BG" sz="1300" kern="1200" dirty="0"/>
        </a:p>
      </dsp:txBody>
      <dsp:txXfrm>
        <a:off x="4714557" y="229068"/>
        <a:ext cx="1086484" cy="1086484"/>
      </dsp:txXfrm>
    </dsp:sp>
    <dsp:sp modelId="{156CAE7C-CAF6-4353-BBE2-91208E8C21A1}">
      <dsp:nvSpPr>
        <dsp:cNvPr id="0" name=""/>
        <dsp:cNvSpPr/>
      </dsp:nvSpPr>
      <dsp:spPr>
        <a:xfrm rot="19285714">
          <a:off x="5877685" y="2166584"/>
          <a:ext cx="611261" cy="340540"/>
        </a:xfrm>
        <a:prstGeom prst="leftRightArrow">
          <a:avLst/>
        </a:prstGeom>
        <a:solidFill>
          <a:srgbClr val="C0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1300" kern="1200"/>
        </a:p>
      </dsp:txBody>
      <dsp:txXfrm>
        <a:off x="5888829" y="2266540"/>
        <a:ext cx="509099" cy="204324"/>
      </dsp:txXfrm>
    </dsp:sp>
    <dsp:sp modelId="{65319A3F-E08B-44F7-A48F-41D4E0ED7248}">
      <dsp:nvSpPr>
        <dsp:cNvPr id="0" name=""/>
        <dsp:cNvSpPr/>
      </dsp:nvSpPr>
      <dsp:spPr>
        <a:xfrm>
          <a:off x="6289799" y="871010"/>
          <a:ext cx="1536520" cy="1536520"/>
        </a:xfrm>
        <a:prstGeom prst="ellipse">
          <a:avLst/>
        </a:prstGeom>
        <a:gradFill rotWithShape="0">
          <a:gsLst>
            <a:gs pos="0">
              <a:srgbClr val="C00000"/>
            </a:gs>
            <a:gs pos="50000">
              <a:srgbClr val="C00000"/>
            </a:gs>
            <a:gs pos="100000">
              <a:srgbClr val="C00000"/>
            </a:gs>
          </a:gsLst>
          <a:lin ang="5400000" scaled="0"/>
        </a:gradFill>
        <a:ln>
          <a:noFill/>
        </a:ln>
        <a:effectLst>
          <a:glow rad="495300">
            <a:srgbClr val="C00000">
              <a:alpha val="40000"/>
            </a:srgbClr>
          </a:glo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300" kern="1200" dirty="0" smtClean="0"/>
            <a:t>Определяне на план на лечение</a:t>
          </a:r>
          <a:endParaRPr lang="bg-BG" sz="1300" kern="1200" dirty="0"/>
        </a:p>
      </dsp:txBody>
      <dsp:txXfrm>
        <a:off x="6514817" y="1096028"/>
        <a:ext cx="1086484" cy="1086484"/>
      </dsp:txXfrm>
    </dsp:sp>
    <dsp:sp modelId="{386354E4-FD88-41D6-BA53-69ED2958C054}">
      <dsp:nvSpPr>
        <dsp:cNvPr id="0" name=""/>
        <dsp:cNvSpPr/>
      </dsp:nvSpPr>
      <dsp:spPr>
        <a:xfrm rot="771429">
          <a:off x="6123247" y="3168075"/>
          <a:ext cx="577304" cy="340540"/>
        </a:xfrm>
        <a:prstGeom prst="leftRightArrow">
          <a:avLst/>
        </a:prstGeom>
        <a:solidFill>
          <a:srgbClr val="C0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1300" kern="1200"/>
        </a:p>
      </dsp:txBody>
      <dsp:txXfrm>
        <a:off x="6124528" y="3224816"/>
        <a:ext cx="475142" cy="204324"/>
      </dsp:txXfrm>
    </dsp:sp>
    <dsp:sp modelId="{FBD578DD-6FD3-46D9-985B-CF9A5A7C5AA2}">
      <dsp:nvSpPr>
        <dsp:cNvPr id="0" name=""/>
        <dsp:cNvSpPr/>
      </dsp:nvSpPr>
      <dsp:spPr>
        <a:xfrm>
          <a:off x="6734427" y="2819050"/>
          <a:ext cx="1536520" cy="1536520"/>
        </a:xfrm>
        <a:prstGeom prst="ellipse">
          <a:avLst/>
        </a:prstGeom>
        <a:gradFill rotWithShape="0">
          <a:gsLst>
            <a:gs pos="0">
              <a:schemeClr val="accent5">
                <a:hueOff val="-2451115"/>
                <a:satOff val="-3409"/>
                <a:lumOff val="-130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2451115"/>
                <a:satOff val="-3409"/>
                <a:lumOff val="-130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2451115"/>
                <a:satOff val="-3409"/>
                <a:lumOff val="-130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300" kern="1200" dirty="0" smtClean="0"/>
            <a:t>Химиотерапия</a:t>
          </a:r>
          <a:endParaRPr lang="bg-BG" sz="1300" kern="1200" dirty="0"/>
        </a:p>
      </dsp:txBody>
      <dsp:txXfrm>
        <a:off x="6959445" y="3044068"/>
        <a:ext cx="1086484" cy="1086484"/>
      </dsp:txXfrm>
    </dsp:sp>
    <dsp:sp modelId="{6AD6AE1D-CA79-481D-AEFB-F8EB1C9EA8E8}">
      <dsp:nvSpPr>
        <dsp:cNvPr id="0" name=""/>
        <dsp:cNvSpPr/>
      </dsp:nvSpPr>
      <dsp:spPr>
        <a:xfrm rot="3857143">
          <a:off x="5482770" y="3971207"/>
          <a:ext cx="577304" cy="340540"/>
        </a:xfrm>
        <a:prstGeom prst="leftRightArrow">
          <a:avLst/>
        </a:prstGeom>
        <a:solidFill>
          <a:srgbClr val="C0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1300" kern="1200"/>
        </a:p>
      </dsp:txBody>
      <dsp:txXfrm>
        <a:off x="5511688" y="3993293"/>
        <a:ext cx="475142" cy="204324"/>
      </dsp:txXfrm>
    </dsp:sp>
    <dsp:sp modelId="{68D612B4-DD2D-4F55-8066-92862F926B18}">
      <dsp:nvSpPr>
        <dsp:cNvPr id="0" name=""/>
        <dsp:cNvSpPr/>
      </dsp:nvSpPr>
      <dsp:spPr>
        <a:xfrm>
          <a:off x="5488608" y="4381257"/>
          <a:ext cx="1536520" cy="1536520"/>
        </a:xfrm>
        <a:prstGeom prst="ellipse">
          <a:avLst/>
        </a:prstGeom>
        <a:gradFill rotWithShape="0">
          <a:gsLst>
            <a:gs pos="0">
              <a:schemeClr val="accent5">
                <a:hueOff val="-3676672"/>
                <a:satOff val="-5114"/>
                <a:lumOff val="-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676672"/>
                <a:satOff val="-5114"/>
                <a:lumOff val="-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676672"/>
                <a:satOff val="-5114"/>
                <a:lumOff val="-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300" kern="1200" dirty="0" smtClean="0"/>
            <a:t>Лъчетерапия</a:t>
          </a:r>
          <a:endParaRPr lang="bg-BG" sz="1300" kern="1200" dirty="0"/>
        </a:p>
      </dsp:txBody>
      <dsp:txXfrm>
        <a:off x="5713626" y="4606275"/>
        <a:ext cx="1086484" cy="1086484"/>
      </dsp:txXfrm>
    </dsp:sp>
    <dsp:sp modelId="{0EC08849-393A-4DCF-8EE9-ACCB83E21B87}">
      <dsp:nvSpPr>
        <dsp:cNvPr id="0" name=""/>
        <dsp:cNvSpPr/>
      </dsp:nvSpPr>
      <dsp:spPr>
        <a:xfrm rot="6942857">
          <a:off x="4455525" y="3971207"/>
          <a:ext cx="577304" cy="340540"/>
        </a:xfrm>
        <a:prstGeom prst="leftRightArrow">
          <a:avLst/>
        </a:prstGeom>
        <a:solidFill>
          <a:srgbClr val="C0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1300" kern="1200"/>
        </a:p>
      </dsp:txBody>
      <dsp:txXfrm rot="10800000">
        <a:off x="4528769" y="3993293"/>
        <a:ext cx="475142" cy="204324"/>
      </dsp:txXfrm>
    </dsp:sp>
    <dsp:sp modelId="{3B6A39BA-969D-4BC5-B914-6383EAB62F39}">
      <dsp:nvSpPr>
        <dsp:cNvPr id="0" name=""/>
        <dsp:cNvSpPr/>
      </dsp:nvSpPr>
      <dsp:spPr>
        <a:xfrm>
          <a:off x="3490471" y="4381257"/>
          <a:ext cx="1536520" cy="1536520"/>
        </a:xfrm>
        <a:prstGeom prst="ellipse">
          <a:avLst/>
        </a:prstGeom>
        <a:gradFill rotWithShape="0">
          <a:gsLst>
            <a:gs pos="0">
              <a:schemeClr val="accent5">
                <a:hueOff val="-4902230"/>
                <a:satOff val="-6819"/>
                <a:lumOff val="-261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4902230"/>
                <a:satOff val="-6819"/>
                <a:lumOff val="-261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4902230"/>
                <a:satOff val="-6819"/>
                <a:lumOff val="-261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300" kern="1200" dirty="0" smtClean="0"/>
            <a:t>Лечение на усложненията</a:t>
          </a:r>
          <a:endParaRPr lang="bg-BG" sz="1300" kern="1200" dirty="0"/>
        </a:p>
      </dsp:txBody>
      <dsp:txXfrm>
        <a:off x="3715489" y="4606275"/>
        <a:ext cx="1086484" cy="1086484"/>
      </dsp:txXfrm>
    </dsp:sp>
    <dsp:sp modelId="{B1BAE339-4532-4BDD-9606-472A97625AEB}">
      <dsp:nvSpPr>
        <dsp:cNvPr id="0" name=""/>
        <dsp:cNvSpPr/>
      </dsp:nvSpPr>
      <dsp:spPr>
        <a:xfrm rot="10028571">
          <a:off x="3815048" y="3168075"/>
          <a:ext cx="577304" cy="340540"/>
        </a:xfrm>
        <a:prstGeom prst="leftRightArrow">
          <a:avLst/>
        </a:prstGeom>
        <a:solidFill>
          <a:srgbClr val="C0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1300" kern="1200"/>
        </a:p>
      </dsp:txBody>
      <dsp:txXfrm rot="10800000">
        <a:off x="3915929" y="3224816"/>
        <a:ext cx="475142" cy="204324"/>
      </dsp:txXfrm>
    </dsp:sp>
    <dsp:sp modelId="{0D663E2F-EACF-453A-8DE5-22A3508EEAC9}">
      <dsp:nvSpPr>
        <dsp:cNvPr id="0" name=""/>
        <dsp:cNvSpPr/>
      </dsp:nvSpPr>
      <dsp:spPr>
        <a:xfrm>
          <a:off x="2244652" y="2819050"/>
          <a:ext cx="1536520" cy="1536520"/>
        </a:xfrm>
        <a:prstGeom prst="ellipse">
          <a:avLst/>
        </a:prstGeom>
        <a:gradFill rotWithShape="0">
          <a:gsLst>
            <a:gs pos="0">
              <a:schemeClr val="accent5">
                <a:hueOff val="-6127787"/>
                <a:satOff val="-8523"/>
                <a:lumOff val="-326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127787"/>
                <a:satOff val="-8523"/>
                <a:lumOff val="-326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127787"/>
                <a:satOff val="-8523"/>
                <a:lumOff val="-326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300" kern="1200" dirty="0" smtClean="0"/>
            <a:t>Диспансерно наблюдение</a:t>
          </a:r>
          <a:endParaRPr lang="bg-BG" sz="1300" kern="1200" dirty="0"/>
        </a:p>
      </dsp:txBody>
      <dsp:txXfrm>
        <a:off x="2469670" y="3044068"/>
        <a:ext cx="1086484" cy="1086484"/>
      </dsp:txXfrm>
    </dsp:sp>
    <dsp:sp modelId="{FC216AFE-3B42-4C27-9F53-8619723F73D0}">
      <dsp:nvSpPr>
        <dsp:cNvPr id="0" name=""/>
        <dsp:cNvSpPr/>
      </dsp:nvSpPr>
      <dsp:spPr>
        <a:xfrm rot="13114286">
          <a:off x="4043631" y="2166584"/>
          <a:ext cx="577304" cy="340540"/>
        </a:xfrm>
        <a:prstGeom prst="leftRightArrow">
          <a:avLst/>
        </a:prstGeom>
        <a:solidFill>
          <a:srgbClr val="C0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1300" kern="1200"/>
        </a:p>
      </dsp:txBody>
      <dsp:txXfrm rot="10800000">
        <a:off x="4134649" y="2266540"/>
        <a:ext cx="475142" cy="204324"/>
      </dsp:txXfrm>
    </dsp:sp>
    <dsp:sp modelId="{BFC5A90A-5B30-41C0-B5B2-2B1F06BB57E3}">
      <dsp:nvSpPr>
        <dsp:cNvPr id="0" name=""/>
        <dsp:cNvSpPr/>
      </dsp:nvSpPr>
      <dsp:spPr>
        <a:xfrm>
          <a:off x="2689280" y="871010"/>
          <a:ext cx="1536520" cy="1536520"/>
        </a:xfrm>
        <a:prstGeom prst="ellipse">
          <a:avLst/>
        </a:prstGeom>
        <a:gradFill rotWithShape="0">
          <a:gsLst>
            <a:gs pos="0">
              <a:schemeClr val="accent5">
                <a:hueOff val="-7353344"/>
                <a:satOff val="-10228"/>
                <a:lumOff val="-392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7353344"/>
                <a:satOff val="-10228"/>
                <a:lumOff val="-392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7353344"/>
                <a:satOff val="-10228"/>
                <a:lumOff val="-392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300" kern="1200" dirty="0" smtClean="0"/>
            <a:t>Палиативни грижи</a:t>
          </a:r>
          <a:endParaRPr lang="bg-BG" sz="1300" kern="1200" dirty="0"/>
        </a:p>
      </dsp:txBody>
      <dsp:txXfrm>
        <a:off x="2914298" y="1096028"/>
        <a:ext cx="1086484" cy="108648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0.3546</cdr:x>
      <cdr:y>0.02387</cdr:y>
    </cdr:from>
    <cdr:to>
      <cdr:x>0.55052</cdr:x>
      <cdr:y>0.08183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942801" y="125507"/>
          <a:ext cx="2178423" cy="3048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bg-BG" sz="1100" dirty="0"/>
        </a:p>
      </cdr:txBody>
    </cdr:sp>
  </cdr:relSizeAnchor>
  <cdr:relSizeAnchor xmlns:cdr="http://schemas.openxmlformats.org/drawingml/2006/chartDrawing">
    <cdr:from>
      <cdr:x>0.4844</cdr:x>
      <cdr:y>0.11081</cdr:y>
    </cdr:from>
    <cdr:to>
      <cdr:x>0.56664</cdr:x>
      <cdr:y>0.28471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5386119" y="582707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bg-BG" sz="11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41FD93-619C-4934-A5A0-D8E19B4B32BD}" type="datetimeFigureOut">
              <a:rPr lang="bg-BG" smtClean="0"/>
              <a:t>1.12.2015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D164CA-9D05-4C9C-B7D8-A287A9AD3A69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1876706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bg-BG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Неравномерно разпределение на леглата по видове медицински грижи – над 77% за активно лечение, 10% за психиатрични грижи и едва 2% за продължително лечение. При средни стойности легла за активно лечение за ЕС на 100 000 души население  338, този показател за .България е 499. Леглата за продължително лечение са 4 пъто по малко от средния брой за Европа.</a:t>
            </a:r>
          </a:p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BAED0B-CA57-4681-9D1B-4F49D5C7B5E0}" type="slidenum">
              <a:rPr lang="bg-BG" smtClean="0"/>
              <a:t>3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9401474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9C71B-C502-4A0C-947C-29106FCF999B}" type="datetimeFigureOut">
              <a:rPr lang="bg-BG" smtClean="0"/>
              <a:t>1.12.2015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641E2-4ACC-4784-AB73-CBD673CA6322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054892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9C71B-C502-4A0C-947C-29106FCF999B}" type="datetimeFigureOut">
              <a:rPr lang="bg-BG" smtClean="0"/>
              <a:t>1.12.2015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641E2-4ACC-4784-AB73-CBD673CA6322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5111913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9C71B-C502-4A0C-947C-29106FCF999B}" type="datetimeFigureOut">
              <a:rPr lang="bg-BG" smtClean="0"/>
              <a:t>1.12.2015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641E2-4ACC-4784-AB73-CBD673CA6322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8251388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9C71B-C502-4A0C-947C-29106FCF999B}" type="datetimeFigureOut">
              <a:rPr lang="bg-BG" smtClean="0"/>
              <a:t>1.12.2015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641E2-4ACC-4784-AB73-CBD673CA6322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558746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9C71B-C502-4A0C-947C-29106FCF999B}" type="datetimeFigureOut">
              <a:rPr lang="bg-BG" smtClean="0"/>
              <a:t>1.12.2015 г.</a:t>
            </a:fld>
            <a:endParaRPr lang="bg-B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641E2-4ACC-4784-AB73-CBD673CA6322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836699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9C71B-C502-4A0C-947C-29106FCF999B}" type="datetimeFigureOut">
              <a:rPr lang="bg-BG" smtClean="0"/>
              <a:t>1.12.2015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641E2-4ACC-4784-AB73-CBD673CA6322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8098432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9C71B-C502-4A0C-947C-29106FCF999B}" type="datetimeFigureOut">
              <a:rPr lang="bg-BG" smtClean="0"/>
              <a:t>1.12.2015 г.</a:t>
            </a:fld>
            <a:endParaRPr lang="bg-B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641E2-4ACC-4784-AB73-CBD673CA6322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7926359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9C71B-C502-4A0C-947C-29106FCF999B}" type="datetimeFigureOut">
              <a:rPr lang="bg-BG" smtClean="0"/>
              <a:t>1.12.2015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641E2-4ACC-4784-AB73-CBD673CA6322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695336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bg-B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9C71B-C502-4A0C-947C-29106FCF999B}" type="datetimeFigureOut">
              <a:rPr lang="bg-BG" smtClean="0"/>
              <a:t>1.12.2015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641E2-4ACC-4784-AB73-CBD673CA6322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893903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9C71B-C502-4A0C-947C-29106FCF999B}" type="datetimeFigureOut">
              <a:rPr lang="bg-BG" smtClean="0"/>
              <a:t>1.12.2015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641E2-4ACC-4784-AB73-CBD673CA6322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2590701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9C71B-C502-4A0C-947C-29106FCF999B}" type="datetimeFigureOut">
              <a:rPr lang="bg-BG" smtClean="0"/>
              <a:t>1.12.2015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641E2-4ACC-4784-AB73-CBD673CA6322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808505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59C71B-C502-4A0C-947C-29106FCF999B}" type="datetimeFigureOut">
              <a:rPr lang="bg-BG" smtClean="0"/>
              <a:t>1.12.2015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8641E2-4ACC-4784-AB73-CBD673CA6322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012635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5.jp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398" y="956733"/>
            <a:ext cx="7264402" cy="2592102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r>
              <a:rPr lang="bg-BG" dirty="0" smtClean="0">
                <a:latin typeface="Century Gothic" panose="020B0502020202020204" pitchFamily="34" charset="0"/>
              </a:rPr>
              <a:t>Защо „Да“ на промените в здравеопазването?! </a:t>
            </a:r>
            <a:endParaRPr lang="bg-BG" dirty="0">
              <a:latin typeface="Century Gothic" panose="020B050202020202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" y="3467334"/>
            <a:ext cx="4419600" cy="3309998"/>
          </a:xfrm>
          <a:prstGeom prst="rect">
            <a:avLst/>
          </a:prstGeom>
        </p:spPr>
      </p:pic>
      <p:pic>
        <p:nvPicPr>
          <p:cNvPr id="4" name="Content Placeholder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6466" y="1993897"/>
            <a:ext cx="3064934" cy="3429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272867" y="4834466"/>
            <a:ext cx="47921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5400" dirty="0" smtClean="0">
                <a:latin typeface="Century Gothic" panose="020B0502020202020204" pitchFamily="34" charset="0"/>
              </a:rPr>
              <a:t>А защо„Не“!</a:t>
            </a:r>
            <a:endParaRPr lang="bg-BG" sz="54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8526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Autofit/>
          </a:bodyPr>
          <a:lstStyle/>
          <a:p>
            <a:r>
              <a:rPr lang="bg-BG" sz="3200" dirty="0">
                <a:latin typeface="Century Gothic" panose="020B0502020202020204" pitchFamily="34" charset="0"/>
              </a:rPr>
              <a:t>Защо „Да“ на промените в системата на здравеопазване?!</a:t>
            </a:r>
          </a:p>
        </p:txBody>
      </p:sp>
      <p:pic>
        <p:nvPicPr>
          <p:cNvPr id="4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04113" y="1774371"/>
            <a:ext cx="6039651" cy="397200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20056" y="1774371"/>
            <a:ext cx="445545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latin typeface="Century Gothic" panose="020B0502020202020204" pitchFamily="34" charset="0"/>
              </a:rPr>
              <a:t>Според Доклад на Световна банка от май 2015 г. бъдещите публични разходи, свързани със здравно-демографската ситуация в страната, особено за здравеопазване, ще наложат значителен дългосрочен натиск върху бюджета и ще затруднят изпълнението на другите приоритети на страната.</a:t>
            </a:r>
            <a:endParaRPr lang="bg-BG" sz="16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7420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hart 2"/>
          <p:cNvGraphicFramePr/>
          <p:nvPr>
            <p:extLst>
              <p:ext uri="{D42A27DB-BD31-4B8C-83A1-F6EECF244321}">
                <p14:modId xmlns:p14="http://schemas.microsoft.com/office/powerpoint/2010/main" val="1183911756"/>
              </p:ext>
            </p:extLst>
          </p:nvPr>
        </p:nvGraphicFramePr>
        <p:xfrm>
          <a:off x="539552" y="1272987"/>
          <a:ext cx="11119048" cy="52584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365124"/>
            <a:ext cx="11031962" cy="766989"/>
          </a:xfrm>
        </p:spPr>
        <p:txBody>
          <a:bodyPr>
            <a:noAutofit/>
          </a:bodyPr>
          <a:lstStyle/>
          <a:p>
            <a:r>
              <a:rPr lang="bg-BG" sz="3200" dirty="0" smtClean="0">
                <a:latin typeface="Century Gothic" panose="020B0502020202020204" pitchFamily="34" charset="0"/>
              </a:rPr>
              <a:t>Защо „Да“ на задължителна национална здравна карта?! </a:t>
            </a:r>
            <a:endParaRPr lang="bg-BG" sz="32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3931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Chart bld="series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256" y="365125"/>
            <a:ext cx="11234057" cy="1325563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bg-BG" sz="3200" dirty="0">
                <a:latin typeface="Century Gothic" panose="020B0502020202020204" pitchFamily="34" charset="0"/>
              </a:rPr>
              <a:t>Защо „Да“ на национална здравна карта, основана на анализ и потребности</a:t>
            </a:r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22995588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670569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 uiExpand="1">
        <p:bldSub>
          <a:bldChart bld="categoryEl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Autofit/>
          </a:bodyPr>
          <a:lstStyle/>
          <a:p>
            <a:r>
              <a:rPr lang="bg-BG" sz="3200" dirty="0">
                <a:latin typeface="Century Gothic" panose="020B0502020202020204" pitchFamily="34" charset="0"/>
              </a:rPr>
              <a:t>Защо „Да“ на Национална здравна карта, гарантираща пътя на пациента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</a:pPr>
            <a:endParaRPr lang="bg-BG" sz="2000" dirty="0" smtClean="0">
              <a:latin typeface="Century Gothic" panose="020B0502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bg-BG" sz="2000" dirty="0" smtClean="0">
                <a:latin typeface="Century Gothic" panose="020B0502020202020204" pitchFamily="34" charset="0"/>
              </a:rPr>
              <a:t>Базова осигуреност с легла за активно лечение за всяка област – 4 на 1000 души с корекция за използваемост 75%;</a:t>
            </a:r>
          </a:p>
          <a:p>
            <a:pPr>
              <a:lnSpc>
                <a:spcPct val="100000"/>
              </a:lnSpc>
            </a:pPr>
            <a:r>
              <a:rPr lang="bg-BG" sz="2000" dirty="0" smtClean="0">
                <a:latin typeface="Century Gothic" panose="020B0502020202020204" pitchFamily="34" charset="0"/>
              </a:rPr>
              <a:t>Обща осигуреност с болнични легла за всяка област - 5,9 на 1000 души, в т.ч. </a:t>
            </a:r>
            <a:r>
              <a:rPr lang="bg-BG" sz="2000" dirty="0">
                <a:latin typeface="Century Gothic" panose="020B0502020202020204" pitchFamily="34" charset="0"/>
              </a:rPr>
              <a:t>л</a:t>
            </a:r>
            <a:r>
              <a:rPr lang="bg-BG" sz="2000" dirty="0" smtClean="0">
                <a:latin typeface="Century Gothic" panose="020B0502020202020204" pitchFamily="34" charset="0"/>
              </a:rPr>
              <a:t>егла за продължително лечение, физиотерапия и др.;</a:t>
            </a:r>
          </a:p>
          <a:p>
            <a:pPr>
              <a:lnSpc>
                <a:spcPct val="100000"/>
              </a:lnSpc>
            </a:pPr>
            <a:r>
              <a:rPr lang="bg-BG" sz="2000" dirty="0" smtClean="0">
                <a:latin typeface="Century Gothic" panose="020B0502020202020204" pitchFamily="34" charset="0"/>
              </a:rPr>
              <a:t>Осигуряване на легла за специализирани дейности на регионално ниво (еврорегион), покриващи потребностите на населението от няколко съседни области;</a:t>
            </a:r>
          </a:p>
          <a:p>
            <a:pPr>
              <a:lnSpc>
                <a:spcPct val="100000"/>
              </a:lnSpc>
            </a:pPr>
            <a:r>
              <a:rPr lang="bg-BG" sz="2000" dirty="0" smtClean="0">
                <a:latin typeface="Century Gothic" panose="020B0502020202020204" pitchFamily="34" charset="0"/>
              </a:rPr>
              <a:t>Осигуряване на легла за високоспециализирани дейности на национално ниво, покриващи потребностите на населението от цялата страна – вискоспециализирана хирургична и терапевтична помощ, високотехнологично лъчелечение, трансплантации и др.;</a:t>
            </a:r>
          </a:p>
          <a:p>
            <a:pPr marL="0" indent="0">
              <a:lnSpc>
                <a:spcPct val="100000"/>
              </a:lnSpc>
              <a:buNone/>
            </a:pPr>
            <a:endParaRPr lang="bg-BG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1195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158875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bg-BG" sz="3200" dirty="0">
                <a:latin typeface="Century Gothic" panose="020B0502020202020204" pitchFamily="34" charset="0"/>
              </a:rPr>
              <a:t>Защо „Да“ на финансирането на лечение, а не на структури?!</a:t>
            </a:r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40865225"/>
              </p:ext>
            </p:extLst>
          </p:nvPr>
        </p:nvGraphicFramePr>
        <p:xfrm>
          <a:off x="990601" y="1524000"/>
          <a:ext cx="10363200" cy="48585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261846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accel="26000" decel="4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3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graphicEl>
                                              <a:chart seriesIdx="3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graphicEl>
                                              <a:chart seriesIdx="3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Chart bld="series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03110314"/>
              </p:ext>
            </p:extLst>
          </p:nvPr>
        </p:nvGraphicFramePr>
        <p:xfrm>
          <a:off x="1240971" y="370114"/>
          <a:ext cx="9666515" cy="5943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692508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3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graphicEl>
                                              <a:chart seriesIdx="3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graphicEl>
                                              <a:chart seriesIdx="3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Chart bld="series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Autofit/>
          </a:bodyPr>
          <a:lstStyle/>
          <a:p>
            <a:r>
              <a:rPr lang="bg-BG" sz="3200" dirty="0">
                <a:latin typeface="Century Gothic" panose="020B0502020202020204" pitchFamily="34" charset="0"/>
              </a:rPr>
              <a:t>Защо „Да“ на активна лекарствена </a:t>
            </a:r>
            <a:r>
              <a:rPr lang="bg-BG" sz="3200" dirty="0" smtClean="0">
                <a:latin typeface="Century Gothic" panose="020B0502020202020204" pitchFamily="34" charset="0"/>
              </a:rPr>
              <a:t>политика?!</a:t>
            </a:r>
            <a:endParaRPr lang="bg-BG" sz="3200" dirty="0">
              <a:latin typeface="Century Gothic" panose="020B0502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just"/>
            <a:r>
              <a:rPr lang="bg-BG" sz="2000" dirty="0">
                <a:latin typeface="Century Gothic" panose="020B0502020202020204" pitchFamily="34" charset="0"/>
              </a:rPr>
              <a:t>С изменението от 27.06.2015г. на </a:t>
            </a:r>
            <a:r>
              <a:rPr lang="bg-BG" sz="2000" dirty="0" smtClean="0">
                <a:latin typeface="Century Gothic" panose="020B0502020202020204" pitchFamily="34" charset="0"/>
              </a:rPr>
              <a:t>Закона </a:t>
            </a:r>
            <a:r>
              <a:rPr lang="bg-BG" sz="2000" dirty="0">
                <a:latin typeface="Century Gothic" panose="020B0502020202020204" pitchFamily="34" charset="0"/>
              </a:rPr>
              <a:t>за здравното осигуряване е въведено задължително </a:t>
            </a:r>
            <a:r>
              <a:rPr lang="bg-BG" sz="2000" b="1" dirty="0" smtClean="0">
                <a:latin typeface="Century Gothic" panose="020B0502020202020204" pitchFamily="34" charset="0"/>
              </a:rPr>
              <a:t>централизирано договаряне на отстъпки </a:t>
            </a:r>
            <a:r>
              <a:rPr lang="bg-BG" sz="2000" dirty="0" smtClean="0">
                <a:latin typeface="Century Gothic" panose="020B0502020202020204" pitchFamily="34" charset="0"/>
              </a:rPr>
              <a:t>за </a:t>
            </a:r>
            <a:r>
              <a:rPr lang="bg-BG" sz="2000" dirty="0">
                <a:latin typeface="Century Gothic" panose="020B0502020202020204" pitchFamily="34" charset="0"/>
              </a:rPr>
              <a:t>лекарствени продукти, за които НЗОК заплаща.</a:t>
            </a:r>
          </a:p>
          <a:p>
            <a:pPr>
              <a:lnSpc>
                <a:spcPct val="200000"/>
              </a:lnSpc>
            </a:pPr>
            <a:r>
              <a:rPr lang="bg-BG" sz="2000" dirty="0">
                <a:latin typeface="Century Gothic" panose="020B0502020202020204" pitchFamily="34" charset="0"/>
              </a:rPr>
              <a:t>Очакван ефект от задължителните отстъпки:</a:t>
            </a:r>
          </a:p>
          <a:p>
            <a:pPr marL="914400" lvl="2" indent="0">
              <a:buNone/>
            </a:pPr>
            <a:r>
              <a:rPr lang="bg-BG" sz="1800" dirty="0">
                <a:latin typeface="Century Gothic" panose="020B0502020202020204" pitchFamily="34" charset="0"/>
              </a:rPr>
              <a:t>44 </a:t>
            </a:r>
            <a:r>
              <a:rPr lang="bg-BG" sz="1800" dirty="0" smtClean="0">
                <a:latin typeface="Century Gothic" panose="020B0502020202020204" pitchFamily="34" charset="0"/>
              </a:rPr>
              <a:t>млн. </a:t>
            </a:r>
            <a:r>
              <a:rPr lang="bg-BG" sz="1800" dirty="0">
                <a:latin typeface="Century Gothic" panose="020B0502020202020204" pitchFamily="34" charset="0"/>
              </a:rPr>
              <a:t>лв. отстъпка за 2015г.</a:t>
            </a:r>
          </a:p>
          <a:p>
            <a:pPr marL="914400" lvl="2" indent="0">
              <a:buNone/>
            </a:pPr>
            <a:r>
              <a:rPr lang="bg-BG" sz="1800" dirty="0">
                <a:latin typeface="Century Gothic" panose="020B0502020202020204" pitchFamily="34" charset="0"/>
              </a:rPr>
              <a:t>65 </a:t>
            </a:r>
            <a:r>
              <a:rPr lang="bg-BG" sz="1800" dirty="0" smtClean="0">
                <a:latin typeface="Century Gothic" panose="020B0502020202020204" pitchFamily="34" charset="0"/>
              </a:rPr>
              <a:t>млн. </a:t>
            </a:r>
            <a:r>
              <a:rPr lang="bg-BG" sz="1800" dirty="0">
                <a:latin typeface="Century Gothic" panose="020B0502020202020204" pitchFamily="34" charset="0"/>
              </a:rPr>
              <a:t>лв. отстъпка за 2016г.</a:t>
            </a:r>
          </a:p>
          <a:p>
            <a:pPr marL="914400" lvl="2" indent="0">
              <a:buNone/>
            </a:pPr>
            <a:r>
              <a:rPr lang="bg-BG" sz="1800" dirty="0">
                <a:latin typeface="Century Gothic" panose="020B0502020202020204" pitchFamily="34" charset="0"/>
              </a:rPr>
              <a:t>80 </a:t>
            </a:r>
            <a:r>
              <a:rPr lang="bg-BG" sz="1800" dirty="0" smtClean="0">
                <a:latin typeface="Century Gothic" panose="020B0502020202020204" pitchFamily="34" charset="0"/>
              </a:rPr>
              <a:t>млн. </a:t>
            </a:r>
            <a:r>
              <a:rPr lang="bg-BG" sz="1800" dirty="0">
                <a:latin typeface="Century Gothic" panose="020B0502020202020204" pitchFamily="34" charset="0"/>
              </a:rPr>
              <a:t>лв. отстъпка за 2017г.</a:t>
            </a:r>
          </a:p>
          <a:p>
            <a:endParaRPr lang="bg-BG" sz="2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2171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Autofit/>
          </a:bodyPr>
          <a:lstStyle/>
          <a:p>
            <a:r>
              <a:rPr lang="bg-BG" sz="3200" dirty="0">
                <a:latin typeface="Century Gothic" panose="020B0502020202020204" pitchFamily="34" charset="0"/>
              </a:rPr>
              <a:t>Защо „Да“ на активна лекарствена </a:t>
            </a:r>
            <a:r>
              <a:rPr lang="bg-BG" sz="3200" dirty="0" smtClean="0">
                <a:latin typeface="Century Gothic" panose="020B0502020202020204" pitchFamily="34" charset="0"/>
              </a:rPr>
              <a:t>политика?!</a:t>
            </a:r>
            <a:endParaRPr lang="bg-BG" sz="3200" dirty="0">
              <a:latin typeface="Century Gothic" panose="020B0502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bg-BG" sz="2200" dirty="0">
                <a:latin typeface="Century Gothic" panose="020B0502020202020204" pitchFamily="34" charset="0"/>
              </a:rPr>
              <a:t>Изготвените промени в </a:t>
            </a:r>
            <a:r>
              <a:rPr lang="en-US" sz="2200" dirty="0" err="1">
                <a:latin typeface="Century Gothic" panose="020B0502020202020204" pitchFamily="34" charset="0"/>
              </a:rPr>
              <a:t>Наредбата</a:t>
            </a:r>
            <a:r>
              <a:rPr lang="en-US" sz="2200" dirty="0">
                <a:latin typeface="Century Gothic" panose="020B0502020202020204" pitchFamily="34" charset="0"/>
              </a:rPr>
              <a:t> </a:t>
            </a:r>
            <a:r>
              <a:rPr lang="en-US" sz="2200" dirty="0" err="1">
                <a:latin typeface="Century Gothic" panose="020B0502020202020204" pitchFamily="34" charset="0"/>
              </a:rPr>
              <a:t>за</a:t>
            </a:r>
            <a:r>
              <a:rPr lang="en-US" sz="2200" dirty="0">
                <a:latin typeface="Century Gothic" panose="020B0502020202020204" pitchFamily="34" charset="0"/>
              </a:rPr>
              <a:t> </a:t>
            </a:r>
            <a:r>
              <a:rPr lang="en-US" sz="2200" dirty="0" err="1">
                <a:latin typeface="Century Gothic" panose="020B0502020202020204" pitchFamily="34" charset="0"/>
              </a:rPr>
              <a:t>условията</a:t>
            </a:r>
            <a:r>
              <a:rPr lang="en-US" sz="2200" dirty="0">
                <a:latin typeface="Century Gothic" panose="020B0502020202020204" pitchFamily="34" charset="0"/>
              </a:rPr>
              <a:t>, </a:t>
            </a:r>
            <a:r>
              <a:rPr lang="en-US" sz="2200" dirty="0" err="1">
                <a:latin typeface="Century Gothic" panose="020B0502020202020204" pitchFamily="34" charset="0"/>
              </a:rPr>
              <a:t>правилата</a:t>
            </a:r>
            <a:r>
              <a:rPr lang="en-US" sz="2200" dirty="0">
                <a:latin typeface="Century Gothic" panose="020B0502020202020204" pitchFamily="34" charset="0"/>
              </a:rPr>
              <a:t> и </a:t>
            </a:r>
            <a:r>
              <a:rPr lang="en-US" sz="2200" dirty="0" err="1">
                <a:latin typeface="Century Gothic" panose="020B0502020202020204" pitchFamily="34" charset="0"/>
              </a:rPr>
              <a:t>реда</a:t>
            </a:r>
            <a:r>
              <a:rPr lang="en-US" sz="2200" dirty="0">
                <a:latin typeface="Century Gothic" panose="020B0502020202020204" pitchFamily="34" charset="0"/>
              </a:rPr>
              <a:t> </a:t>
            </a:r>
            <a:r>
              <a:rPr lang="en-US" sz="2200" dirty="0" err="1">
                <a:latin typeface="Century Gothic" panose="020B0502020202020204" pitchFamily="34" charset="0"/>
              </a:rPr>
              <a:t>за</a:t>
            </a:r>
            <a:r>
              <a:rPr lang="en-US" sz="2200" dirty="0">
                <a:latin typeface="Century Gothic" panose="020B0502020202020204" pitchFamily="34" charset="0"/>
              </a:rPr>
              <a:t> </a:t>
            </a:r>
            <a:r>
              <a:rPr lang="en-US" sz="2200" dirty="0" err="1">
                <a:latin typeface="Century Gothic" panose="020B0502020202020204" pitchFamily="34" charset="0"/>
              </a:rPr>
              <a:t>регулиране</a:t>
            </a:r>
            <a:r>
              <a:rPr lang="en-US" sz="2200" dirty="0">
                <a:latin typeface="Century Gothic" panose="020B0502020202020204" pitchFamily="34" charset="0"/>
              </a:rPr>
              <a:t> и </a:t>
            </a:r>
            <a:r>
              <a:rPr lang="en-US" sz="2200" dirty="0" err="1">
                <a:latin typeface="Century Gothic" panose="020B0502020202020204" pitchFamily="34" charset="0"/>
              </a:rPr>
              <a:t>регистриране</a:t>
            </a:r>
            <a:r>
              <a:rPr lang="en-US" sz="2200" dirty="0">
                <a:latin typeface="Century Gothic" panose="020B0502020202020204" pitchFamily="34" charset="0"/>
              </a:rPr>
              <a:t> на </a:t>
            </a:r>
            <a:r>
              <a:rPr lang="en-US" sz="2200" dirty="0" err="1">
                <a:latin typeface="Century Gothic" panose="020B0502020202020204" pitchFamily="34" charset="0"/>
              </a:rPr>
              <a:t>цените</a:t>
            </a:r>
            <a:r>
              <a:rPr lang="en-US" sz="2200" dirty="0">
                <a:latin typeface="Century Gothic" panose="020B0502020202020204" pitchFamily="34" charset="0"/>
              </a:rPr>
              <a:t> на </a:t>
            </a:r>
            <a:r>
              <a:rPr lang="en-US" sz="2200" dirty="0" err="1">
                <a:latin typeface="Century Gothic" panose="020B0502020202020204" pitchFamily="34" charset="0"/>
              </a:rPr>
              <a:t>лекарствените</a:t>
            </a:r>
            <a:r>
              <a:rPr lang="en-US" sz="2200" dirty="0">
                <a:latin typeface="Century Gothic" panose="020B0502020202020204" pitchFamily="34" charset="0"/>
              </a:rPr>
              <a:t> </a:t>
            </a:r>
            <a:r>
              <a:rPr lang="en-US" sz="2200" dirty="0" err="1">
                <a:latin typeface="Century Gothic" panose="020B0502020202020204" pitchFamily="34" charset="0"/>
              </a:rPr>
              <a:t>продукти</a:t>
            </a:r>
            <a:r>
              <a:rPr lang="en-US" sz="2200" dirty="0">
                <a:latin typeface="Century Gothic" panose="020B0502020202020204" pitchFamily="34" charset="0"/>
              </a:rPr>
              <a:t> </a:t>
            </a:r>
            <a:r>
              <a:rPr lang="bg-BG" sz="2200" dirty="0">
                <a:latin typeface="Century Gothic" panose="020B0502020202020204" pitchFamily="34" charset="0"/>
              </a:rPr>
              <a:t>целят да се намали съществено доплащането със собствени средства на пациентите за лекарствени продукти, частично или напълно заплащани от НЗОК.</a:t>
            </a:r>
          </a:p>
          <a:p>
            <a:r>
              <a:rPr lang="bg-BG" sz="2200" dirty="0" smtClean="0">
                <a:latin typeface="Century Gothic" panose="020B0502020202020204" pitchFamily="34" charset="0"/>
              </a:rPr>
              <a:t>Очакван ефект:</a:t>
            </a:r>
            <a:endParaRPr lang="bg-BG" sz="2200" dirty="0">
              <a:latin typeface="Century Gothic" panose="020B0502020202020204" pitchFamily="34" charset="0"/>
            </a:endParaRPr>
          </a:p>
          <a:p>
            <a:pPr marL="457200" lvl="1" indent="0">
              <a:buNone/>
            </a:pPr>
            <a:r>
              <a:rPr lang="bg-BG" i="1" dirty="0" smtClean="0">
                <a:latin typeface="Century Gothic" panose="020B0502020202020204" pitchFamily="34" charset="0"/>
              </a:rPr>
              <a:t>За около </a:t>
            </a:r>
            <a:r>
              <a:rPr lang="bg-BG" i="1" dirty="0">
                <a:latin typeface="Century Gothic" panose="020B0502020202020204" pitchFamily="34" charset="0"/>
              </a:rPr>
              <a:t>800 лекарствени продукта в 130 групи на международни непатентни </a:t>
            </a:r>
            <a:r>
              <a:rPr lang="bg-BG" i="1" dirty="0" smtClean="0">
                <a:latin typeface="Century Gothic" panose="020B0502020202020204" pitchFamily="34" charset="0"/>
              </a:rPr>
              <a:t>наименования пациентите ще доплащат средно с 60% по-малко.</a:t>
            </a:r>
            <a:endParaRPr lang="bg-BG" i="1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bg-BG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8436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15"/>
          <p:cNvSpPr/>
          <p:nvPr/>
        </p:nvSpPr>
        <p:spPr>
          <a:xfrm>
            <a:off x="3456858" y="196753"/>
            <a:ext cx="1381199" cy="1381199"/>
          </a:xfrm>
          <a:custGeom>
            <a:avLst/>
            <a:gdLst>
              <a:gd name="connsiteX0" fmla="*/ 0 w 1381199"/>
              <a:gd name="connsiteY0" fmla="*/ 690600 h 1381199"/>
              <a:gd name="connsiteX1" fmla="*/ 690600 w 1381199"/>
              <a:gd name="connsiteY1" fmla="*/ 0 h 1381199"/>
              <a:gd name="connsiteX2" fmla="*/ 1381200 w 1381199"/>
              <a:gd name="connsiteY2" fmla="*/ 690600 h 1381199"/>
              <a:gd name="connsiteX3" fmla="*/ 690600 w 1381199"/>
              <a:gd name="connsiteY3" fmla="*/ 1381200 h 1381199"/>
              <a:gd name="connsiteX4" fmla="*/ 0 w 1381199"/>
              <a:gd name="connsiteY4" fmla="*/ 690600 h 13811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81199" h="1381199">
                <a:moveTo>
                  <a:pt x="0" y="690600"/>
                </a:moveTo>
                <a:cubicBezTo>
                  <a:pt x="0" y="309192"/>
                  <a:pt x="309192" y="0"/>
                  <a:pt x="690600" y="0"/>
                </a:cubicBezTo>
                <a:cubicBezTo>
                  <a:pt x="1072008" y="0"/>
                  <a:pt x="1381200" y="309192"/>
                  <a:pt x="1381200" y="690600"/>
                </a:cubicBezTo>
                <a:cubicBezTo>
                  <a:pt x="1381200" y="1072008"/>
                  <a:pt x="1072008" y="1381200"/>
                  <a:pt x="690600" y="1381200"/>
                </a:cubicBezTo>
                <a:cubicBezTo>
                  <a:pt x="309192" y="1381200"/>
                  <a:pt x="0" y="1072008"/>
                  <a:pt x="0" y="690600"/>
                </a:cubicBezTo>
                <a:close/>
              </a:path>
            </a:pathLst>
          </a:custGeom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5">
              <a:hueOff val="-1225557"/>
              <a:satOff val="-1705"/>
              <a:lumOff val="-654"/>
              <a:alphaOff val="0"/>
            </a:schemeClr>
          </a:fillRef>
          <a:effectRef idx="2">
            <a:schemeClr val="accent5">
              <a:hueOff val="-1225557"/>
              <a:satOff val="-1705"/>
              <a:lumOff val="-654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16242" tIns="216242" rIns="216242" bIns="216242" numCol="1" spcCol="1270" anchor="ctr" anchorCtr="0">
            <a:noAutofit/>
          </a:bodyPr>
          <a:lstStyle/>
          <a:p>
            <a:pPr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bg-BG" sz="1050" b="1" dirty="0">
                <a:solidFill>
                  <a:schemeClr val="tx1"/>
                </a:solidFill>
                <a:latin typeface="Century Gothic" panose="020B0502020202020204" pitchFamily="34" charset="0"/>
              </a:rPr>
              <a:t>Оперативно лечение</a:t>
            </a:r>
          </a:p>
        </p:txBody>
      </p:sp>
      <p:sp>
        <p:nvSpPr>
          <p:cNvPr id="18" name="Freeform 17"/>
          <p:cNvSpPr/>
          <p:nvPr/>
        </p:nvSpPr>
        <p:spPr>
          <a:xfrm>
            <a:off x="5323663" y="1095759"/>
            <a:ext cx="1381199" cy="1381199"/>
          </a:xfrm>
          <a:custGeom>
            <a:avLst/>
            <a:gdLst>
              <a:gd name="connsiteX0" fmla="*/ 0 w 1381199"/>
              <a:gd name="connsiteY0" fmla="*/ 690600 h 1381199"/>
              <a:gd name="connsiteX1" fmla="*/ 690600 w 1381199"/>
              <a:gd name="connsiteY1" fmla="*/ 0 h 1381199"/>
              <a:gd name="connsiteX2" fmla="*/ 1381200 w 1381199"/>
              <a:gd name="connsiteY2" fmla="*/ 690600 h 1381199"/>
              <a:gd name="connsiteX3" fmla="*/ 690600 w 1381199"/>
              <a:gd name="connsiteY3" fmla="*/ 1381200 h 1381199"/>
              <a:gd name="connsiteX4" fmla="*/ 0 w 1381199"/>
              <a:gd name="connsiteY4" fmla="*/ 690600 h 13811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81199" h="1381199">
                <a:moveTo>
                  <a:pt x="0" y="690600"/>
                </a:moveTo>
                <a:cubicBezTo>
                  <a:pt x="0" y="309192"/>
                  <a:pt x="309192" y="0"/>
                  <a:pt x="690600" y="0"/>
                </a:cubicBezTo>
                <a:cubicBezTo>
                  <a:pt x="1072008" y="0"/>
                  <a:pt x="1381200" y="309192"/>
                  <a:pt x="1381200" y="690600"/>
                </a:cubicBezTo>
                <a:cubicBezTo>
                  <a:pt x="1381200" y="1072008"/>
                  <a:pt x="1072008" y="1381200"/>
                  <a:pt x="690600" y="1381200"/>
                </a:cubicBezTo>
                <a:cubicBezTo>
                  <a:pt x="309192" y="1381200"/>
                  <a:pt x="0" y="1072008"/>
                  <a:pt x="0" y="690600"/>
                </a:cubicBezTo>
                <a:close/>
              </a:path>
            </a:pathLst>
          </a:custGeom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5">
              <a:hueOff val="-1225557"/>
              <a:satOff val="-1705"/>
              <a:lumOff val="-654"/>
              <a:alphaOff val="0"/>
            </a:schemeClr>
          </a:fillRef>
          <a:effectRef idx="2">
            <a:schemeClr val="accent5">
              <a:hueOff val="-1225557"/>
              <a:satOff val="-1705"/>
              <a:lumOff val="-654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16242" tIns="216242" rIns="216242" bIns="216242" numCol="1" spcCol="1270" anchor="ctr" anchorCtr="0">
            <a:noAutofit/>
          </a:bodyPr>
          <a:lstStyle/>
          <a:p>
            <a:pPr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bg-BG" sz="1050" b="1" dirty="0">
                <a:solidFill>
                  <a:schemeClr val="tx1"/>
                </a:solidFill>
                <a:latin typeface="Century Gothic" panose="020B0502020202020204" pitchFamily="34" charset="0"/>
              </a:rPr>
              <a:t>Поставяне на диагноза</a:t>
            </a:r>
          </a:p>
        </p:txBody>
      </p:sp>
      <p:sp>
        <p:nvSpPr>
          <p:cNvPr id="22" name="Freeform 21"/>
          <p:cNvSpPr/>
          <p:nvPr/>
        </p:nvSpPr>
        <p:spPr>
          <a:xfrm>
            <a:off x="4492857" y="4735760"/>
            <a:ext cx="1381199" cy="1381199"/>
          </a:xfrm>
          <a:custGeom>
            <a:avLst/>
            <a:gdLst>
              <a:gd name="connsiteX0" fmla="*/ 0 w 1381199"/>
              <a:gd name="connsiteY0" fmla="*/ 690600 h 1381199"/>
              <a:gd name="connsiteX1" fmla="*/ 690600 w 1381199"/>
              <a:gd name="connsiteY1" fmla="*/ 0 h 1381199"/>
              <a:gd name="connsiteX2" fmla="*/ 1381200 w 1381199"/>
              <a:gd name="connsiteY2" fmla="*/ 690600 h 1381199"/>
              <a:gd name="connsiteX3" fmla="*/ 690600 w 1381199"/>
              <a:gd name="connsiteY3" fmla="*/ 1381200 h 1381199"/>
              <a:gd name="connsiteX4" fmla="*/ 0 w 1381199"/>
              <a:gd name="connsiteY4" fmla="*/ 690600 h 13811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81199" h="1381199">
                <a:moveTo>
                  <a:pt x="0" y="690600"/>
                </a:moveTo>
                <a:cubicBezTo>
                  <a:pt x="0" y="309192"/>
                  <a:pt x="309192" y="0"/>
                  <a:pt x="690600" y="0"/>
                </a:cubicBezTo>
                <a:cubicBezTo>
                  <a:pt x="1072008" y="0"/>
                  <a:pt x="1381200" y="309192"/>
                  <a:pt x="1381200" y="690600"/>
                </a:cubicBezTo>
                <a:cubicBezTo>
                  <a:pt x="1381200" y="1072008"/>
                  <a:pt x="1072008" y="1381200"/>
                  <a:pt x="690600" y="1381200"/>
                </a:cubicBezTo>
                <a:cubicBezTo>
                  <a:pt x="309192" y="1381200"/>
                  <a:pt x="0" y="1072008"/>
                  <a:pt x="0" y="690600"/>
                </a:cubicBezTo>
                <a:close/>
              </a:path>
            </a:pathLst>
          </a:custGeom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5">
              <a:hueOff val="-3676672"/>
              <a:satOff val="-5114"/>
              <a:lumOff val="-1961"/>
              <a:alphaOff val="0"/>
            </a:schemeClr>
          </a:fillRef>
          <a:effectRef idx="2">
            <a:schemeClr val="accent5">
              <a:hueOff val="-3676672"/>
              <a:satOff val="-5114"/>
              <a:lumOff val="-1961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16242" tIns="216242" rIns="216242" bIns="216242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bg-BG" sz="1050" b="1" kern="12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Лъчетерапия</a:t>
            </a:r>
            <a:endParaRPr lang="bg-BG" sz="1050" b="1" kern="12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24" name="Freeform 23"/>
          <p:cNvSpPr/>
          <p:nvPr/>
        </p:nvSpPr>
        <p:spPr>
          <a:xfrm>
            <a:off x="2420859" y="4735760"/>
            <a:ext cx="1381199" cy="1381199"/>
          </a:xfrm>
          <a:custGeom>
            <a:avLst/>
            <a:gdLst>
              <a:gd name="connsiteX0" fmla="*/ 0 w 1381199"/>
              <a:gd name="connsiteY0" fmla="*/ 690600 h 1381199"/>
              <a:gd name="connsiteX1" fmla="*/ 690600 w 1381199"/>
              <a:gd name="connsiteY1" fmla="*/ 0 h 1381199"/>
              <a:gd name="connsiteX2" fmla="*/ 1381200 w 1381199"/>
              <a:gd name="connsiteY2" fmla="*/ 690600 h 1381199"/>
              <a:gd name="connsiteX3" fmla="*/ 690600 w 1381199"/>
              <a:gd name="connsiteY3" fmla="*/ 1381200 h 1381199"/>
              <a:gd name="connsiteX4" fmla="*/ 0 w 1381199"/>
              <a:gd name="connsiteY4" fmla="*/ 690600 h 13811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81199" h="1381199">
                <a:moveTo>
                  <a:pt x="0" y="690600"/>
                </a:moveTo>
                <a:cubicBezTo>
                  <a:pt x="0" y="309192"/>
                  <a:pt x="309192" y="0"/>
                  <a:pt x="690600" y="0"/>
                </a:cubicBezTo>
                <a:cubicBezTo>
                  <a:pt x="1072008" y="0"/>
                  <a:pt x="1381200" y="309192"/>
                  <a:pt x="1381200" y="690600"/>
                </a:cubicBezTo>
                <a:cubicBezTo>
                  <a:pt x="1381200" y="1072008"/>
                  <a:pt x="1072008" y="1381200"/>
                  <a:pt x="690600" y="1381200"/>
                </a:cubicBezTo>
                <a:cubicBezTo>
                  <a:pt x="309192" y="1381200"/>
                  <a:pt x="0" y="1072008"/>
                  <a:pt x="0" y="690600"/>
                </a:cubicBezTo>
                <a:close/>
              </a:path>
            </a:pathLst>
          </a:custGeom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5">
              <a:hueOff val="-4902230"/>
              <a:satOff val="-6819"/>
              <a:lumOff val="-2615"/>
              <a:alphaOff val="0"/>
            </a:schemeClr>
          </a:fillRef>
          <a:effectRef idx="2">
            <a:schemeClr val="accent5">
              <a:hueOff val="-4902230"/>
              <a:satOff val="-6819"/>
              <a:lumOff val="-261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16242" tIns="216242" rIns="216242" bIns="216242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bg-BG" sz="1000" b="1" kern="12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Лечение на усложненията</a:t>
            </a:r>
            <a:endParaRPr lang="bg-BG" sz="1000" b="1" kern="12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26" name="Freeform 25"/>
          <p:cNvSpPr/>
          <p:nvPr/>
        </p:nvSpPr>
        <p:spPr>
          <a:xfrm>
            <a:off x="1054323" y="3098796"/>
            <a:ext cx="1381199" cy="1381199"/>
          </a:xfrm>
          <a:custGeom>
            <a:avLst/>
            <a:gdLst>
              <a:gd name="connsiteX0" fmla="*/ 0 w 1381199"/>
              <a:gd name="connsiteY0" fmla="*/ 690600 h 1381199"/>
              <a:gd name="connsiteX1" fmla="*/ 690600 w 1381199"/>
              <a:gd name="connsiteY1" fmla="*/ 0 h 1381199"/>
              <a:gd name="connsiteX2" fmla="*/ 1381200 w 1381199"/>
              <a:gd name="connsiteY2" fmla="*/ 690600 h 1381199"/>
              <a:gd name="connsiteX3" fmla="*/ 690600 w 1381199"/>
              <a:gd name="connsiteY3" fmla="*/ 1381200 h 1381199"/>
              <a:gd name="connsiteX4" fmla="*/ 0 w 1381199"/>
              <a:gd name="connsiteY4" fmla="*/ 690600 h 13811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81199" h="1381199">
                <a:moveTo>
                  <a:pt x="0" y="690600"/>
                </a:moveTo>
                <a:cubicBezTo>
                  <a:pt x="0" y="309192"/>
                  <a:pt x="309192" y="0"/>
                  <a:pt x="690600" y="0"/>
                </a:cubicBezTo>
                <a:cubicBezTo>
                  <a:pt x="1072008" y="0"/>
                  <a:pt x="1381200" y="309192"/>
                  <a:pt x="1381200" y="690600"/>
                </a:cubicBezTo>
                <a:cubicBezTo>
                  <a:pt x="1381200" y="1072008"/>
                  <a:pt x="1072008" y="1381200"/>
                  <a:pt x="690600" y="1381200"/>
                </a:cubicBezTo>
                <a:cubicBezTo>
                  <a:pt x="309192" y="1381200"/>
                  <a:pt x="0" y="1072008"/>
                  <a:pt x="0" y="690600"/>
                </a:cubicBezTo>
                <a:close/>
              </a:path>
            </a:pathLst>
          </a:custGeom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5">
              <a:hueOff val="-6127787"/>
              <a:satOff val="-8523"/>
              <a:lumOff val="-3268"/>
              <a:alphaOff val="0"/>
            </a:schemeClr>
          </a:fillRef>
          <a:effectRef idx="2">
            <a:schemeClr val="accent5">
              <a:hueOff val="-6127787"/>
              <a:satOff val="-8523"/>
              <a:lumOff val="-3268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16242" tIns="216242" rIns="216242" bIns="216242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bg-BG" sz="1050" b="1" kern="12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Диспансерно наблюдение</a:t>
            </a:r>
            <a:endParaRPr lang="bg-BG" sz="1050" b="1" kern="12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28" name="Freeform 27"/>
          <p:cNvSpPr/>
          <p:nvPr/>
        </p:nvSpPr>
        <p:spPr>
          <a:xfrm>
            <a:off x="1590053" y="1095759"/>
            <a:ext cx="1381199" cy="1381199"/>
          </a:xfrm>
          <a:custGeom>
            <a:avLst/>
            <a:gdLst>
              <a:gd name="connsiteX0" fmla="*/ 0 w 1381199"/>
              <a:gd name="connsiteY0" fmla="*/ 690600 h 1381199"/>
              <a:gd name="connsiteX1" fmla="*/ 690600 w 1381199"/>
              <a:gd name="connsiteY1" fmla="*/ 0 h 1381199"/>
              <a:gd name="connsiteX2" fmla="*/ 1381200 w 1381199"/>
              <a:gd name="connsiteY2" fmla="*/ 690600 h 1381199"/>
              <a:gd name="connsiteX3" fmla="*/ 690600 w 1381199"/>
              <a:gd name="connsiteY3" fmla="*/ 1381200 h 1381199"/>
              <a:gd name="connsiteX4" fmla="*/ 0 w 1381199"/>
              <a:gd name="connsiteY4" fmla="*/ 690600 h 13811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81199" h="1381199">
                <a:moveTo>
                  <a:pt x="0" y="690600"/>
                </a:moveTo>
                <a:cubicBezTo>
                  <a:pt x="0" y="309192"/>
                  <a:pt x="309192" y="0"/>
                  <a:pt x="690600" y="0"/>
                </a:cubicBezTo>
                <a:cubicBezTo>
                  <a:pt x="1072008" y="0"/>
                  <a:pt x="1381200" y="309192"/>
                  <a:pt x="1381200" y="690600"/>
                </a:cubicBezTo>
                <a:cubicBezTo>
                  <a:pt x="1381200" y="1072008"/>
                  <a:pt x="1072008" y="1381200"/>
                  <a:pt x="690600" y="1381200"/>
                </a:cubicBezTo>
                <a:cubicBezTo>
                  <a:pt x="309192" y="1381200"/>
                  <a:pt x="0" y="1072008"/>
                  <a:pt x="0" y="690600"/>
                </a:cubicBezTo>
                <a:close/>
              </a:path>
            </a:pathLst>
          </a:custGeom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5">
              <a:hueOff val="-7353344"/>
              <a:satOff val="-10228"/>
              <a:lumOff val="-3922"/>
              <a:alphaOff val="0"/>
            </a:schemeClr>
          </a:fillRef>
          <a:effectRef idx="2">
            <a:schemeClr val="accent5">
              <a:hueOff val="-7353344"/>
              <a:satOff val="-10228"/>
              <a:lumOff val="-3922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16242" tIns="216242" rIns="216242" bIns="216242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bg-BG" sz="1050" b="1" kern="12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Палиативни грижи</a:t>
            </a:r>
            <a:endParaRPr lang="bg-BG" sz="1050" b="1" kern="12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 flipH="1" flipV="1">
            <a:off x="7059909" y="4251554"/>
            <a:ext cx="826065" cy="580407"/>
          </a:xfrm>
          <a:prstGeom prst="straightConnector1">
            <a:avLst/>
          </a:prstGeom>
          <a:ln w="66675">
            <a:solidFill>
              <a:srgbClr val="C00000"/>
            </a:solidFill>
            <a:headEnd type="triangle"/>
            <a:tailEnd type="triangl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H="1" flipV="1">
            <a:off x="4487263" y="1529780"/>
            <a:ext cx="3588270" cy="3138033"/>
          </a:xfrm>
          <a:prstGeom prst="straightConnector1">
            <a:avLst/>
          </a:prstGeom>
          <a:ln w="66675">
            <a:solidFill>
              <a:srgbClr val="C00000"/>
            </a:solidFill>
            <a:headEnd type="triangle"/>
            <a:tailEnd type="triangl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H="1" flipV="1">
            <a:off x="6475326" y="2373087"/>
            <a:ext cx="1695495" cy="2148042"/>
          </a:xfrm>
          <a:prstGeom prst="straightConnector1">
            <a:avLst/>
          </a:prstGeom>
          <a:ln w="66675">
            <a:solidFill>
              <a:srgbClr val="C00000"/>
            </a:solidFill>
            <a:headEnd type="triangle"/>
            <a:tailEnd type="triangl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>
            <a:off x="5980272" y="5285014"/>
            <a:ext cx="1890624" cy="224281"/>
          </a:xfrm>
          <a:prstGeom prst="straightConnector1">
            <a:avLst/>
          </a:prstGeom>
          <a:ln w="66675">
            <a:solidFill>
              <a:srgbClr val="C00000"/>
            </a:solidFill>
            <a:headEnd type="triangle"/>
            <a:tailEnd type="triangl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/>
          <p:nvPr/>
        </p:nvCxnSpPr>
        <p:spPr>
          <a:xfrm flipH="1">
            <a:off x="3767214" y="4017404"/>
            <a:ext cx="1982668" cy="1053657"/>
          </a:xfrm>
          <a:prstGeom prst="straightConnector1">
            <a:avLst/>
          </a:prstGeom>
          <a:ln w="66675">
            <a:solidFill>
              <a:srgbClr val="C00000"/>
            </a:solidFill>
            <a:headEnd type="triangle"/>
            <a:tailEnd type="triangl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/>
          <p:nvPr/>
        </p:nvCxnSpPr>
        <p:spPr>
          <a:xfrm flipH="1" flipV="1">
            <a:off x="2547727" y="3984496"/>
            <a:ext cx="5272541" cy="1122210"/>
          </a:xfrm>
          <a:prstGeom prst="straightConnector1">
            <a:avLst/>
          </a:prstGeom>
          <a:ln w="66675">
            <a:solidFill>
              <a:srgbClr val="C00000"/>
            </a:solidFill>
            <a:headEnd type="triangle"/>
            <a:tailEnd type="triangl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 flipH="1" flipV="1">
            <a:off x="2937945" y="2150426"/>
            <a:ext cx="4882323" cy="2799633"/>
          </a:xfrm>
          <a:prstGeom prst="straightConnector1">
            <a:avLst/>
          </a:prstGeom>
          <a:ln w="66675">
            <a:solidFill>
              <a:srgbClr val="C00000"/>
            </a:solidFill>
            <a:tailEnd type="triangl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Freeform 19"/>
          <p:cNvSpPr/>
          <p:nvPr/>
        </p:nvSpPr>
        <p:spPr>
          <a:xfrm>
            <a:off x="5765727" y="3052812"/>
            <a:ext cx="1381199" cy="1381199"/>
          </a:xfrm>
          <a:custGeom>
            <a:avLst/>
            <a:gdLst>
              <a:gd name="connsiteX0" fmla="*/ 0 w 1381199"/>
              <a:gd name="connsiteY0" fmla="*/ 690600 h 1381199"/>
              <a:gd name="connsiteX1" fmla="*/ 690600 w 1381199"/>
              <a:gd name="connsiteY1" fmla="*/ 0 h 1381199"/>
              <a:gd name="connsiteX2" fmla="*/ 1381200 w 1381199"/>
              <a:gd name="connsiteY2" fmla="*/ 690600 h 1381199"/>
              <a:gd name="connsiteX3" fmla="*/ 690600 w 1381199"/>
              <a:gd name="connsiteY3" fmla="*/ 1381200 h 1381199"/>
              <a:gd name="connsiteX4" fmla="*/ 0 w 1381199"/>
              <a:gd name="connsiteY4" fmla="*/ 690600 h 13811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81199" h="1381199">
                <a:moveTo>
                  <a:pt x="0" y="690600"/>
                </a:moveTo>
                <a:cubicBezTo>
                  <a:pt x="0" y="309192"/>
                  <a:pt x="309192" y="0"/>
                  <a:pt x="690600" y="0"/>
                </a:cubicBezTo>
                <a:cubicBezTo>
                  <a:pt x="1072008" y="0"/>
                  <a:pt x="1381200" y="309192"/>
                  <a:pt x="1381200" y="690600"/>
                </a:cubicBezTo>
                <a:cubicBezTo>
                  <a:pt x="1381200" y="1072008"/>
                  <a:pt x="1072008" y="1381200"/>
                  <a:pt x="690600" y="1381200"/>
                </a:cubicBezTo>
                <a:cubicBezTo>
                  <a:pt x="309192" y="1381200"/>
                  <a:pt x="0" y="1072008"/>
                  <a:pt x="0" y="690600"/>
                </a:cubicBezTo>
                <a:close/>
              </a:path>
            </a:pathLst>
          </a:custGeom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5">
              <a:hueOff val="-2451115"/>
              <a:satOff val="-3409"/>
              <a:lumOff val="-1307"/>
              <a:alphaOff val="0"/>
            </a:schemeClr>
          </a:fillRef>
          <a:effectRef idx="2">
            <a:schemeClr val="accent5">
              <a:hueOff val="-2451115"/>
              <a:satOff val="-3409"/>
              <a:lumOff val="-1307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16242" tIns="216242" rIns="216242" bIns="216242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bg-BG" sz="900" b="1" kern="12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Химиотерапия</a:t>
            </a:r>
            <a:endParaRPr lang="bg-BG" sz="900" b="1" kern="12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55" name="Straight Arrow Connector 54"/>
          <p:cNvCxnSpPr/>
          <p:nvPr/>
        </p:nvCxnSpPr>
        <p:spPr>
          <a:xfrm flipH="1">
            <a:off x="3834815" y="5509295"/>
            <a:ext cx="551826" cy="0"/>
          </a:xfrm>
          <a:prstGeom prst="straightConnector1">
            <a:avLst/>
          </a:prstGeom>
          <a:ln w="66675">
            <a:solidFill>
              <a:srgbClr val="C00000"/>
            </a:solidFill>
            <a:headEnd type="triangle"/>
            <a:tailEnd type="triangl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9" name="Picture 6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6339" y="3566920"/>
            <a:ext cx="2507089" cy="2507089"/>
          </a:xfrm>
          <a:prstGeom prst="rect">
            <a:avLst/>
          </a:prstGeom>
        </p:spPr>
      </p:pic>
      <p:sp>
        <p:nvSpPr>
          <p:cNvPr id="71" name="TextBox 70"/>
          <p:cNvSpPr txBox="1"/>
          <p:nvPr/>
        </p:nvSpPr>
        <p:spPr>
          <a:xfrm>
            <a:off x="5323663" y="489854"/>
            <a:ext cx="6694166" cy="97872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3200"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bg-BG" dirty="0"/>
              <a:t>Защо „Да“ на комплексното лечение </a:t>
            </a:r>
          </a:p>
        </p:txBody>
      </p:sp>
      <p:cxnSp>
        <p:nvCxnSpPr>
          <p:cNvPr id="19" name="Straight Arrow Connector 18"/>
          <p:cNvCxnSpPr/>
          <p:nvPr/>
        </p:nvCxnSpPr>
        <p:spPr>
          <a:xfrm flipH="1">
            <a:off x="3251455" y="1636891"/>
            <a:ext cx="749621" cy="3082415"/>
          </a:xfrm>
          <a:prstGeom prst="straightConnector1">
            <a:avLst/>
          </a:prstGeom>
          <a:ln w="66675">
            <a:solidFill>
              <a:srgbClr val="C00000"/>
            </a:solidFill>
            <a:headEnd type="triangle"/>
            <a:tailEnd type="triangl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4314586" y="1746692"/>
            <a:ext cx="578164" cy="2972614"/>
          </a:xfrm>
          <a:prstGeom prst="straightConnector1">
            <a:avLst/>
          </a:prstGeom>
          <a:ln w="66675">
            <a:solidFill>
              <a:srgbClr val="C00000"/>
            </a:solidFill>
            <a:headEnd type="triangle"/>
            <a:tailEnd type="triangl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850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05657006"/>
              </p:ext>
            </p:extLst>
          </p:nvPr>
        </p:nvGraphicFramePr>
        <p:xfrm>
          <a:off x="838200" y="468086"/>
          <a:ext cx="10515600" cy="59218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6623" y="2175824"/>
            <a:ext cx="2138753" cy="2506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014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7544FBD-789C-4341-BD4B-125852984F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77544FBD-789C-4341-BD4B-125852984F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77544FBD-789C-4341-BD4B-125852984F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547EEDA-9A8E-43D5-9E46-717552745D4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graphicEl>
                                              <a:dgm id="{2547EEDA-9A8E-43D5-9E46-717552745D4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dgm id="{2547EEDA-9A8E-43D5-9E46-717552745D4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AFC1520-3CDE-4AD1-910C-018882FB82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graphicEl>
                                              <a:dgm id="{EAFC1520-3CDE-4AD1-910C-018882FB82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graphicEl>
                                              <a:dgm id="{EAFC1520-3CDE-4AD1-910C-018882FB82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56CAE7C-CAF6-4353-BBE2-91208E8C21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graphicEl>
                                              <a:dgm id="{156CAE7C-CAF6-4353-BBE2-91208E8C21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graphicEl>
                                              <a:dgm id="{156CAE7C-CAF6-4353-BBE2-91208E8C21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5319A3F-E08B-44F7-A48F-41D4E0ED724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graphicEl>
                                              <a:dgm id="{65319A3F-E08B-44F7-A48F-41D4E0ED724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graphicEl>
                                              <a:dgm id="{65319A3F-E08B-44F7-A48F-41D4E0ED724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86354E4-FD88-41D6-BA53-69ED2958C05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graphicEl>
                                              <a:dgm id="{386354E4-FD88-41D6-BA53-69ED2958C05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graphicEl>
                                              <a:dgm id="{386354E4-FD88-41D6-BA53-69ED2958C05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BD578DD-6FD3-46D9-985B-CF9A5A7C5A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graphicEl>
                                              <a:dgm id="{FBD578DD-6FD3-46D9-985B-CF9A5A7C5A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graphicEl>
                                              <a:dgm id="{FBD578DD-6FD3-46D9-985B-CF9A5A7C5A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AD6AE1D-CA79-481D-AEFB-F8EB1C9EA8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graphicEl>
                                              <a:dgm id="{6AD6AE1D-CA79-481D-AEFB-F8EB1C9EA8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graphicEl>
                                              <a:dgm id="{6AD6AE1D-CA79-481D-AEFB-F8EB1C9EA8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8D612B4-DD2D-4F55-8066-92862F926B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graphicEl>
                                              <a:dgm id="{68D612B4-DD2D-4F55-8066-92862F926B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graphicEl>
                                              <a:dgm id="{68D612B4-DD2D-4F55-8066-92862F926B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EC08849-393A-4DCF-8EE9-ACCB83E21B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>
                                            <p:graphicEl>
                                              <a:dgm id="{0EC08849-393A-4DCF-8EE9-ACCB83E21B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>
                                            <p:graphicEl>
                                              <a:dgm id="{0EC08849-393A-4DCF-8EE9-ACCB83E21B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B6A39BA-969D-4BC5-B914-6383EAB62F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graphicEl>
                                              <a:dgm id="{3B6A39BA-969D-4BC5-B914-6383EAB62F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graphicEl>
                                              <a:dgm id="{3B6A39BA-969D-4BC5-B914-6383EAB62F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1BAE339-4532-4BDD-9606-472A97625A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>
                                            <p:graphicEl>
                                              <a:dgm id="{B1BAE339-4532-4BDD-9606-472A97625A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">
                                            <p:graphicEl>
                                              <a:dgm id="{B1BAE339-4532-4BDD-9606-472A97625A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D663E2F-EACF-453A-8DE5-22A3508EEAC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">
                                            <p:graphicEl>
                                              <a:dgm id="{0D663E2F-EACF-453A-8DE5-22A3508EEAC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">
                                            <p:graphicEl>
                                              <a:dgm id="{0D663E2F-EACF-453A-8DE5-22A3508EEAC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C216AFE-3B42-4C27-9F53-8619723F73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graphicEl>
                                              <a:dgm id="{FC216AFE-3B42-4C27-9F53-8619723F73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graphicEl>
                                              <a:dgm id="{FC216AFE-3B42-4C27-9F53-8619723F73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FC5A90A-5B30-41C0-B5B2-2B1F06BB57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">
                                            <p:graphicEl>
                                              <a:dgm id="{BFC5A90A-5B30-41C0-B5B2-2B1F06BB57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">
                                            <p:graphicEl>
                                              <a:dgm id="{BFC5A90A-5B30-41C0-B5B2-2B1F06BB57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lvlAtOnce"/>
        </p:bldSub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828799"/>
            <a:ext cx="7416800" cy="3488267"/>
          </a:xfrm>
        </p:spPr>
        <p:txBody>
          <a:bodyPr>
            <a:noAutofit/>
          </a:bodyPr>
          <a:lstStyle/>
          <a:p>
            <a:r>
              <a:rPr lang="bg-BG" sz="3600" dirty="0" smtClean="0">
                <a:latin typeface="Century Gothic" panose="020B0502020202020204" pitchFamily="34" charset="0"/>
              </a:rPr>
              <a:t>„Някои виждат нещата, такива каквито са, и питат „Защо?“. Аз виждам неща, които никога не са се случвали и питам – „Защо не?“!“</a:t>
            </a:r>
            <a:br>
              <a:rPr lang="bg-BG" sz="3600" dirty="0" smtClean="0">
                <a:latin typeface="Century Gothic" panose="020B0502020202020204" pitchFamily="34" charset="0"/>
              </a:rPr>
            </a:br>
            <a:r>
              <a:rPr lang="bg-BG" sz="3600" dirty="0">
                <a:latin typeface="Century Gothic" panose="020B0502020202020204" pitchFamily="34" charset="0"/>
              </a:rPr>
              <a:t/>
            </a:r>
            <a:br>
              <a:rPr lang="bg-BG" sz="3600" dirty="0">
                <a:latin typeface="Century Gothic" panose="020B0502020202020204" pitchFamily="34" charset="0"/>
              </a:rPr>
            </a:br>
            <a:r>
              <a:rPr lang="bg-BG" sz="3600" dirty="0" smtClean="0">
                <a:latin typeface="Century Gothic" panose="020B0502020202020204" pitchFamily="34" charset="0"/>
              </a:rPr>
              <a:t>						Б.Шоу</a:t>
            </a:r>
            <a:endParaRPr lang="bg-BG" sz="3600" dirty="0">
              <a:latin typeface="Century Gothic" panose="020B0502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1950" y="905934"/>
            <a:ext cx="4210049" cy="5621866"/>
          </a:xfrm>
          <a:prstGeom prst="rect">
            <a:avLst/>
          </a:prstGeom>
        </p:spPr>
      </p:pic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838200" y="1825625"/>
            <a:ext cx="6900333" cy="4351338"/>
          </a:xfrm>
        </p:spPr>
        <p:txBody>
          <a:bodyPr/>
          <a:lstStyle/>
          <a:p>
            <a:pPr marL="0" indent="0">
              <a:buNone/>
            </a:pP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3694808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bg-BG" dirty="0" smtClean="0"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endParaRPr lang="bg-BG" dirty="0"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bg-BG" b="1" dirty="0" smtClean="0">
                <a:latin typeface="Century Gothic" panose="020B0502020202020204" pitchFamily="34" charset="0"/>
              </a:rPr>
              <a:t>Благодаря за вниманието!</a:t>
            </a:r>
            <a:endParaRPr lang="bg-BG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8349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459</TotalTime>
  <Words>491</Words>
  <Application>Microsoft Office PowerPoint</Application>
  <PresentationFormat>Widescreen</PresentationFormat>
  <Paragraphs>49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Century Gothic</vt:lpstr>
      <vt:lpstr>Office Theme</vt:lpstr>
      <vt:lpstr>Защо „Да“ на промените в здравеопазването?! </vt:lpstr>
      <vt:lpstr>Защо „Да“ на промените в системата на здравеопазване?!</vt:lpstr>
      <vt:lpstr>Защо „Да“ на задължителна национална здравна карта?! </vt:lpstr>
      <vt:lpstr>Защо „Да“ на национална здравна карта, основана на анализ и потребности</vt:lpstr>
      <vt:lpstr>Защо „Да“ на Национална здравна карта, гарантираща пътя на пациента</vt:lpstr>
      <vt:lpstr>Защо „Да“ на финансирането на лечение, а не на структури?!</vt:lpstr>
      <vt:lpstr>PowerPoint Presentation</vt:lpstr>
      <vt:lpstr>Защо „Да“ на активна лекарствена политика?!</vt:lpstr>
      <vt:lpstr>Защо „Да“ на активна лекарствена политика?!</vt:lpstr>
      <vt:lpstr>PowerPoint Presentation</vt:lpstr>
      <vt:lpstr>PowerPoint Presentation</vt:lpstr>
      <vt:lpstr>„Някои виждат нещата, такива каквито са, и питат „Защо?“. Аз виждам неща, които никога не са се случвали и питам – „Защо не?“!“        Б.Шоу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Ivelina Georgieva</dc:creator>
  <cp:lastModifiedBy>Nelly Goncheva</cp:lastModifiedBy>
  <cp:revision>39</cp:revision>
  <cp:lastPrinted>2015-12-01T05:46:19Z</cp:lastPrinted>
  <dcterms:created xsi:type="dcterms:W3CDTF">2015-11-30T16:11:07Z</dcterms:created>
  <dcterms:modified xsi:type="dcterms:W3CDTF">2015-12-01T06:31:45Z</dcterms:modified>
</cp:coreProperties>
</file>