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98" r:id="rId4"/>
    <p:sldId id="299" r:id="rId5"/>
    <p:sldId id="300" r:id="rId6"/>
    <p:sldId id="308" r:id="rId7"/>
    <p:sldId id="303" r:id="rId8"/>
    <p:sldId id="304" r:id="rId9"/>
    <p:sldId id="305" r:id="rId10"/>
    <p:sldId id="306" r:id="rId11"/>
    <p:sldId id="307" r:id="rId12"/>
  </p:sldIdLst>
  <p:sldSz cx="9144000" cy="5715000" type="screen16x10"/>
  <p:notesSz cx="6797675" cy="9926638"/>
  <p:defaultTextStyle>
    <a:defPPr>
      <a:defRPr lang="en-US"/>
    </a:defPPr>
    <a:lvl1pPr marL="0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35789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A0B8"/>
    <a:srgbClr val="F8A968"/>
    <a:srgbClr val="F79646"/>
    <a:srgbClr val="B01A37"/>
    <a:srgbClr val="C14C5C"/>
    <a:srgbClr val="BD9598"/>
    <a:srgbClr val="3D8EAB"/>
    <a:srgbClr val="9A9E6B"/>
    <a:srgbClr val="828646"/>
    <a:srgbClr val="869C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6318" autoAdjust="0"/>
  </p:normalViewPr>
  <p:slideViewPr>
    <p:cSldViewPr snapToGrid="0">
      <p:cViewPr varScale="1">
        <p:scale>
          <a:sx n="137" d="100"/>
          <a:sy n="137" d="100"/>
        </p:scale>
        <p:origin x="804" y="12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15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bg-BG" sz="1400" baseline="0" dirty="0" smtClean="0"/>
              <a:t>Оценките: (%)</a:t>
            </a:r>
            <a:endParaRPr lang="ro-RO" sz="1400" dirty="0"/>
          </a:p>
        </c:rich>
      </c:tx>
      <c:layout>
        <c:manualLayout>
          <c:xMode val="edge"/>
          <c:yMode val="edge"/>
          <c:x val="0.38965540090283907"/>
          <c:y val="6.338597372187508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2193255498235133"/>
          <c:y val="9.5714802706578395E-2"/>
          <c:w val="0.55415939904063716"/>
          <c:h val="0.8019163091806527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Осигурява добро качество на лечението</c:v>
                </c:pt>
                <c:pt idx="1">
                  <c:v>Стимулира хората да се осигуряват
върху реалните доходи</c:v>
                </c:pt>
                <c:pt idx="2">
                  <c:v>Осигурява равен достъп до качествено
здравеопазване за всички български граждани</c:v>
                </c:pt>
                <c:pt idx="3">
                  <c:v>Осигурява достойни доходи
за медицинските специалисти</c:v>
                </c:pt>
                <c:pt idx="4">
                  <c:v>Солидарен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19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D7-4672-8C6D-807048B3E3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Не</c:v>
                </c:pt>
              </c:strCache>
            </c:strRef>
          </c:tx>
          <c:spPr>
            <a:solidFill>
              <a:srgbClr val="F7964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bg-BG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Осигурява добро качество на лечението</c:v>
                </c:pt>
                <c:pt idx="1">
                  <c:v>Стимулира хората да се осигуряват
върху реалните доходи</c:v>
                </c:pt>
                <c:pt idx="2">
                  <c:v>Осигурява равен достъп до качествено
здравеопазване за всички български граждани</c:v>
                </c:pt>
                <c:pt idx="3">
                  <c:v>Осигурява достойни доходи
за медицинските специалисти</c:v>
                </c:pt>
                <c:pt idx="4">
                  <c:v>Солидарен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75</c:v>
                </c:pt>
                <c:pt idx="1">
                  <c:v>75</c:v>
                </c:pt>
                <c:pt idx="2">
                  <c:v>76</c:v>
                </c:pt>
                <c:pt idx="3">
                  <c:v>62</c:v>
                </c:pt>
                <c:pt idx="4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D7-4672-8C6D-807048B3E33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Без мнение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Осигурява добро качество на лечението</c:v>
                </c:pt>
                <c:pt idx="1">
                  <c:v>Стимулира хората да се осигуряват
върху реалните доходи</c:v>
                </c:pt>
                <c:pt idx="2">
                  <c:v>Осигурява равен достъп до качествено
здравеопазване за всички български граждани</c:v>
                </c:pt>
                <c:pt idx="3">
                  <c:v>Осигурява достойни доходи
за медицинските специалисти</c:v>
                </c:pt>
                <c:pt idx="4">
                  <c:v>Солидарен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14</c:v>
                </c:pt>
                <c:pt idx="1">
                  <c:v>13</c:v>
                </c:pt>
                <c:pt idx="2">
                  <c:v>12</c:v>
                </c:pt>
                <c:pt idx="3">
                  <c:v>19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D7-4672-8C6D-807048B3E3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100"/>
        <c:axId val="69758336"/>
        <c:axId val="69780608"/>
      </c:barChart>
      <c:catAx>
        <c:axId val="69758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bg-BG"/>
          </a:p>
        </c:txPr>
        <c:crossAx val="69780608"/>
        <c:crosses val="autoZero"/>
        <c:auto val="1"/>
        <c:lblAlgn val="ctr"/>
        <c:lblOffset val="100"/>
        <c:noMultiLvlLbl val="0"/>
      </c:catAx>
      <c:valAx>
        <c:axId val="6978060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6975833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46572786677527372"/>
          <c:y val="0.91866798393251181"/>
          <c:w val="0.45107285727215135"/>
          <c:h val="5.12794240314250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/>
      </a:pPr>
      <a:endParaRPr lang="bg-BG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00"/>
            </a:pPr>
            <a:r>
              <a:rPr lang="bg-BG" sz="800" noProof="0" dirty="0" smtClean="0">
                <a:solidFill>
                  <a:srgbClr val="FF0000"/>
                </a:solidFill>
              </a:rPr>
              <a:t>Болничната</a:t>
            </a:r>
            <a:r>
              <a:rPr lang="bg-BG" sz="800" baseline="0" noProof="0" dirty="0" smtClean="0">
                <a:solidFill>
                  <a:srgbClr val="FF0000"/>
                </a:solidFill>
              </a:rPr>
              <a:t> система дава ли еднакъв </a:t>
            </a:r>
            <a:r>
              <a:rPr lang="bg-BG" sz="800" noProof="0" dirty="0" smtClean="0">
                <a:solidFill>
                  <a:srgbClr val="FF0000"/>
                </a:solidFill>
              </a:rPr>
              <a:t>достъп до лечение и еднакво качество на лечение на територията на страната? (%)</a:t>
            </a:r>
            <a:endParaRPr lang="bg-BG" sz="800" i="1" noProof="0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1359006310038922"/>
          <c:y val="2.081011020229112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398777665850273"/>
          <c:y val="0.1800062047848783"/>
          <c:w val="0.52039081455881953"/>
          <c:h val="0.79971448997117922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000"/>
      </a:pPr>
      <a:endParaRPr lang="bg-BG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400" b="0" i="1" dirty="0" smtClean="0"/>
              <a:t>Поне 1 път годишно профилактичен преглед - тип населено място</a:t>
            </a:r>
            <a:endParaRPr lang="en-US" sz="1400" b="0" i="1" dirty="0"/>
          </a:p>
        </c:rich>
      </c:tx>
      <c:layout>
        <c:manualLayout>
          <c:xMode val="edge"/>
          <c:yMode val="edge"/>
          <c:x val="2.4521149454156139E-2"/>
          <c:y val="0.1270381114334300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3.3260752808327125E-2"/>
          <c:y val="0.22599311023622048"/>
          <c:w val="0.9235983196508758"/>
          <c:h val="0.6725275590551180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63500"/>
          </c:spPr>
          <c:marker>
            <c:symbol val="circle"/>
            <c:size val="20"/>
            <c:spPr>
              <a:ln>
                <a:noFill/>
              </a:ln>
            </c:spPr>
          </c:marker>
          <c:dPt>
            <c:idx val="0"/>
            <c:marker>
              <c:spPr>
                <a:solidFill>
                  <a:srgbClr val="F8A968"/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3D8-4BCA-8CF5-813D93326EAD}"/>
              </c:ext>
            </c:extLst>
          </c:dPt>
          <c:dPt>
            <c:idx val="1"/>
            <c:marker>
              <c:spPr>
                <a:solidFill>
                  <a:srgbClr val="F79646"/>
                </a:solidFill>
                <a:ln>
                  <a:noFill/>
                </a:ln>
              </c:spPr>
            </c:marker>
            <c:bubble3D val="0"/>
            <c:spPr>
              <a:ln w="63500">
                <a:solidFill>
                  <a:srgbClr val="F8A968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E3D8-4BCA-8CF5-813D93326EAD}"/>
              </c:ext>
            </c:extLst>
          </c:dPt>
          <c:dPt>
            <c:idx val="2"/>
            <c:marker>
              <c:spPr>
                <a:solidFill>
                  <a:srgbClr val="92D050"/>
                </a:solidFill>
                <a:ln>
                  <a:noFill/>
                </a:ln>
              </c:spPr>
            </c:marker>
            <c:bubble3D val="0"/>
            <c:spPr>
              <a:ln w="63500">
                <a:solidFill>
                  <a:srgbClr val="F79646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E3D8-4BCA-8CF5-813D93326EAD}"/>
              </c:ext>
            </c:extLst>
          </c:dPt>
          <c:dPt>
            <c:idx val="3"/>
            <c:marker>
              <c:spPr>
                <a:solidFill>
                  <a:srgbClr val="69A0B8"/>
                </a:solidFill>
                <a:ln>
                  <a:noFill/>
                </a:ln>
              </c:spPr>
            </c:marker>
            <c:bubble3D val="0"/>
            <c:spPr>
              <a:ln w="63500">
                <a:solidFill>
                  <a:srgbClr val="69A0B8"/>
                </a:solidFill>
              </a:ln>
            </c:spPr>
            <c:extLst>
              <c:ext xmlns:c16="http://schemas.microsoft.com/office/drawing/2014/chart" uri="{C3380CC4-5D6E-409C-BE32-E72D297353CC}">
                <c16:uniqueId val="{00000006-E3D8-4BCA-8CF5-813D93326EAD}"/>
              </c:ext>
            </c:extLst>
          </c:dPt>
          <c:dPt>
            <c:idx val="4"/>
            <c:marker>
              <c:spPr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c:spPr>
            </c:marker>
            <c:bubble3D val="0"/>
            <c:spPr>
              <a:ln w="63500">
                <a:solidFill>
                  <a:schemeClr val="accent3">
                    <a:lumMod val="40000"/>
                    <a:lumOff val="6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8-E3D8-4BCA-8CF5-813D93326EA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 dirty="0" smtClean="0"/>
                      <a:t>49 </a:t>
                    </a:r>
                    <a:endParaRPr lang="bg-BG" sz="1200" dirty="0" smtClean="0"/>
                  </a:p>
                  <a:p>
                    <a:r>
                      <a:rPr lang="bg-BG" sz="1200" dirty="0" smtClean="0"/>
                      <a:t>село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1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3D8-4BCA-8CF5-813D93326EA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dirty="0" smtClean="0"/>
                      <a:t>60</a:t>
                    </a:r>
                    <a:endParaRPr lang="bg-BG" sz="1200" dirty="0" smtClean="0"/>
                  </a:p>
                  <a:p>
                    <a:r>
                      <a:rPr lang="bg-BG" sz="1200" dirty="0" smtClean="0"/>
                      <a:t>малък град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1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D8-4BCA-8CF5-813D93326EA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200" dirty="0" smtClean="0"/>
                      <a:t> </a:t>
                    </a:r>
                    <a:r>
                      <a:rPr lang="en-US" sz="1200" b="1" dirty="0" smtClean="0"/>
                      <a:t>67</a:t>
                    </a:r>
                    <a:endParaRPr lang="bg-BG" sz="1200" b="1" dirty="0" smtClean="0"/>
                  </a:p>
                  <a:p>
                    <a:r>
                      <a:rPr lang="bg-BG" sz="1200" b="1" dirty="0" smtClean="0"/>
                      <a:t>средно</a:t>
                    </a:r>
                    <a:endParaRPr lang="en-US" b="1" dirty="0"/>
                  </a:p>
                </c:rich>
              </c:tx>
              <c:dLblPos val="b"/>
              <c:showLegendKey val="0"/>
              <c:showVal val="1"/>
              <c:showCatName val="1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D8-4BCA-8CF5-813D93326EA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200" dirty="0" smtClean="0"/>
                      <a:t> 73</a:t>
                    </a:r>
                    <a:endParaRPr lang="bg-BG" sz="1200" dirty="0" smtClean="0"/>
                  </a:p>
                  <a:p>
                    <a:r>
                      <a:rPr lang="bg-BG" sz="1200" dirty="0" smtClean="0"/>
                      <a:t>областен </a:t>
                    </a:r>
                  </a:p>
                  <a:p>
                    <a:r>
                      <a:rPr lang="bg-BG" sz="1200" dirty="0" smtClean="0"/>
                      <a:t>град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1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3D8-4BCA-8CF5-813D93326EA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200" dirty="0" smtClean="0"/>
                      <a:t> 78</a:t>
                    </a:r>
                    <a:endParaRPr lang="bg-BG" sz="1200" dirty="0" smtClean="0"/>
                  </a:p>
                  <a:p>
                    <a:r>
                      <a:rPr lang="bg-BG" sz="1200" dirty="0" smtClean="0"/>
                      <a:t>София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1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3D8-4BCA-8CF5-813D93326E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bg-BG"/>
              </a:p>
            </c:txPr>
            <c:dLblPos val="b"/>
            <c:showLegendKey val="0"/>
            <c:showVal val="1"/>
            <c:showCatName val="1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село</c:v>
                </c:pt>
                <c:pt idx="1">
                  <c:v>малък град</c:v>
                </c:pt>
                <c:pt idx="2">
                  <c:v>средно</c:v>
                </c:pt>
                <c:pt idx="3">
                  <c:v>областен град</c:v>
                </c:pt>
                <c:pt idx="4">
                  <c:v>София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49</c:v>
                </c:pt>
                <c:pt idx="1">
                  <c:v>60</c:v>
                </c:pt>
                <c:pt idx="2">
                  <c:v>67</c:v>
                </c:pt>
                <c:pt idx="3">
                  <c:v>73</c:v>
                </c:pt>
                <c:pt idx="4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3D8-4BCA-8CF5-813D93326E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596928"/>
        <c:axId val="73598464"/>
      </c:lineChart>
      <c:catAx>
        <c:axId val="735969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3598464"/>
        <c:crosses val="autoZero"/>
        <c:auto val="1"/>
        <c:lblAlgn val="ctr"/>
        <c:lblOffset val="100"/>
        <c:noMultiLvlLbl val="0"/>
      </c:catAx>
      <c:valAx>
        <c:axId val="735984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359692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400" b="0" dirty="0" smtClean="0">
                <a:solidFill>
                  <a:schemeClr val="tx1"/>
                </a:solidFill>
              </a:rPr>
              <a:t>  </a:t>
            </a:r>
            <a:r>
              <a:rPr lang="bg-BG" sz="1400" b="0" i="1" dirty="0" smtClean="0">
                <a:solidFill>
                  <a:schemeClr val="tx1"/>
                </a:solidFill>
              </a:rPr>
              <a:t>Поне 1 път годишно профилактичен преглед - доходи на член от домакинството</a:t>
            </a:r>
            <a:endParaRPr lang="en-US" sz="1400" b="0" i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5.1552605981401517E-2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3.3260752808327125E-2"/>
          <c:y val="0.22599311023622048"/>
          <c:w val="0.9235983196508758"/>
          <c:h val="0.6725275590551180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63500"/>
          </c:spPr>
          <c:marker>
            <c:symbol val="circle"/>
            <c:size val="20"/>
            <c:spPr>
              <a:ln>
                <a:noFill/>
              </a:ln>
            </c:spPr>
          </c:marker>
          <c:dPt>
            <c:idx val="0"/>
            <c:marker>
              <c:spPr>
                <a:solidFill>
                  <a:srgbClr val="F8A968"/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2FD6-4D16-BE2B-90BFF36D7F94}"/>
              </c:ext>
            </c:extLst>
          </c:dPt>
          <c:dPt>
            <c:idx val="1"/>
            <c:marker>
              <c:spPr>
                <a:solidFill>
                  <a:srgbClr val="F79646"/>
                </a:solidFill>
                <a:ln>
                  <a:noFill/>
                </a:ln>
              </c:spPr>
            </c:marker>
            <c:bubble3D val="0"/>
            <c:spPr>
              <a:ln w="63500">
                <a:solidFill>
                  <a:srgbClr val="F8A968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2FD6-4D16-BE2B-90BFF36D7F94}"/>
              </c:ext>
            </c:extLst>
          </c:dPt>
          <c:dPt>
            <c:idx val="2"/>
            <c:marker>
              <c:spPr>
                <a:solidFill>
                  <a:srgbClr val="92D050"/>
                </a:solidFill>
                <a:ln>
                  <a:noFill/>
                </a:ln>
              </c:spPr>
            </c:marker>
            <c:bubble3D val="0"/>
            <c:spPr>
              <a:ln w="63500">
                <a:solidFill>
                  <a:srgbClr val="F79646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2FD6-4D16-BE2B-90BFF36D7F94}"/>
              </c:ext>
            </c:extLst>
          </c:dPt>
          <c:dPt>
            <c:idx val="3"/>
            <c:marker>
              <c:spPr>
                <a:solidFill>
                  <a:srgbClr val="69A0B8"/>
                </a:solidFill>
                <a:ln>
                  <a:noFill/>
                </a:ln>
              </c:spPr>
            </c:marker>
            <c:bubble3D val="0"/>
            <c:spPr>
              <a:ln w="63500">
                <a:solidFill>
                  <a:srgbClr val="69A0B8"/>
                </a:solidFill>
              </a:ln>
            </c:spPr>
            <c:extLst>
              <c:ext xmlns:c16="http://schemas.microsoft.com/office/drawing/2014/chart" uri="{C3380CC4-5D6E-409C-BE32-E72D297353CC}">
                <c16:uniqueId val="{00000006-2FD6-4D16-BE2B-90BFF36D7F94}"/>
              </c:ext>
            </c:extLst>
          </c:dPt>
          <c:dPt>
            <c:idx val="4"/>
            <c:marker>
              <c:spPr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</c:spPr>
            </c:marker>
            <c:bubble3D val="0"/>
            <c:spPr>
              <a:ln w="63500">
                <a:solidFill>
                  <a:schemeClr val="accent3">
                    <a:lumMod val="40000"/>
                    <a:lumOff val="6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8-2FD6-4D16-BE2B-90BFF36D7F9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bg-BG" sz="1200" smtClean="0"/>
                      <a:t>30</a:t>
                    </a:r>
                  </a:p>
                  <a:p>
                    <a:r>
                      <a:rPr lang="bg-BG" sz="1200" smtClean="0"/>
                      <a:t>под </a:t>
                    </a:r>
                    <a:r>
                      <a:rPr lang="bg-BG" sz="1200"/>
                      <a:t>200 лв. </a:t>
                    </a:r>
                    <a:endParaRPr lang="bg-BG"/>
                  </a:p>
                </c:rich>
              </c:tx>
              <c:dLblPos val="b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D6-4D16-BE2B-90BFF36D7F9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bg-BG" sz="1200" b="0" i="0" baseline="0" dirty="0" smtClean="0">
                        <a:effectLst/>
                      </a:rPr>
                      <a:t>59</a:t>
                    </a:r>
                    <a:endParaRPr lang="bg-BG" sz="1200" dirty="0" smtClean="0">
                      <a:effectLst/>
                    </a:endParaRP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2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bg-BG" sz="1200" dirty="0" smtClean="0"/>
                      <a:t>200-500 </a:t>
                    </a:r>
                    <a:r>
                      <a:rPr lang="bg-BG" sz="1200" dirty="0"/>
                      <a:t>лв. </a:t>
                    </a:r>
                    <a:endParaRPr lang="bg-BG" dirty="0"/>
                  </a:p>
                </c:rich>
              </c:tx>
              <c:spPr/>
              <c:dLblPos val="b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D6-4D16-BE2B-90BFF36D7F9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bg-BG" sz="1200" b="1" smtClean="0"/>
                      <a:t>67</a:t>
                    </a:r>
                  </a:p>
                  <a:p>
                    <a:pPr>
                      <a:defRPr sz="1200" b="1"/>
                    </a:pPr>
                    <a:r>
                      <a:rPr lang="bg-BG" sz="1200" b="1" smtClean="0"/>
                      <a:t>средно</a:t>
                    </a:r>
                    <a:endParaRPr lang="bg-BG" b="1" dirty="0"/>
                  </a:p>
                </c:rich>
              </c:tx>
              <c:spPr/>
              <c:dLblPos val="b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D6-4D16-BE2B-90BFF36D7F9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bg-BG" sz="1200" smtClean="0"/>
                  </a:p>
                  <a:p>
                    <a:r>
                      <a:rPr lang="bg-BG" sz="1200" smtClean="0"/>
                      <a:t>74</a:t>
                    </a:r>
                  </a:p>
                  <a:p>
                    <a:r>
                      <a:rPr lang="bg-BG" sz="1200" smtClean="0"/>
                      <a:t>500-1000 </a:t>
                    </a:r>
                    <a:r>
                      <a:rPr lang="bg-BG" sz="1200"/>
                      <a:t>лв. </a:t>
                    </a:r>
                    <a:endParaRPr lang="bg-BG" dirty="0"/>
                  </a:p>
                </c:rich>
              </c:tx>
              <c:dLblPos val="b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D6-4D16-BE2B-90BFF36D7F9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bg-BG" sz="1200" smtClean="0"/>
                      <a:t>79</a:t>
                    </a:r>
                  </a:p>
                  <a:p>
                    <a:r>
                      <a:rPr lang="bg-BG" sz="1200" smtClean="0"/>
                      <a:t>над </a:t>
                    </a:r>
                    <a:r>
                      <a:rPr lang="bg-BG" sz="1200" dirty="0"/>
                      <a:t>1000 лв</a:t>
                    </a:r>
                    <a:r>
                      <a:rPr lang="bg-BG" sz="1200"/>
                      <a:t>. </a:t>
                    </a:r>
                    <a:endParaRPr lang="bg-BG" dirty="0"/>
                  </a:p>
                </c:rich>
              </c:tx>
              <c:dLblPos val="b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FD6-4D16-BE2B-90BFF36D7F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bg-BG"/>
              </a:p>
            </c:txPr>
            <c:dLblPos val="b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под 200 лв.</c:v>
                </c:pt>
                <c:pt idx="1">
                  <c:v>200-500 лв.</c:v>
                </c:pt>
                <c:pt idx="2">
                  <c:v>средно</c:v>
                </c:pt>
                <c:pt idx="3">
                  <c:v>500-1000 лв.</c:v>
                </c:pt>
                <c:pt idx="4">
                  <c:v>над 1000 лв.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59</c:v>
                </c:pt>
                <c:pt idx="2">
                  <c:v>67</c:v>
                </c:pt>
                <c:pt idx="3">
                  <c:v>74</c:v>
                </c:pt>
                <c:pt idx="4">
                  <c:v>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FD6-4D16-BE2B-90BFF36D7F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664768"/>
        <c:axId val="73670656"/>
      </c:lineChart>
      <c:catAx>
        <c:axId val="73664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3670656"/>
        <c:crosses val="autoZero"/>
        <c:auto val="1"/>
        <c:lblAlgn val="ctr"/>
        <c:lblOffset val="100"/>
        <c:noMultiLvlLbl val="0"/>
      </c:catAx>
      <c:valAx>
        <c:axId val="736706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366476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DD3689-6201-4CF3-9AB1-A6C5E9AF1EC4}" type="doc">
      <dgm:prSet loTypeId="urn:microsoft.com/office/officeart/2005/8/layout/lProcess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bg-BG"/>
        </a:p>
      </dgm:t>
    </dgm:pt>
    <dgm:pt modelId="{E90D9837-7127-4622-BC42-B8952D0F0238}">
      <dgm:prSet phldrT="[Текст]"/>
      <dgm:spPr/>
      <dgm:t>
        <a:bodyPr/>
        <a:lstStyle/>
        <a:p>
          <a:r>
            <a:rPr lang="bg-BG" dirty="0" smtClean="0">
              <a:solidFill>
                <a:schemeClr val="accent3">
                  <a:lumMod val="75000"/>
                </a:schemeClr>
              </a:solidFill>
            </a:rPr>
            <a:t>Качествено</a:t>
          </a:r>
        </a:p>
        <a:p>
          <a:endParaRPr lang="bg-BG" dirty="0"/>
        </a:p>
      </dgm:t>
    </dgm:pt>
    <dgm:pt modelId="{3D4F7173-8D9A-4526-A5E1-E8AE23004FAE}" type="parTrans" cxnId="{BC008773-8B16-4E07-A110-58C1357C7C71}">
      <dgm:prSet/>
      <dgm:spPr/>
      <dgm:t>
        <a:bodyPr/>
        <a:lstStyle/>
        <a:p>
          <a:endParaRPr lang="bg-BG"/>
        </a:p>
      </dgm:t>
    </dgm:pt>
    <dgm:pt modelId="{D647B3DB-0959-4983-A643-4B6A3A67A580}" type="sibTrans" cxnId="{BC008773-8B16-4E07-A110-58C1357C7C71}">
      <dgm:prSet/>
      <dgm:spPr/>
      <dgm:t>
        <a:bodyPr/>
        <a:lstStyle/>
        <a:p>
          <a:endParaRPr lang="bg-BG"/>
        </a:p>
      </dgm:t>
    </dgm:pt>
    <dgm:pt modelId="{A6375647-FD82-41BF-ADC2-CBD4F4094E8C}">
      <dgm:prSet phldrT="[Текст]"/>
      <dgm:spPr/>
      <dgm:t>
        <a:bodyPr/>
        <a:lstStyle/>
        <a:p>
          <a:r>
            <a:rPr lang="bg-BG" dirty="0" smtClean="0"/>
            <a:t>Съвременна, навременна и точна диагностика</a:t>
          </a:r>
          <a:endParaRPr lang="bg-BG" dirty="0"/>
        </a:p>
      </dgm:t>
    </dgm:pt>
    <dgm:pt modelId="{B6D40E2E-499C-49FB-BDD2-FF3DEED7CAB4}" type="parTrans" cxnId="{070901B3-72E7-4F98-AC3A-A6A0AD23F628}">
      <dgm:prSet/>
      <dgm:spPr/>
      <dgm:t>
        <a:bodyPr/>
        <a:lstStyle/>
        <a:p>
          <a:endParaRPr lang="bg-BG"/>
        </a:p>
      </dgm:t>
    </dgm:pt>
    <dgm:pt modelId="{00EFA51B-D426-4846-BD9F-9504F3A72E51}" type="sibTrans" cxnId="{070901B3-72E7-4F98-AC3A-A6A0AD23F628}">
      <dgm:prSet/>
      <dgm:spPr/>
      <dgm:t>
        <a:bodyPr/>
        <a:lstStyle/>
        <a:p>
          <a:endParaRPr lang="bg-BG"/>
        </a:p>
      </dgm:t>
    </dgm:pt>
    <dgm:pt modelId="{C7F20218-73BE-481D-A6AB-C31CA940CE12}">
      <dgm:prSet phldrT="[Текст]"/>
      <dgm:spPr/>
      <dgm:t>
        <a:bodyPr/>
        <a:lstStyle/>
        <a:p>
          <a:r>
            <a:rPr lang="bg-BG" dirty="0" smtClean="0"/>
            <a:t>Високоспециализирани болници и добри условия на лечение</a:t>
          </a:r>
          <a:endParaRPr lang="bg-BG" dirty="0"/>
        </a:p>
      </dgm:t>
    </dgm:pt>
    <dgm:pt modelId="{BCCFE259-E8EC-4231-B75F-B369F709ADE0}" type="parTrans" cxnId="{D4650F61-4174-4D3C-B0EE-BD02416255E9}">
      <dgm:prSet/>
      <dgm:spPr/>
      <dgm:t>
        <a:bodyPr/>
        <a:lstStyle/>
        <a:p>
          <a:endParaRPr lang="bg-BG"/>
        </a:p>
      </dgm:t>
    </dgm:pt>
    <dgm:pt modelId="{A7F13C14-9AD2-48CA-9743-56210E3F2DDB}" type="sibTrans" cxnId="{D4650F61-4174-4D3C-B0EE-BD02416255E9}">
      <dgm:prSet/>
      <dgm:spPr/>
      <dgm:t>
        <a:bodyPr/>
        <a:lstStyle/>
        <a:p>
          <a:endParaRPr lang="bg-BG"/>
        </a:p>
      </dgm:t>
    </dgm:pt>
    <dgm:pt modelId="{D0EC323A-F98D-43EC-AAD0-D28B5323482E}">
      <dgm:prSet phldrT="[Текст]"/>
      <dgm:spPr/>
      <dgm:t>
        <a:bodyPr/>
        <a:lstStyle/>
        <a:p>
          <a:r>
            <a:rPr lang="bg-BG" dirty="0" smtClean="0">
              <a:solidFill>
                <a:schemeClr val="accent3">
                  <a:lumMod val="75000"/>
                </a:schemeClr>
              </a:solidFill>
            </a:rPr>
            <a:t>Достъпно</a:t>
          </a:r>
        </a:p>
        <a:p>
          <a:endParaRPr lang="bg-BG" dirty="0"/>
        </a:p>
      </dgm:t>
    </dgm:pt>
    <dgm:pt modelId="{1A9F0FDA-C0EE-4E03-B4A1-C761CED9C773}" type="parTrans" cxnId="{C7BE87FA-24FA-438D-A096-71643EB3AE96}">
      <dgm:prSet/>
      <dgm:spPr/>
      <dgm:t>
        <a:bodyPr/>
        <a:lstStyle/>
        <a:p>
          <a:endParaRPr lang="bg-BG"/>
        </a:p>
      </dgm:t>
    </dgm:pt>
    <dgm:pt modelId="{FE439176-1BDA-4088-9330-D89A0DED1949}" type="sibTrans" cxnId="{C7BE87FA-24FA-438D-A096-71643EB3AE96}">
      <dgm:prSet/>
      <dgm:spPr/>
      <dgm:t>
        <a:bodyPr/>
        <a:lstStyle/>
        <a:p>
          <a:endParaRPr lang="bg-BG"/>
        </a:p>
      </dgm:t>
    </dgm:pt>
    <dgm:pt modelId="{B3E79225-2C79-4621-A92B-7FEC02C4C8CE}">
      <dgm:prSet phldrT="[Текст]"/>
      <dgm:spPr/>
      <dgm:t>
        <a:bodyPr/>
        <a:lstStyle/>
        <a:p>
          <a:r>
            <a:rPr lang="bg-BG" dirty="0" smtClean="0"/>
            <a:t>Навременна спешна помощ </a:t>
          </a:r>
          <a:endParaRPr lang="bg-BG" dirty="0"/>
        </a:p>
      </dgm:t>
    </dgm:pt>
    <dgm:pt modelId="{C87E41CD-BB59-4E4C-A97F-4E7F3324845B}" type="parTrans" cxnId="{96CA2DD5-1EB7-42E4-8817-D9676E5B9470}">
      <dgm:prSet/>
      <dgm:spPr/>
      <dgm:t>
        <a:bodyPr/>
        <a:lstStyle/>
        <a:p>
          <a:endParaRPr lang="bg-BG"/>
        </a:p>
      </dgm:t>
    </dgm:pt>
    <dgm:pt modelId="{E981972D-F57A-4CFE-AA22-F5775690A7C8}" type="sibTrans" cxnId="{96CA2DD5-1EB7-42E4-8817-D9676E5B9470}">
      <dgm:prSet/>
      <dgm:spPr/>
      <dgm:t>
        <a:bodyPr/>
        <a:lstStyle/>
        <a:p>
          <a:endParaRPr lang="bg-BG"/>
        </a:p>
      </dgm:t>
    </dgm:pt>
    <dgm:pt modelId="{3B1573AB-285A-401E-A30B-CF059E4D02EE}">
      <dgm:prSet phldrT="[Текст]"/>
      <dgm:spPr/>
      <dgm:t>
        <a:bodyPr/>
        <a:lstStyle/>
        <a:p>
          <a:r>
            <a:rPr lang="bg-BG" dirty="0" smtClean="0"/>
            <a:t>Равен достъп до специалисти за хората в по-малките селища и отдалечени райони</a:t>
          </a:r>
          <a:endParaRPr lang="bg-BG" dirty="0"/>
        </a:p>
      </dgm:t>
    </dgm:pt>
    <dgm:pt modelId="{FE497338-B6E4-40BA-8EA1-44A48F579293}" type="parTrans" cxnId="{6213F1DB-C3BD-4FF1-93E0-49B28C399DD1}">
      <dgm:prSet/>
      <dgm:spPr/>
      <dgm:t>
        <a:bodyPr/>
        <a:lstStyle/>
        <a:p>
          <a:endParaRPr lang="bg-BG"/>
        </a:p>
      </dgm:t>
    </dgm:pt>
    <dgm:pt modelId="{4AB303C8-6BD3-4F73-BD59-8D9A3CD53297}" type="sibTrans" cxnId="{6213F1DB-C3BD-4FF1-93E0-49B28C399DD1}">
      <dgm:prSet/>
      <dgm:spPr/>
      <dgm:t>
        <a:bodyPr/>
        <a:lstStyle/>
        <a:p>
          <a:endParaRPr lang="bg-BG"/>
        </a:p>
      </dgm:t>
    </dgm:pt>
    <dgm:pt modelId="{34E86295-A9FD-4004-A465-9752A27D1F42}">
      <dgm:prSet phldrT="[Текст]"/>
      <dgm:spPr/>
      <dgm:t>
        <a:bodyPr/>
        <a:lstStyle/>
        <a:p>
          <a:r>
            <a:rPr lang="bg-BG" dirty="0" smtClean="0">
              <a:solidFill>
                <a:schemeClr val="accent3">
                  <a:lumMod val="75000"/>
                </a:schemeClr>
              </a:solidFill>
            </a:rPr>
            <a:t>Лична отговорност, контрол и ефективност</a:t>
          </a:r>
          <a:endParaRPr lang="bg-BG" dirty="0">
            <a:solidFill>
              <a:schemeClr val="accent3">
                <a:lumMod val="75000"/>
              </a:schemeClr>
            </a:solidFill>
          </a:endParaRPr>
        </a:p>
      </dgm:t>
    </dgm:pt>
    <dgm:pt modelId="{E4DF9CA1-7AA6-4785-BF1C-D0A421E0451A}" type="parTrans" cxnId="{A85FAF38-BD90-4D8B-8E1E-FD4DB819604B}">
      <dgm:prSet/>
      <dgm:spPr/>
      <dgm:t>
        <a:bodyPr/>
        <a:lstStyle/>
        <a:p>
          <a:endParaRPr lang="bg-BG"/>
        </a:p>
      </dgm:t>
    </dgm:pt>
    <dgm:pt modelId="{55BDB733-29E8-4D74-946C-D47F7DBF186C}" type="sibTrans" cxnId="{A85FAF38-BD90-4D8B-8E1E-FD4DB819604B}">
      <dgm:prSet/>
      <dgm:spPr/>
      <dgm:t>
        <a:bodyPr/>
        <a:lstStyle/>
        <a:p>
          <a:endParaRPr lang="bg-BG"/>
        </a:p>
      </dgm:t>
    </dgm:pt>
    <dgm:pt modelId="{DDA66F4B-A3BB-4B2D-B24E-8B2C1D595CCF}">
      <dgm:prSet phldrT="[Текст]"/>
      <dgm:spPr/>
      <dgm:t>
        <a:bodyPr/>
        <a:lstStyle/>
        <a:p>
          <a:r>
            <a:rPr lang="bg-BG" dirty="0" smtClean="0"/>
            <a:t>Лична електронна карта и подобряване на информационните системи в здравеопазването</a:t>
          </a:r>
          <a:endParaRPr lang="bg-BG" dirty="0"/>
        </a:p>
      </dgm:t>
    </dgm:pt>
    <dgm:pt modelId="{72EA24B1-F6D1-4390-B8D8-F5E7EE4348BC}" type="parTrans" cxnId="{243C566D-86D8-4044-84A5-55ABCCFC533B}">
      <dgm:prSet/>
      <dgm:spPr/>
      <dgm:t>
        <a:bodyPr/>
        <a:lstStyle/>
        <a:p>
          <a:endParaRPr lang="bg-BG"/>
        </a:p>
      </dgm:t>
    </dgm:pt>
    <dgm:pt modelId="{1EC12C53-235F-4B92-9D54-D95877FA4AF6}" type="sibTrans" cxnId="{243C566D-86D8-4044-84A5-55ABCCFC533B}">
      <dgm:prSet/>
      <dgm:spPr/>
      <dgm:t>
        <a:bodyPr/>
        <a:lstStyle/>
        <a:p>
          <a:endParaRPr lang="bg-BG"/>
        </a:p>
      </dgm:t>
    </dgm:pt>
    <dgm:pt modelId="{F9339C9F-2EF3-4FF9-B5EF-52360EE88CB6}">
      <dgm:prSet phldrT="[Текст]"/>
      <dgm:spPr/>
      <dgm:t>
        <a:bodyPr/>
        <a:lstStyle/>
        <a:p>
          <a:r>
            <a:rPr lang="bg-BG" dirty="0" smtClean="0"/>
            <a:t>Засилване на контрола и включване на допълнителни фондове, конкуриращи НЗОК</a:t>
          </a:r>
          <a:endParaRPr lang="bg-BG" dirty="0"/>
        </a:p>
      </dgm:t>
    </dgm:pt>
    <dgm:pt modelId="{06596FE9-4F19-4F14-A497-E39B7C395562}" type="parTrans" cxnId="{BE79A046-C89B-4A8B-B019-B2F2A9390291}">
      <dgm:prSet/>
      <dgm:spPr/>
      <dgm:t>
        <a:bodyPr/>
        <a:lstStyle/>
        <a:p>
          <a:endParaRPr lang="bg-BG"/>
        </a:p>
      </dgm:t>
    </dgm:pt>
    <dgm:pt modelId="{66101237-F969-45D8-A71E-5DEC6F45915C}" type="sibTrans" cxnId="{BE79A046-C89B-4A8B-B019-B2F2A9390291}">
      <dgm:prSet/>
      <dgm:spPr/>
      <dgm:t>
        <a:bodyPr/>
        <a:lstStyle/>
        <a:p>
          <a:endParaRPr lang="bg-BG"/>
        </a:p>
      </dgm:t>
    </dgm:pt>
    <dgm:pt modelId="{D1546227-72B2-4D71-AC66-1404687EA9A4}">
      <dgm:prSet/>
      <dgm:spPr/>
      <dgm:t>
        <a:bodyPr/>
        <a:lstStyle/>
        <a:p>
          <a:r>
            <a:rPr lang="bg-BG" dirty="0" smtClean="0"/>
            <a:t>По-високи изисквания към медицинския персонал за спазване на правилата и стандартите на лечение</a:t>
          </a:r>
          <a:endParaRPr lang="bg-BG" dirty="0"/>
        </a:p>
      </dgm:t>
    </dgm:pt>
    <dgm:pt modelId="{1B6CEA6E-08F5-45E3-8B23-E36905E24A5A}" type="parTrans" cxnId="{56CBC07C-CA01-4A49-ABCF-48C7CF14AD83}">
      <dgm:prSet/>
      <dgm:spPr/>
      <dgm:t>
        <a:bodyPr/>
        <a:lstStyle/>
        <a:p>
          <a:endParaRPr lang="bg-BG"/>
        </a:p>
      </dgm:t>
    </dgm:pt>
    <dgm:pt modelId="{C62510BA-AE86-4F48-AD03-DD52DDA1C349}" type="sibTrans" cxnId="{56CBC07C-CA01-4A49-ABCF-48C7CF14AD83}">
      <dgm:prSet/>
      <dgm:spPr/>
      <dgm:t>
        <a:bodyPr/>
        <a:lstStyle/>
        <a:p>
          <a:endParaRPr lang="bg-BG"/>
        </a:p>
      </dgm:t>
    </dgm:pt>
    <dgm:pt modelId="{0E37CF68-4D95-44C0-9705-A26250D36BA1}">
      <dgm:prSet/>
      <dgm:spPr/>
      <dgm:t>
        <a:bodyPr/>
        <a:lstStyle/>
        <a:p>
          <a:r>
            <a:rPr lang="bg-BG" dirty="0" smtClean="0"/>
            <a:t>Профилактични и проследяващи прегледи</a:t>
          </a:r>
          <a:endParaRPr lang="bg-BG" dirty="0"/>
        </a:p>
      </dgm:t>
    </dgm:pt>
    <dgm:pt modelId="{5D3D1267-DD33-4CDC-BAE5-232777CF766B}" type="parTrans" cxnId="{4FD16370-393D-48C4-A549-E8316E92C289}">
      <dgm:prSet/>
      <dgm:spPr/>
      <dgm:t>
        <a:bodyPr/>
        <a:lstStyle/>
        <a:p>
          <a:endParaRPr lang="bg-BG"/>
        </a:p>
      </dgm:t>
    </dgm:pt>
    <dgm:pt modelId="{30222246-97EE-4E03-9C16-2041F79BD204}" type="sibTrans" cxnId="{4FD16370-393D-48C4-A549-E8316E92C289}">
      <dgm:prSet/>
      <dgm:spPr/>
      <dgm:t>
        <a:bodyPr/>
        <a:lstStyle/>
        <a:p>
          <a:endParaRPr lang="bg-BG"/>
        </a:p>
      </dgm:t>
    </dgm:pt>
    <dgm:pt modelId="{326C6543-CF34-4B26-882B-666BFD29E953}">
      <dgm:prSet/>
      <dgm:spPr/>
      <dgm:t>
        <a:bodyPr/>
        <a:lstStyle/>
        <a:p>
          <a:r>
            <a:rPr lang="bg-BG" dirty="0" smtClean="0"/>
            <a:t>Обвързване на личните вноски с обема здравни услуги; </a:t>
          </a:r>
          <a:endParaRPr lang="bg-BG" dirty="0"/>
        </a:p>
      </dgm:t>
    </dgm:pt>
    <dgm:pt modelId="{E8BB9E6E-C462-4255-B805-ACE3001C45C9}" type="parTrans" cxnId="{1049EE91-84D4-4EFE-B74F-5E5D07B5E6F4}">
      <dgm:prSet/>
      <dgm:spPr/>
      <dgm:t>
        <a:bodyPr/>
        <a:lstStyle/>
        <a:p>
          <a:endParaRPr lang="bg-BG"/>
        </a:p>
      </dgm:t>
    </dgm:pt>
    <dgm:pt modelId="{5996546A-668D-48C0-B943-91FEC286358D}" type="sibTrans" cxnId="{1049EE91-84D4-4EFE-B74F-5E5D07B5E6F4}">
      <dgm:prSet/>
      <dgm:spPr/>
      <dgm:t>
        <a:bodyPr/>
        <a:lstStyle/>
        <a:p>
          <a:endParaRPr lang="bg-BG"/>
        </a:p>
      </dgm:t>
    </dgm:pt>
    <dgm:pt modelId="{D5F94C19-2E0C-469F-BF1D-5B33F54093D8}" type="pres">
      <dgm:prSet presAssocID="{8ADD3689-6201-4CF3-9AB1-A6C5E9AF1EC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91707C0-E3B6-49C9-97F7-F10FB2DF28F7}" type="pres">
      <dgm:prSet presAssocID="{E90D9837-7127-4622-BC42-B8952D0F0238}" presName="compNode" presStyleCnt="0"/>
      <dgm:spPr/>
    </dgm:pt>
    <dgm:pt modelId="{7C0451CF-6167-4103-BE0C-61938D29BFF9}" type="pres">
      <dgm:prSet presAssocID="{E90D9837-7127-4622-BC42-B8952D0F0238}" presName="aNode" presStyleLbl="bgShp" presStyleIdx="0" presStyleCnt="3"/>
      <dgm:spPr/>
      <dgm:t>
        <a:bodyPr/>
        <a:lstStyle/>
        <a:p>
          <a:endParaRPr lang="bg-BG"/>
        </a:p>
      </dgm:t>
    </dgm:pt>
    <dgm:pt modelId="{BD6288CA-A36B-4CF5-9EA7-5A16415C28AE}" type="pres">
      <dgm:prSet presAssocID="{E90D9837-7127-4622-BC42-B8952D0F0238}" presName="textNode" presStyleLbl="bgShp" presStyleIdx="0" presStyleCnt="3"/>
      <dgm:spPr/>
      <dgm:t>
        <a:bodyPr/>
        <a:lstStyle/>
        <a:p>
          <a:endParaRPr lang="bg-BG"/>
        </a:p>
      </dgm:t>
    </dgm:pt>
    <dgm:pt modelId="{5FBD4509-E9BA-4BF4-BA42-8598DEF4C2E9}" type="pres">
      <dgm:prSet presAssocID="{E90D9837-7127-4622-BC42-B8952D0F0238}" presName="compChildNode" presStyleCnt="0"/>
      <dgm:spPr/>
    </dgm:pt>
    <dgm:pt modelId="{5A00A6E6-89AD-411B-9B9D-4625E1E74F68}" type="pres">
      <dgm:prSet presAssocID="{E90D9837-7127-4622-BC42-B8952D0F0238}" presName="theInnerList" presStyleCnt="0"/>
      <dgm:spPr/>
    </dgm:pt>
    <dgm:pt modelId="{F580C8B8-107D-4328-9323-97BA461539E7}" type="pres">
      <dgm:prSet presAssocID="{A6375647-FD82-41BF-ADC2-CBD4F4094E8C}" presName="childNode" presStyleLbl="node1" presStyleIdx="0" presStyleCnt="9" custLinFactY="-7752" custLinFactNeighborY="-10000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F9FDDA7-B488-40E3-B985-00B8CB9F7E03}" type="pres">
      <dgm:prSet presAssocID="{A6375647-FD82-41BF-ADC2-CBD4F4094E8C}" presName="aSpace2" presStyleCnt="0"/>
      <dgm:spPr/>
    </dgm:pt>
    <dgm:pt modelId="{9ECD0386-B925-4B81-BA11-626E941EDE50}" type="pres">
      <dgm:prSet presAssocID="{C7F20218-73BE-481D-A6AB-C31CA940CE12}" presName="childNode" presStyleLbl="node1" presStyleIdx="1" presStyleCnt="9" custLinFactNeighborY="-6015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C1ACDD0-7A07-475F-9ED9-D56A3BBCD0EB}" type="pres">
      <dgm:prSet presAssocID="{C7F20218-73BE-481D-A6AB-C31CA940CE12}" presName="aSpace2" presStyleCnt="0"/>
      <dgm:spPr/>
    </dgm:pt>
    <dgm:pt modelId="{0B09CEE4-97EE-4104-AC25-16C9E1E537BD}" type="pres">
      <dgm:prSet presAssocID="{D1546227-72B2-4D71-AC66-1404687EA9A4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E1CF0FE-1ECA-415B-814B-C5DAFCC0E58E}" type="pres">
      <dgm:prSet presAssocID="{E90D9837-7127-4622-BC42-B8952D0F0238}" presName="aSpace" presStyleCnt="0"/>
      <dgm:spPr/>
    </dgm:pt>
    <dgm:pt modelId="{6BDD929A-44F2-46BF-830C-0B4E4C6FEC02}" type="pres">
      <dgm:prSet presAssocID="{D0EC323A-F98D-43EC-AAD0-D28B5323482E}" presName="compNode" presStyleCnt="0"/>
      <dgm:spPr/>
    </dgm:pt>
    <dgm:pt modelId="{F6E98DEB-66BF-4B34-838C-37BF19EC0712}" type="pres">
      <dgm:prSet presAssocID="{D0EC323A-F98D-43EC-AAD0-D28B5323482E}" presName="aNode" presStyleLbl="bgShp" presStyleIdx="1" presStyleCnt="3"/>
      <dgm:spPr/>
      <dgm:t>
        <a:bodyPr/>
        <a:lstStyle/>
        <a:p>
          <a:endParaRPr lang="bg-BG"/>
        </a:p>
      </dgm:t>
    </dgm:pt>
    <dgm:pt modelId="{57017810-7C14-4182-B61D-9F9CAE16D55D}" type="pres">
      <dgm:prSet presAssocID="{D0EC323A-F98D-43EC-AAD0-D28B5323482E}" presName="textNode" presStyleLbl="bgShp" presStyleIdx="1" presStyleCnt="3"/>
      <dgm:spPr/>
      <dgm:t>
        <a:bodyPr/>
        <a:lstStyle/>
        <a:p>
          <a:endParaRPr lang="bg-BG"/>
        </a:p>
      </dgm:t>
    </dgm:pt>
    <dgm:pt modelId="{AB2F015A-5CF4-4CEA-B3A0-5B78EE487BE9}" type="pres">
      <dgm:prSet presAssocID="{D0EC323A-F98D-43EC-AAD0-D28B5323482E}" presName="compChildNode" presStyleCnt="0"/>
      <dgm:spPr/>
    </dgm:pt>
    <dgm:pt modelId="{D7638A8C-0663-4009-AD95-15B71D34B58B}" type="pres">
      <dgm:prSet presAssocID="{D0EC323A-F98D-43EC-AAD0-D28B5323482E}" presName="theInnerList" presStyleCnt="0"/>
      <dgm:spPr/>
    </dgm:pt>
    <dgm:pt modelId="{C54EA74E-90DC-43EC-B3F8-2B97E29026D2}" type="pres">
      <dgm:prSet presAssocID="{B3E79225-2C79-4621-A92B-7FEC02C4C8CE}" presName="childNode" presStyleLbl="node1" presStyleIdx="3" presStyleCnt="9" custLinFactY="200000" custLinFactNeighborX="597" custLinFactNeighborY="24901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D9FEE26-A53A-4A3D-8DA9-D24A613DDA92}" type="pres">
      <dgm:prSet presAssocID="{B3E79225-2C79-4621-A92B-7FEC02C4C8CE}" presName="aSpace2" presStyleCnt="0"/>
      <dgm:spPr/>
    </dgm:pt>
    <dgm:pt modelId="{B4F6CF39-7742-4405-B2E0-78362F10CC0F}" type="pres">
      <dgm:prSet presAssocID="{0E37CF68-4D95-44C0-9705-A26250D36BA1}" presName="childNode" presStyleLbl="node1" presStyleIdx="4" presStyleCnt="9" custLinFactY="-104581" custLinFactNeighborX="-4178" custLinFactNeighborY="-20000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C3EB3DC-5E9C-45EE-98BB-59C2BCBB86C5}" type="pres">
      <dgm:prSet presAssocID="{0E37CF68-4D95-44C0-9705-A26250D36BA1}" presName="aSpace2" presStyleCnt="0"/>
      <dgm:spPr/>
    </dgm:pt>
    <dgm:pt modelId="{4A9A68F1-4987-414D-8986-9770FEB14341}" type="pres">
      <dgm:prSet presAssocID="{3B1573AB-285A-401E-A30B-CF059E4D02EE}" presName="childNode" presStyleLbl="node1" presStyleIdx="5" presStyleCnt="9" custLinFactY="-100000" custLinFactNeighborX="-2983" custLinFactNeighborY="-15458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D1DE875-38AD-4558-8479-BC1DC9C35CF8}" type="pres">
      <dgm:prSet presAssocID="{D0EC323A-F98D-43EC-AAD0-D28B5323482E}" presName="aSpace" presStyleCnt="0"/>
      <dgm:spPr/>
    </dgm:pt>
    <dgm:pt modelId="{56DBF726-50D4-4044-B55E-B3268FB87E41}" type="pres">
      <dgm:prSet presAssocID="{34E86295-A9FD-4004-A465-9752A27D1F42}" presName="compNode" presStyleCnt="0"/>
      <dgm:spPr/>
    </dgm:pt>
    <dgm:pt modelId="{347EC837-455E-45A4-A8CA-309EDB8F9D4E}" type="pres">
      <dgm:prSet presAssocID="{34E86295-A9FD-4004-A465-9752A27D1F42}" presName="aNode" presStyleLbl="bgShp" presStyleIdx="2" presStyleCnt="3"/>
      <dgm:spPr/>
      <dgm:t>
        <a:bodyPr/>
        <a:lstStyle/>
        <a:p>
          <a:endParaRPr lang="bg-BG"/>
        </a:p>
      </dgm:t>
    </dgm:pt>
    <dgm:pt modelId="{95974C74-78F0-4B72-A1FF-F72D6228108E}" type="pres">
      <dgm:prSet presAssocID="{34E86295-A9FD-4004-A465-9752A27D1F42}" presName="textNode" presStyleLbl="bgShp" presStyleIdx="2" presStyleCnt="3"/>
      <dgm:spPr/>
      <dgm:t>
        <a:bodyPr/>
        <a:lstStyle/>
        <a:p>
          <a:endParaRPr lang="bg-BG"/>
        </a:p>
      </dgm:t>
    </dgm:pt>
    <dgm:pt modelId="{BC4BE835-02EB-4A32-820E-5031D33EA12F}" type="pres">
      <dgm:prSet presAssocID="{34E86295-A9FD-4004-A465-9752A27D1F42}" presName="compChildNode" presStyleCnt="0"/>
      <dgm:spPr/>
    </dgm:pt>
    <dgm:pt modelId="{46656704-B7C3-4D8C-85C9-650B22BFC13D}" type="pres">
      <dgm:prSet presAssocID="{34E86295-A9FD-4004-A465-9752A27D1F42}" presName="theInnerList" presStyleCnt="0"/>
      <dgm:spPr/>
    </dgm:pt>
    <dgm:pt modelId="{7A84DD4E-2F35-407E-B93A-9593EB5978E5}" type="pres">
      <dgm:prSet presAssocID="{DDA66F4B-A3BB-4B2D-B24E-8B2C1D595CCF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412CB8D-F855-462A-A83D-58D3326216F8}" type="pres">
      <dgm:prSet presAssocID="{DDA66F4B-A3BB-4B2D-B24E-8B2C1D595CCF}" presName="aSpace2" presStyleCnt="0"/>
      <dgm:spPr/>
    </dgm:pt>
    <dgm:pt modelId="{014D910C-6FCC-4996-9B97-0F065BBEA387}" type="pres">
      <dgm:prSet presAssocID="{F9339C9F-2EF3-4FF9-B5EF-52360EE88CB6}" presName="childNode" presStyleLbl="node1" presStyleIdx="7" presStyleCnt="9" custLinFactNeighborX="597" custLinFactNeighborY="-2939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E2C500A-8A30-4E78-9C2A-A28DA8ADFF4E}" type="pres">
      <dgm:prSet presAssocID="{F9339C9F-2EF3-4FF9-B5EF-52360EE88CB6}" presName="aSpace2" presStyleCnt="0"/>
      <dgm:spPr/>
    </dgm:pt>
    <dgm:pt modelId="{028F0F53-1766-454E-BDDB-7F08EE0671A8}" type="pres">
      <dgm:prSet presAssocID="{326C6543-CF34-4B26-882B-666BFD29E953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2CD2C7B7-BDFD-49C9-86D5-A0393853BB4E}" type="presOf" srcId="{0E37CF68-4D95-44C0-9705-A26250D36BA1}" destId="{B4F6CF39-7742-4405-B2E0-78362F10CC0F}" srcOrd="0" destOrd="0" presId="urn:microsoft.com/office/officeart/2005/8/layout/lProcess2"/>
    <dgm:cxn modelId="{96CA2DD5-1EB7-42E4-8817-D9676E5B9470}" srcId="{D0EC323A-F98D-43EC-AAD0-D28B5323482E}" destId="{B3E79225-2C79-4621-A92B-7FEC02C4C8CE}" srcOrd="0" destOrd="0" parTransId="{C87E41CD-BB59-4E4C-A97F-4E7F3324845B}" sibTransId="{E981972D-F57A-4CFE-AA22-F5775690A7C8}"/>
    <dgm:cxn modelId="{A474E813-0E36-4226-B0C7-7CF6DBF9D454}" type="presOf" srcId="{34E86295-A9FD-4004-A465-9752A27D1F42}" destId="{347EC837-455E-45A4-A8CA-309EDB8F9D4E}" srcOrd="0" destOrd="0" presId="urn:microsoft.com/office/officeart/2005/8/layout/lProcess2"/>
    <dgm:cxn modelId="{2A214EED-44A5-4866-AACB-E4FFA26715D5}" type="presOf" srcId="{34E86295-A9FD-4004-A465-9752A27D1F42}" destId="{95974C74-78F0-4B72-A1FF-F72D6228108E}" srcOrd="1" destOrd="0" presId="urn:microsoft.com/office/officeart/2005/8/layout/lProcess2"/>
    <dgm:cxn modelId="{56CBC07C-CA01-4A49-ABCF-48C7CF14AD83}" srcId="{E90D9837-7127-4622-BC42-B8952D0F0238}" destId="{D1546227-72B2-4D71-AC66-1404687EA9A4}" srcOrd="2" destOrd="0" parTransId="{1B6CEA6E-08F5-45E3-8B23-E36905E24A5A}" sibTransId="{C62510BA-AE86-4F48-AD03-DD52DDA1C349}"/>
    <dgm:cxn modelId="{A85FAF38-BD90-4D8B-8E1E-FD4DB819604B}" srcId="{8ADD3689-6201-4CF3-9AB1-A6C5E9AF1EC4}" destId="{34E86295-A9FD-4004-A465-9752A27D1F42}" srcOrd="2" destOrd="0" parTransId="{E4DF9CA1-7AA6-4785-BF1C-D0A421E0451A}" sibTransId="{55BDB733-29E8-4D74-946C-D47F7DBF186C}"/>
    <dgm:cxn modelId="{412B85FD-1DBB-42B3-8350-D03148294F28}" type="presOf" srcId="{E90D9837-7127-4622-BC42-B8952D0F0238}" destId="{BD6288CA-A36B-4CF5-9EA7-5A16415C28AE}" srcOrd="1" destOrd="0" presId="urn:microsoft.com/office/officeart/2005/8/layout/lProcess2"/>
    <dgm:cxn modelId="{6213F1DB-C3BD-4FF1-93E0-49B28C399DD1}" srcId="{D0EC323A-F98D-43EC-AAD0-D28B5323482E}" destId="{3B1573AB-285A-401E-A30B-CF059E4D02EE}" srcOrd="2" destOrd="0" parTransId="{FE497338-B6E4-40BA-8EA1-44A48F579293}" sibTransId="{4AB303C8-6BD3-4F73-BD59-8D9A3CD53297}"/>
    <dgm:cxn modelId="{4FD16370-393D-48C4-A549-E8316E92C289}" srcId="{D0EC323A-F98D-43EC-AAD0-D28B5323482E}" destId="{0E37CF68-4D95-44C0-9705-A26250D36BA1}" srcOrd="1" destOrd="0" parTransId="{5D3D1267-DD33-4CDC-BAE5-232777CF766B}" sibTransId="{30222246-97EE-4E03-9C16-2041F79BD204}"/>
    <dgm:cxn modelId="{79265713-FA24-4986-BA39-2CD5938BE75E}" type="presOf" srcId="{A6375647-FD82-41BF-ADC2-CBD4F4094E8C}" destId="{F580C8B8-107D-4328-9323-97BA461539E7}" srcOrd="0" destOrd="0" presId="urn:microsoft.com/office/officeart/2005/8/layout/lProcess2"/>
    <dgm:cxn modelId="{A587E3A7-CC08-4CFB-B171-9D1DD44D9C72}" type="presOf" srcId="{326C6543-CF34-4B26-882B-666BFD29E953}" destId="{028F0F53-1766-454E-BDDB-7F08EE0671A8}" srcOrd="0" destOrd="0" presId="urn:microsoft.com/office/officeart/2005/8/layout/lProcess2"/>
    <dgm:cxn modelId="{070901B3-72E7-4F98-AC3A-A6A0AD23F628}" srcId="{E90D9837-7127-4622-BC42-B8952D0F0238}" destId="{A6375647-FD82-41BF-ADC2-CBD4F4094E8C}" srcOrd="0" destOrd="0" parTransId="{B6D40E2E-499C-49FB-BDD2-FF3DEED7CAB4}" sibTransId="{00EFA51B-D426-4846-BD9F-9504F3A72E51}"/>
    <dgm:cxn modelId="{A21CF33A-FBA9-4EB8-8831-3D6B0864CAE5}" type="presOf" srcId="{8ADD3689-6201-4CF3-9AB1-A6C5E9AF1EC4}" destId="{D5F94C19-2E0C-469F-BF1D-5B33F54093D8}" srcOrd="0" destOrd="0" presId="urn:microsoft.com/office/officeart/2005/8/layout/lProcess2"/>
    <dgm:cxn modelId="{1E72EBB9-FF54-4916-8CB5-4C8AFB38E6E4}" type="presOf" srcId="{B3E79225-2C79-4621-A92B-7FEC02C4C8CE}" destId="{C54EA74E-90DC-43EC-B3F8-2B97E29026D2}" srcOrd="0" destOrd="0" presId="urn:microsoft.com/office/officeart/2005/8/layout/lProcess2"/>
    <dgm:cxn modelId="{5E785748-7490-4D70-9D6E-267187BB4BAC}" type="presOf" srcId="{F9339C9F-2EF3-4FF9-B5EF-52360EE88CB6}" destId="{014D910C-6FCC-4996-9B97-0F065BBEA387}" srcOrd="0" destOrd="0" presId="urn:microsoft.com/office/officeart/2005/8/layout/lProcess2"/>
    <dgm:cxn modelId="{F80E5958-F816-43F0-998E-CD2B6B308037}" type="presOf" srcId="{E90D9837-7127-4622-BC42-B8952D0F0238}" destId="{7C0451CF-6167-4103-BE0C-61938D29BFF9}" srcOrd="0" destOrd="0" presId="urn:microsoft.com/office/officeart/2005/8/layout/lProcess2"/>
    <dgm:cxn modelId="{045F544C-A5C4-4842-A0CC-79048AE102E3}" type="presOf" srcId="{D0EC323A-F98D-43EC-AAD0-D28B5323482E}" destId="{57017810-7C14-4182-B61D-9F9CAE16D55D}" srcOrd="1" destOrd="0" presId="urn:microsoft.com/office/officeart/2005/8/layout/lProcess2"/>
    <dgm:cxn modelId="{9C2E03B5-4C31-4B30-ADA4-ACCD1C1A5BC4}" type="presOf" srcId="{3B1573AB-285A-401E-A30B-CF059E4D02EE}" destId="{4A9A68F1-4987-414D-8986-9770FEB14341}" srcOrd="0" destOrd="0" presId="urn:microsoft.com/office/officeart/2005/8/layout/lProcess2"/>
    <dgm:cxn modelId="{C7BE87FA-24FA-438D-A096-71643EB3AE96}" srcId="{8ADD3689-6201-4CF3-9AB1-A6C5E9AF1EC4}" destId="{D0EC323A-F98D-43EC-AAD0-D28B5323482E}" srcOrd="1" destOrd="0" parTransId="{1A9F0FDA-C0EE-4E03-B4A1-C761CED9C773}" sibTransId="{FE439176-1BDA-4088-9330-D89A0DED1949}"/>
    <dgm:cxn modelId="{BC008773-8B16-4E07-A110-58C1357C7C71}" srcId="{8ADD3689-6201-4CF3-9AB1-A6C5E9AF1EC4}" destId="{E90D9837-7127-4622-BC42-B8952D0F0238}" srcOrd="0" destOrd="0" parTransId="{3D4F7173-8D9A-4526-A5E1-E8AE23004FAE}" sibTransId="{D647B3DB-0959-4983-A643-4B6A3A67A580}"/>
    <dgm:cxn modelId="{FEB38F15-2854-4572-9CAF-DF778EE8F29B}" type="presOf" srcId="{C7F20218-73BE-481D-A6AB-C31CA940CE12}" destId="{9ECD0386-B925-4B81-BA11-626E941EDE50}" srcOrd="0" destOrd="0" presId="urn:microsoft.com/office/officeart/2005/8/layout/lProcess2"/>
    <dgm:cxn modelId="{BE79A046-C89B-4A8B-B019-B2F2A9390291}" srcId="{34E86295-A9FD-4004-A465-9752A27D1F42}" destId="{F9339C9F-2EF3-4FF9-B5EF-52360EE88CB6}" srcOrd="1" destOrd="0" parTransId="{06596FE9-4F19-4F14-A497-E39B7C395562}" sibTransId="{66101237-F969-45D8-A71E-5DEC6F45915C}"/>
    <dgm:cxn modelId="{2B5D5D4E-0EFB-400A-80B2-C9C89FF61915}" type="presOf" srcId="{D1546227-72B2-4D71-AC66-1404687EA9A4}" destId="{0B09CEE4-97EE-4104-AC25-16C9E1E537BD}" srcOrd="0" destOrd="0" presId="urn:microsoft.com/office/officeart/2005/8/layout/lProcess2"/>
    <dgm:cxn modelId="{D4650F61-4174-4D3C-B0EE-BD02416255E9}" srcId="{E90D9837-7127-4622-BC42-B8952D0F0238}" destId="{C7F20218-73BE-481D-A6AB-C31CA940CE12}" srcOrd="1" destOrd="0" parTransId="{BCCFE259-E8EC-4231-B75F-B369F709ADE0}" sibTransId="{A7F13C14-9AD2-48CA-9743-56210E3F2DDB}"/>
    <dgm:cxn modelId="{1049EE91-84D4-4EFE-B74F-5E5D07B5E6F4}" srcId="{34E86295-A9FD-4004-A465-9752A27D1F42}" destId="{326C6543-CF34-4B26-882B-666BFD29E953}" srcOrd="2" destOrd="0" parTransId="{E8BB9E6E-C462-4255-B805-ACE3001C45C9}" sibTransId="{5996546A-668D-48C0-B943-91FEC286358D}"/>
    <dgm:cxn modelId="{487790FD-C708-44E9-BBCE-FF63736FA7DA}" type="presOf" srcId="{D0EC323A-F98D-43EC-AAD0-D28B5323482E}" destId="{F6E98DEB-66BF-4B34-838C-37BF19EC0712}" srcOrd="0" destOrd="0" presId="urn:microsoft.com/office/officeart/2005/8/layout/lProcess2"/>
    <dgm:cxn modelId="{243C566D-86D8-4044-84A5-55ABCCFC533B}" srcId="{34E86295-A9FD-4004-A465-9752A27D1F42}" destId="{DDA66F4B-A3BB-4B2D-B24E-8B2C1D595CCF}" srcOrd="0" destOrd="0" parTransId="{72EA24B1-F6D1-4390-B8D8-F5E7EE4348BC}" sibTransId="{1EC12C53-235F-4B92-9D54-D95877FA4AF6}"/>
    <dgm:cxn modelId="{3B11088C-30A5-47CA-80BF-7D41E93261E2}" type="presOf" srcId="{DDA66F4B-A3BB-4B2D-B24E-8B2C1D595CCF}" destId="{7A84DD4E-2F35-407E-B93A-9593EB5978E5}" srcOrd="0" destOrd="0" presId="urn:microsoft.com/office/officeart/2005/8/layout/lProcess2"/>
    <dgm:cxn modelId="{DE54B3ED-BA38-4D89-AA60-B1D87C9C1A88}" type="presParOf" srcId="{D5F94C19-2E0C-469F-BF1D-5B33F54093D8}" destId="{191707C0-E3B6-49C9-97F7-F10FB2DF28F7}" srcOrd="0" destOrd="0" presId="urn:microsoft.com/office/officeart/2005/8/layout/lProcess2"/>
    <dgm:cxn modelId="{750E4868-3532-4F7B-AD29-F0B1D248E11B}" type="presParOf" srcId="{191707C0-E3B6-49C9-97F7-F10FB2DF28F7}" destId="{7C0451CF-6167-4103-BE0C-61938D29BFF9}" srcOrd="0" destOrd="0" presId="urn:microsoft.com/office/officeart/2005/8/layout/lProcess2"/>
    <dgm:cxn modelId="{A2BB1D72-9C5E-4170-9E6A-BE3C0653A969}" type="presParOf" srcId="{191707C0-E3B6-49C9-97F7-F10FB2DF28F7}" destId="{BD6288CA-A36B-4CF5-9EA7-5A16415C28AE}" srcOrd="1" destOrd="0" presId="urn:microsoft.com/office/officeart/2005/8/layout/lProcess2"/>
    <dgm:cxn modelId="{9CE1CFE4-AD5B-4DBA-B162-06ABA7447370}" type="presParOf" srcId="{191707C0-E3B6-49C9-97F7-F10FB2DF28F7}" destId="{5FBD4509-E9BA-4BF4-BA42-8598DEF4C2E9}" srcOrd="2" destOrd="0" presId="urn:microsoft.com/office/officeart/2005/8/layout/lProcess2"/>
    <dgm:cxn modelId="{8CF27F68-82CC-41A8-B7A5-8333388358BF}" type="presParOf" srcId="{5FBD4509-E9BA-4BF4-BA42-8598DEF4C2E9}" destId="{5A00A6E6-89AD-411B-9B9D-4625E1E74F68}" srcOrd="0" destOrd="0" presId="urn:microsoft.com/office/officeart/2005/8/layout/lProcess2"/>
    <dgm:cxn modelId="{2F3369FE-04DA-44F9-A609-088781BAA79C}" type="presParOf" srcId="{5A00A6E6-89AD-411B-9B9D-4625E1E74F68}" destId="{F580C8B8-107D-4328-9323-97BA461539E7}" srcOrd="0" destOrd="0" presId="urn:microsoft.com/office/officeart/2005/8/layout/lProcess2"/>
    <dgm:cxn modelId="{75C4BFC2-5746-4A24-B750-964BC1EDABEE}" type="presParOf" srcId="{5A00A6E6-89AD-411B-9B9D-4625E1E74F68}" destId="{2F9FDDA7-B488-40E3-B985-00B8CB9F7E03}" srcOrd="1" destOrd="0" presId="urn:microsoft.com/office/officeart/2005/8/layout/lProcess2"/>
    <dgm:cxn modelId="{D9BBA552-D45F-4AE9-83C2-8BF59DC06386}" type="presParOf" srcId="{5A00A6E6-89AD-411B-9B9D-4625E1E74F68}" destId="{9ECD0386-B925-4B81-BA11-626E941EDE50}" srcOrd="2" destOrd="0" presId="urn:microsoft.com/office/officeart/2005/8/layout/lProcess2"/>
    <dgm:cxn modelId="{E10C1DA9-8965-4578-81C0-1CBE9AFD2AE6}" type="presParOf" srcId="{5A00A6E6-89AD-411B-9B9D-4625E1E74F68}" destId="{3C1ACDD0-7A07-475F-9ED9-D56A3BBCD0EB}" srcOrd="3" destOrd="0" presId="urn:microsoft.com/office/officeart/2005/8/layout/lProcess2"/>
    <dgm:cxn modelId="{51D5A549-1A23-4BE6-B845-227FD4153301}" type="presParOf" srcId="{5A00A6E6-89AD-411B-9B9D-4625E1E74F68}" destId="{0B09CEE4-97EE-4104-AC25-16C9E1E537BD}" srcOrd="4" destOrd="0" presId="urn:microsoft.com/office/officeart/2005/8/layout/lProcess2"/>
    <dgm:cxn modelId="{DA8B638C-0AAD-47DF-89A7-2E09843AEE21}" type="presParOf" srcId="{D5F94C19-2E0C-469F-BF1D-5B33F54093D8}" destId="{2E1CF0FE-1ECA-415B-814B-C5DAFCC0E58E}" srcOrd="1" destOrd="0" presId="urn:microsoft.com/office/officeart/2005/8/layout/lProcess2"/>
    <dgm:cxn modelId="{7560FE98-2908-462E-981E-EDBA8B777451}" type="presParOf" srcId="{D5F94C19-2E0C-469F-BF1D-5B33F54093D8}" destId="{6BDD929A-44F2-46BF-830C-0B4E4C6FEC02}" srcOrd="2" destOrd="0" presId="urn:microsoft.com/office/officeart/2005/8/layout/lProcess2"/>
    <dgm:cxn modelId="{BF838511-4BC1-48C8-B14B-4C71A1C4FE9F}" type="presParOf" srcId="{6BDD929A-44F2-46BF-830C-0B4E4C6FEC02}" destId="{F6E98DEB-66BF-4B34-838C-37BF19EC0712}" srcOrd="0" destOrd="0" presId="urn:microsoft.com/office/officeart/2005/8/layout/lProcess2"/>
    <dgm:cxn modelId="{2D0633F4-D426-41C4-AC8F-9E78CD8492AA}" type="presParOf" srcId="{6BDD929A-44F2-46BF-830C-0B4E4C6FEC02}" destId="{57017810-7C14-4182-B61D-9F9CAE16D55D}" srcOrd="1" destOrd="0" presId="urn:microsoft.com/office/officeart/2005/8/layout/lProcess2"/>
    <dgm:cxn modelId="{932700F1-940E-45E8-9B96-2246BF766AF2}" type="presParOf" srcId="{6BDD929A-44F2-46BF-830C-0B4E4C6FEC02}" destId="{AB2F015A-5CF4-4CEA-B3A0-5B78EE487BE9}" srcOrd="2" destOrd="0" presId="urn:microsoft.com/office/officeart/2005/8/layout/lProcess2"/>
    <dgm:cxn modelId="{06725401-90A9-475E-99A3-19F4ADEE05B3}" type="presParOf" srcId="{AB2F015A-5CF4-4CEA-B3A0-5B78EE487BE9}" destId="{D7638A8C-0663-4009-AD95-15B71D34B58B}" srcOrd="0" destOrd="0" presId="urn:microsoft.com/office/officeart/2005/8/layout/lProcess2"/>
    <dgm:cxn modelId="{36FBB1A2-95CB-4BDA-9186-CDC6AAB8FAB7}" type="presParOf" srcId="{D7638A8C-0663-4009-AD95-15B71D34B58B}" destId="{C54EA74E-90DC-43EC-B3F8-2B97E29026D2}" srcOrd="0" destOrd="0" presId="urn:microsoft.com/office/officeart/2005/8/layout/lProcess2"/>
    <dgm:cxn modelId="{D2A13C19-35E3-4ED9-BD07-084F41BD46D1}" type="presParOf" srcId="{D7638A8C-0663-4009-AD95-15B71D34B58B}" destId="{BD9FEE26-A53A-4A3D-8DA9-D24A613DDA92}" srcOrd="1" destOrd="0" presId="urn:microsoft.com/office/officeart/2005/8/layout/lProcess2"/>
    <dgm:cxn modelId="{D148484B-947D-421B-AFDC-DFE85AA4BDA2}" type="presParOf" srcId="{D7638A8C-0663-4009-AD95-15B71D34B58B}" destId="{B4F6CF39-7742-4405-B2E0-78362F10CC0F}" srcOrd="2" destOrd="0" presId="urn:microsoft.com/office/officeart/2005/8/layout/lProcess2"/>
    <dgm:cxn modelId="{1F5A8383-B52F-4389-93A8-C7B1740A423F}" type="presParOf" srcId="{D7638A8C-0663-4009-AD95-15B71D34B58B}" destId="{8C3EB3DC-5E9C-45EE-98BB-59C2BCBB86C5}" srcOrd="3" destOrd="0" presId="urn:microsoft.com/office/officeart/2005/8/layout/lProcess2"/>
    <dgm:cxn modelId="{26FC287F-1E23-401F-8791-E21CE6779F2C}" type="presParOf" srcId="{D7638A8C-0663-4009-AD95-15B71D34B58B}" destId="{4A9A68F1-4987-414D-8986-9770FEB14341}" srcOrd="4" destOrd="0" presId="urn:microsoft.com/office/officeart/2005/8/layout/lProcess2"/>
    <dgm:cxn modelId="{F78DBDD9-259F-4E98-BD80-4760C5E3C573}" type="presParOf" srcId="{D5F94C19-2E0C-469F-BF1D-5B33F54093D8}" destId="{2D1DE875-38AD-4558-8479-BC1DC9C35CF8}" srcOrd="3" destOrd="0" presId="urn:microsoft.com/office/officeart/2005/8/layout/lProcess2"/>
    <dgm:cxn modelId="{8971313E-59E3-486C-BCC4-950F000D02BC}" type="presParOf" srcId="{D5F94C19-2E0C-469F-BF1D-5B33F54093D8}" destId="{56DBF726-50D4-4044-B55E-B3268FB87E41}" srcOrd="4" destOrd="0" presId="urn:microsoft.com/office/officeart/2005/8/layout/lProcess2"/>
    <dgm:cxn modelId="{A0BFB18E-1944-48A7-B2C7-209B8E172F77}" type="presParOf" srcId="{56DBF726-50D4-4044-B55E-B3268FB87E41}" destId="{347EC837-455E-45A4-A8CA-309EDB8F9D4E}" srcOrd="0" destOrd="0" presId="urn:microsoft.com/office/officeart/2005/8/layout/lProcess2"/>
    <dgm:cxn modelId="{F2D54CCE-3816-476D-80BF-8F39C3CEAD41}" type="presParOf" srcId="{56DBF726-50D4-4044-B55E-B3268FB87E41}" destId="{95974C74-78F0-4B72-A1FF-F72D6228108E}" srcOrd="1" destOrd="0" presId="urn:microsoft.com/office/officeart/2005/8/layout/lProcess2"/>
    <dgm:cxn modelId="{14EE4703-1AB8-485C-B828-7622793A14B4}" type="presParOf" srcId="{56DBF726-50D4-4044-B55E-B3268FB87E41}" destId="{BC4BE835-02EB-4A32-820E-5031D33EA12F}" srcOrd="2" destOrd="0" presId="urn:microsoft.com/office/officeart/2005/8/layout/lProcess2"/>
    <dgm:cxn modelId="{C07924E1-EF12-466E-A964-9B7E48FDA55D}" type="presParOf" srcId="{BC4BE835-02EB-4A32-820E-5031D33EA12F}" destId="{46656704-B7C3-4D8C-85C9-650B22BFC13D}" srcOrd="0" destOrd="0" presId="urn:microsoft.com/office/officeart/2005/8/layout/lProcess2"/>
    <dgm:cxn modelId="{E11610E3-CE1C-4CFC-9837-4E4A0DE2ED8F}" type="presParOf" srcId="{46656704-B7C3-4D8C-85C9-650B22BFC13D}" destId="{7A84DD4E-2F35-407E-B93A-9593EB5978E5}" srcOrd="0" destOrd="0" presId="urn:microsoft.com/office/officeart/2005/8/layout/lProcess2"/>
    <dgm:cxn modelId="{09DE16B4-CFA5-4E0E-B414-56394E455590}" type="presParOf" srcId="{46656704-B7C3-4D8C-85C9-650B22BFC13D}" destId="{A412CB8D-F855-462A-A83D-58D3326216F8}" srcOrd="1" destOrd="0" presId="urn:microsoft.com/office/officeart/2005/8/layout/lProcess2"/>
    <dgm:cxn modelId="{BFC0DD33-8B9F-4C2E-8234-B72895CC7EEB}" type="presParOf" srcId="{46656704-B7C3-4D8C-85C9-650B22BFC13D}" destId="{014D910C-6FCC-4996-9B97-0F065BBEA387}" srcOrd="2" destOrd="0" presId="urn:microsoft.com/office/officeart/2005/8/layout/lProcess2"/>
    <dgm:cxn modelId="{D14E14A1-ADA6-47E1-BBED-F3006792295A}" type="presParOf" srcId="{46656704-B7C3-4D8C-85C9-650B22BFC13D}" destId="{6E2C500A-8A30-4E78-9C2A-A28DA8ADFF4E}" srcOrd="3" destOrd="0" presId="urn:microsoft.com/office/officeart/2005/8/layout/lProcess2"/>
    <dgm:cxn modelId="{B53A816D-C51C-4401-A399-1081236E0EDD}" type="presParOf" srcId="{46656704-B7C3-4D8C-85C9-650B22BFC13D}" destId="{028F0F53-1766-454E-BDDB-7F08EE0671A8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0451CF-6167-4103-BE0C-61938D29BFF9}">
      <dsp:nvSpPr>
        <dsp:cNvPr id="0" name=""/>
        <dsp:cNvSpPr/>
      </dsp:nvSpPr>
      <dsp:spPr>
        <a:xfrm>
          <a:off x="744" y="0"/>
          <a:ext cx="1934765" cy="406399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solidFill>
                <a:schemeClr val="accent3">
                  <a:lumMod val="75000"/>
                </a:schemeClr>
              </a:solidFill>
            </a:rPr>
            <a:t>Качествено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kern="1200" dirty="0"/>
        </a:p>
      </dsp:txBody>
      <dsp:txXfrm>
        <a:off x="744" y="0"/>
        <a:ext cx="1934765" cy="1219200"/>
      </dsp:txXfrm>
    </dsp:sp>
    <dsp:sp modelId="{F580C8B8-107D-4328-9323-97BA461539E7}">
      <dsp:nvSpPr>
        <dsp:cNvPr id="0" name=""/>
        <dsp:cNvSpPr/>
      </dsp:nvSpPr>
      <dsp:spPr>
        <a:xfrm>
          <a:off x="194220" y="1034821"/>
          <a:ext cx="1547812" cy="7984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kern="1200" dirty="0" smtClean="0"/>
            <a:t>Съвременна, навременна и точна диагностика</a:t>
          </a:r>
          <a:endParaRPr lang="bg-BG" sz="1000" kern="1200" dirty="0"/>
        </a:p>
      </dsp:txBody>
      <dsp:txXfrm>
        <a:off x="217605" y="1058206"/>
        <a:ext cx="1501042" cy="751643"/>
      </dsp:txXfrm>
    </dsp:sp>
    <dsp:sp modelId="{9ECD0386-B925-4B81-BA11-626E941EDE50}">
      <dsp:nvSpPr>
        <dsp:cNvPr id="0" name=""/>
        <dsp:cNvSpPr/>
      </dsp:nvSpPr>
      <dsp:spPr>
        <a:xfrm>
          <a:off x="194220" y="2066902"/>
          <a:ext cx="1547812" cy="7984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kern="1200" dirty="0" smtClean="0"/>
            <a:t>Високоспециализирани болници и добри условия на лечение</a:t>
          </a:r>
          <a:endParaRPr lang="bg-BG" sz="1000" kern="1200" dirty="0"/>
        </a:p>
      </dsp:txBody>
      <dsp:txXfrm>
        <a:off x="217605" y="2090287"/>
        <a:ext cx="1501042" cy="751643"/>
      </dsp:txXfrm>
    </dsp:sp>
    <dsp:sp modelId="{0B09CEE4-97EE-4104-AC25-16C9E1E537BD}">
      <dsp:nvSpPr>
        <dsp:cNvPr id="0" name=""/>
        <dsp:cNvSpPr/>
      </dsp:nvSpPr>
      <dsp:spPr>
        <a:xfrm>
          <a:off x="194220" y="3062039"/>
          <a:ext cx="1547812" cy="7984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kern="1200" dirty="0" smtClean="0"/>
            <a:t>По-високи изисквания към медицинския персонал за спазване на правилата и стандартите на лечение</a:t>
          </a:r>
          <a:endParaRPr lang="bg-BG" sz="1000" kern="1200" dirty="0"/>
        </a:p>
      </dsp:txBody>
      <dsp:txXfrm>
        <a:off x="217605" y="3085424"/>
        <a:ext cx="1501042" cy="751643"/>
      </dsp:txXfrm>
    </dsp:sp>
    <dsp:sp modelId="{F6E98DEB-66BF-4B34-838C-37BF19EC0712}">
      <dsp:nvSpPr>
        <dsp:cNvPr id="0" name=""/>
        <dsp:cNvSpPr/>
      </dsp:nvSpPr>
      <dsp:spPr>
        <a:xfrm>
          <a:off x="2080617" y="0"/>
          <a:ext cx="1934765" cy="406399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solidFill>
                <a:schemeClr val="accent3">
                  <a:lumMod val="75000"/>
                </a:schemeClr>
              </a:solidFill>
            </a:rPr>
            <a:t>Достъпно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kern="1200" dirty="0"/>
        </a:p>
      </dsp:txBody>
      <dsp:txXfrm>
        <a:off x="2080617" y="0"/>
        <a:ext cx="1934765" cy="1219200"/>
      </dsp:txXfrm>
    </dsp:sp>
    <dsp:sp modelId="{C54EA74E-90DC-43EC-B3F8-2B97E29026D2}">
      <dsp:nvSpPr>
        <dsp:cNvPr id="0" name=""/>
        <dsp:cNvSpPr/>
      </dsp:nvSpPr>
      <dsp:spPr>
        <a:xfrm>
          <a:off x="2283334" y="3122241"/>
          <a:ext cx="1547812" cy="7984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kern="1200" dirty="0" smtClean="0"/>
            <a:t>Навременна спешна помощ </a:t>
          </a:r>
          <a:endParaRPr lang="bg-BG" sz="1000" kern="1200" dirty="0"/>
        </a:p>
      </dsp:txBody>
      <dsp:txXfrm>
        <a:off x="2306719" y="3145626"/>
        <a:ext cx="1501042" cy="751643"/>
      </dsp:txXfrm>
    </dsp:sp>
    <dsp:sp modelId="{B4F6CF39-7742-4405-B2E0-78362F10CC0F}">
      <dsp:nvSpPr>
        <dsp:cNvPr id="0" name=""/>
        <dsp:cNvSpPr/>
      </dsp:nvSpPr>
      <dsp:spPr>
        <a:xfrm>
          <a:off x="2209426" y="1060139"/>
          <a:ext cx="1547812" cy="7984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kern="1200" dirty="0" smtClean="0"/>
            <a:t>Профилактични и проследяващи прегледи</a:t>
          </a:r>
          <a:endParaRPr lang="bg-BG" sz="1000" kern="1200" dirty="0"/>
        </a:p>
      </dsp:txBody>
      <dsp:txXfrm>
        <a:off x="2232811" y="1083524"/>
        <a:ext cx="1501042" cy="751643"/>
      </dsp:txXfrm>
    </dsp:sp>
    <dsp:sp modelId="{4A9A68F1-4987-414D-8986-9770FEB14341}">
      <dsp:nvSpPr>
        <dsp:cNvPr id="0" name=""/>
        <dsp:cNvSpPr/>
      </dsp:nvSpPr>
      <dsp:spPr>
        <a:xfrm>
          <a:off x="2227922" y="2073745"/>
          <a:ext cx="1547812" cy="7984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kern="1200" dirty="0" smtClean="0"/>
            <a:t>Равен достъп до специалисти за хората в по-малките селища и отдалечени райони</a:t>
          </a:r>
          <a:endParaRPr lang="bg-BG" sz="1000" kern="1200" dirty="0"/>
        </a:p>
      </dsp:txBody>
      <dsp:txXfrm>
        <a:off x="2251307" y="2097130"/>
        <a:ext cx="1501042" cy="751643"/>
      </dsp:txXfrm>
    </dsp:sp>
    <dsp:sp modelId="{347EC837-455E-45A4-A8CA-309EDB8F9D4E}">
      <dsp:nvSpPr>
        <dsp:cNvPr id="0" name=""/>
        <dsp:cNvSpPr/>
      </dsp:nvSpPr>
      <dsp:spPr>
        <a:xfrm>
          <a:off x="4160490" y="0"/>
          <a:ext cx="1934765" cy="406399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solidFill>
                <a:schemeClr val="accent3">
                  <a:lumMod val="75000"/>
                </a:schemeClr>
              </a:solidFill>
            </a:rPr>
            <a:t>Лична отговорност, контрол и ефективност</a:t>
          </a:r>
          <a:endParaRPr lang="bg-BG" sz="20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4160490" y="0"/>
        <a:ext cx="1934765" cy="1219200"/>
      </dsp:txXfrm>
    </dsp:sp>
    <dsp:sp modelId="{7A84DD4E-2F35-407E-B93A-9593EB5978E5}">
      <dsp:nvSpPr>
        <dsp:cNvPr id="0" name=""/>
        <dsp:cNvSpPr/>
      </dsp:nvSpPr>
      <dsp:spPr>
        <a:xfrm>
          <a:off x="4353966" y="1219547"/>
          <a:ext cx="1547812" cy="7984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kern="1200" dirty="0" smtClean="0"/>
            <a:t>Лична електронна карта и подобряване на информационните системи в здравеопазването</a:t>
          </a:r>
          <a:endParaRPr lang="bg-BG" sz="1000" kern="1200" dirty="0"/>
        </a:p>
      </dsp:txBody>
      <dsp:txXfrm>
        <a:off x="4377351" y="1242932"/>
        <a:ext cx="1501042" cy="751643"/>
      </dsp:txXfrm>
    </dsp:sp>
    <dsp:sp modelId="{014D910C-6FCC-4996-9B97-0F065BBEA387}">
      <dsp:nvSpPr>
        <dsp:cNvPr id="0" name=""/>
        <dsp:cNvSpPr/>
      </dsp:nvSpPr>
      <dsp:spPr>
        <a:xfrm>
          <a:off x="4363207" y="2104684"/>
          <a:ext cx="1547812" cy="7984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kern="1200" dirty="0" smtClean="0"/>
            <a:t>Засилване на контрола и включване на допълнителни фондове, конкуриращи НЗОК</a:t>
          </a:r>
          <a:endParaRPr lang="bg-BG" sz="1000" kern="1200" dirty="0"/>
        </a:p>
      </dsp:txBody>
      <dsp:txXfrm>
        <a:off x="4386592" y="2128069"/>
        <a:ext cx="1501042" cy="751643"/>
      </dsp:txXfrm>
    </dsp:sp>
    <dsp:sp modelId="{028F0F53-1766-454E-BDDB-7F08EE0671A8}">
      <dsp:nvSpPr>
        <dsp:cNvPr id="0" name=""/>
        <dsp:cNvSpPr/>
      </dsp:nvSpPr>
      <dsp:spPr>
        <a:xfrm>
          <a:off x="4353966" y="3062039"/>
          <a:ext cx="1547812" cy="7984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000" kern="1200" dirty="0" smtClean="0"/>
            <a:t>Обвързване на личните вноски с обема здравни услуги; </a:t>
          </a:r>
          <a:endParaRPr lang="bg-BG" sz="1000" kern="1200" dirty="0"/>
        </a:p>
      </dsp:txBody>
      <dsp:txXfrm>
        <a:off x="4377351" y="3085424"/>
        <a:ext cx="1501042" cy="751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805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CC5BB23-5527-4929-8682-D431C754CE57}" type="datetimeFigureOut">
              <a:rPr lang="bg-BG" smtClean="0"/>
              <a:pPr/>
              <a:t>26.9.2018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4"/>
            <a:ext cx="2945659" cy="49805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675E7490-028D-43AE-AFB5-A55D7C9FC67C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475945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5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606D933F-A935-47C5-9190-5D99A5DFD831}" type="datetimeFigureOut">
              <a:rPr lang="bg-BG" smtClean="0"/>
              <a:pPr/>
              <a:t>26.9.2018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241425"/>
            <a:ext cx="53594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805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4755286F-F0CC-4215-8FB1-E8CF56B6EEA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08960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7157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Justified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" y="3248"/>
            <a:ext cx="9144000" cy="57117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" y="3249"/>
            <a:ext cx="9143999" cy="571175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202819" y="2662044"/>
            <a:ext cx="5878728" cy="640704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algn="just"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917795" y="409244"/>
            <a:ext cx="1340034" cy="2024612"/>
          </a:xfrm>
          <a:prstGeom prst="rect">
            <a:avLst/>
          </a:prstGeom>
        </p:spPr>
        <p:txBody>
          <a:bodyPr lIns="71579" tIns="35790" rIns="71579" bIns="35790"/>
          <a:lstStyle/>
          <a:p>
            <a:r>
              <a:rPr lang="en-US" dirty="0" smtClean="0"/>
              <a:t>Click icon to add picture</a:t>
            </a:r>
            <a:endParaRPr lang="bg-BG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6416413" y="0"/>
            <a:ext cx="1803004" cy="1206127"/>
          </a:xfrm>
          <a:prstGeom prst="rect">
            <a:avLst/>
          </a:prstGeom>
        </p:spPr>
        <p:txBody>
          <a:bodyPr lIns="71579" tIns="35790" rIns="71579" bIns="35790"/>
          <a:lstStyle/>
          <a:p>
            <a:r>
              <a:rPr lang="en-US" smtClean="0"/>
              <a:t>Click icon to add picture</a:t>
            </a:r>
            <a:endParaRPr lang="bg-BG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202777" y="3371155"/>
            <a:ext cx="5878770" cy="501652"/>
          </a:xfrm>
          <a:prstGeom prst="rect">
            <a:avLst/>
          </a:prstGeom>
        </p:spPr>
        <p:txBody>
          <a:bodyPr lIns="71579" tIns="35790" rIns="71579" bIns="35790"/>
          <a:lstStyle>
            <a:lvl1pPr marL="0" indent="0">
              <a:buNone/>
              <a:defRPr sz="19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8073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7" cy="5711751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1733556" y="226907"/>
            <a:ext cx="6905591" cy="47748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algn="l"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1733764" y="874893"/>
            <a:ext cx="3365365" cy="4271248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96396" y="931297"/>
            <a:ext cx="1140454" cy="3039993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9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1578036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5220583" y="874893"/>
            <a:ext cx="3418564" cy="4271248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0899" y="5387203"/>
            <a:ext cx="433101" cy="304271"/>
          </a:xfrm>
          <a:prstGeom prst="rect">
            <a:avLst/>
          </a:prstGeom>
        </p:spPr>
        <p:txBody>
          <a:bodyPr vert="horz" lIns="71579" tIns="35790" rIns="71579" bIns="3579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733556" y="5251265"/>
            <a:ext cx="6102788" cy="24842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1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065277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s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7" cy="5711751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1733556" y="226907"/>
            <a:ext cx="6905591" cy="47748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algn="l"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1733763" y="874893"/>
            <a:ext cx="2208286" cy="3449088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96396" y="931298"/>
            <a:ext cx="1140454" cy="3054100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9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1578036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4082311" y="875113"/>
            <a:ext cx="2208286" cy="3449088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/>
          </a:p>
        </p:txBody>
      </p:sp>
      <p:sp>
        <p:nvSpPr>
          <p:cNvPr id="12" name="Chart Placeholder 2"/>
          <p:cNvSpPr>
            <a:spLocks noGrp="1"/>
          </p:cNvSpPr>
          <p:nvPr>
            <p:ph type="chart" sz="quarter" idx="14"/>
          </p:nvPr>
        </p:nvSpPr>
        <p:spPr>
          <a:xfrm>
            <a:off x="6430860" y="874893"/>
            <a:ext cx="2208286" cy="3449088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733764" y="4402062"/>
            <a:ext cx="6905179" cy="744078"/>
          </a:xfrm>
          <a:prstGeom prst="rect">
            <a:avLst/>
          </a:prstGeom>
        </p:spPr>
        <p:txBody>
          <a:bodyPr lIns="71579" tIns="35790" rIns="71579" bIns="35790"/>
          <a:lstStyle>
            <a:lvl1pPr marL="0" indent="0" algn="just">
              <a:buNone/>
              <a:defRPr sz="1100" b="0"/>
            </a:lvl1pPr>
            <a:lvl2pPr marL="394508" indent="0" algn="just">
              <a:buNone/>
              <a:defRPr sz="900" b="1"/>
            </a:lvl2pPr>
            <a:lvl3pPr marL="789018" indent="0" algn="just">
              <a:buNone/>
              <a:defRPr sz="9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0899" y="5387203"/>
            <a:ext cx="433101" cy="304271"/>
          </a:xfrm>
          <a:prstGeom prst="rect">
            <a:avLst/>
          </a:prstGeom>
        </p:spPr>
        <p:txBody>
          <a:bodyPr vert="horz" lIns="71579" tIns="35790" rIns="71579" bIns="3579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1733556" y="5251265"/>
            <a:ext cx="6102788" cy="24842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1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8881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7" cy="5711751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1733556" y="226907"/>
            <a:ext cx="6905591" cy="47748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algn="l"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1733764" y="874892"/>
            <a:ext cx="3365365" cy="208770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96396" y="931297"/>
            <a:ext cx="1140454" cy="3047047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9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1578036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1733556" y="3054296"/>
            <a:ext cx="6905591" cy="209184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5194886" y="874892"/>
            <a:ext cx="3444056" cy="2087704"/>
          </a:xfrm>
          <a:prstGeom prst="rect">
            <a:avLst/>
          </a:prstGeom>
        </p:spPr>
        <p:txBody>
          <a:bodyPr lIns="71579" tIns="35790" rIns="71579" bIns="35790"/>
          <a:lstStyle>
            <a:lvl1pPr marL="0" indent="0" algn="just">
              <a:buNone/>
              <a:defRPr sz="1100" b="0"/>
            </a:lvl1pPr>
            <a:lvl2pPr marL="394508" indent="0" algn="just">
              <a:buNone/>
              <a:defRPr sz="900" b="1"/>
            </a:lvl2pPr>
            <a:lvl3pPr marL="789018" indent="0" algn="just">
              <a:buNone/>
              <a:defRPr sz="9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0899" y="5387203"/>
            <a:ext cx="433101" cy="304271"/>
          </a:xfrm>
          <a:prstGeom prst="rect">
            <a:avLst/>
          </a:prstGeom>
        </p:spPr>
        <p:txBody>
          <a:bodyPr vert="horz" lIns="71579" tIns="35790" rIns="71579" bIns="3579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733556" y="5251265"/>
            <a:ext cx="6102788" cy="24842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1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776478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+ 1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7" cy="5711751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1733556" y="226907"/>
            <a:ext cx="6905591" cy="47748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algn="l"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1733764" y="874892"/>
            <a:ext cx="3365365" cy="208770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96396" y="931297"/>
            <a:ext cx="1140454" cy="3047047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9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1578036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1733556" y="3054296"/>
            <a:ext cx="6905591" cy="209184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/>
          </a:p>
        </p:txBody>
      </p:sp>
      <p:sp>
        <p:nvSpPr>
          <p:cNvPr id="12" name="Chart Placeholder 2"/>
          <p:cNvSpPr>
            <a:spLocks noGrp="1"/>
          </p:cNvSpPr>
          <p:nvPr>
            <p:ph type="chart" sz="quarter" idx="14"/>
          </p:nvPr>
        </p:nvSpPr>
        <p:spPr>
          <a:xfrm>
            <a:off x="5202867" y="874892"/>
            <a:ext cx="3436281" cy="2087704"/>
          </a:xfrm>
          <a:prstGeom prst="rect">
            <a:avLst/>
          </a:prstGeom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0899" y="5387203"/>
            <a:ext cx="433101" cy="304271"/>
          </a:xfrm>
          <a:prstGeom prst="rect">
            <a:avLst/>
          </a:prstGeom>
        </p:spPr>
        <p:txBody>
          <a:bodyPr vert="horz" lIns="71579" tIns="35790" rIns="71579" bIns="3579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1733556" y="5251265"/>
            <a:ext cx="6102788" cy="24842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1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767863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7" cy="5711751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1733556" y="226907"/>
            <a:ext cx="6905591" cy="47748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algn="l"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1733555" y="3054295"/>
            <a:ext cx="3365365" cy="208770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96396" y="931297"/>
            <a:ext cx="1140454" cy="3039993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9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1578036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hart Placeholder 2"/>
          <p:cNvSpPr>
            <a:spLocks noGrp="1"/>
          </p:cNvSpPr>
          <p:nvPr>
            <p:ph type="chart" sz="quarter" idx="14"/>
          </p:nvPr>
        </p:nvSpPr>
        <p:spPr>
          <a:xfrm>
            <a:off x="5202866" y="3054295"/>
            <a:ext cx="3436281" cy="208770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/>
          </a:p>
        </p:txBody>
      </p:sp>
      <p:sp>
        <p:nvSpPr>
          <p:cNvPr id="10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1733554" y="837561"/>
            <a:ext cx="3365365" cy="208770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5202866" y="837561"/>
            <a:ext cx="3436077" cy="2087704"/>
          </a:xfrm>
          <a:prstGeom prst="rect">
            <a:avLst/>
          </a:prstGeom>
        </p:spPr>
        <p:txBody>
          <a:bodyPr lIns="71579" tIns="35790" rIns="71579" bIns="35790"/>
          <a:lstStyle>
            <a:lvl1pPr marL="0" indent="0" algn="just">
              <a:buNone/>
              <a:defRPr sz="1100" b="0"/>
            </a:lvl1pPr>
            <a:lvl2pPr marL="394508" indent="0" algn="just">
              <a:buNone/>
              <a:defRPr sz="900" b="1"/>
            </a:lvl2pPr>
            <a:lvl3pPr marL="789018" indent="0" algn="just">
              <a:buNone/>
              <a:defRPr sz="9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0899" y="5387203"/>
            <a:ext cx="433101" cy="304271"/>
          </a:xfrm>
          <a:prstGeom prst="rect">
            <a:avLst/>
          </a:prstGeom>
        </p:spPr>
        <p:txBody>
          <a:bodyPr vert="horz" lIns="71579" tIns="35790" rIns="71579" bIns="3579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1733556" y="5251265"/>
            <a:ext cx="6102788" cy="24842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1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274314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7" cy="5711751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1733556" y="226907"/>
            <a:ext cx="6905591" cy="47748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algn="l"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1733555" y="3054295"/>
            <a:ext cx="3365365" cy="208770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96396" y="931297"/>
            <a:ext cx="1140454" cy="3047047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9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1578036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hart Placeholder 2"/>
          <p:cNvSpPr>
            <a:spLocks noGrp="1"/>
          </p:cNvSpPr>
          <p:nvPr>
            <p:ph type="chart" sz="quarter" idx="14"/>
          </p:nvPr>
        </p:nvSpPr>
        <p:spPr>
          <a:xfrm>
            <a:off x="5202866" y="3054295"/>
            <a:ext cx="3436281" cy="208770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/>
          </a:p>
        </p:txBody>
      </p:sp>
      <p:sp>
        <p:nvSpPr>
          <p:cNvPr id="10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1733554" y="837561"/>
            <a:ext cx="3365365" cy="208770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 dirty="0"/>
          </a:p>
        </p:txBody>
      </p:sp>
      <p:sp>
        <p:nvSpPr>
          <p:cNvPr id="13" name="Chart Placeholder 2"/>
          <p:cNvSpPr>
            <a:spLocks noGrp="1"/>
          </p:cNvSpPr>
          <p:nvPr>
            <p:ph type="chart" sz="quarter" idx="16"/>
          </p:nvPr>
        </p:nvSpPr>
        <p:spPr>
          <a:xfrm>
            <a:off x="5186351" y="837561"/>
            <a:ext cx="3436281" cy="208770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0899" y="5387203"/>
            <a:ext cx="433101" cy="304271"/>
          </a:xfrm>
          <a:prstGeom prst="rect">
            <a:avLst/>
          </a:prstGeom>
        </p:spPr>
        <p:txBody>
          <a:bodyPr vert="horz" lIns="71579" tIns="35790" rIns="71579" bIns="3579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1733556" y="5251265"/>
            <a:ext cx="6102788" cy="24842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1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7125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7" cy="5711751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1733556" y="226907"/>
            <a:ext cx="6905591" cy="47748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algn="l"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96396" y="931298"/>
            <a:ext cx="1140454" cy="3032939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9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1578036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1733556" y="837561"/>
            <a:ext cx="2200515" cy="208770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 dirty="0"/>
          </a:p>
        </p:txBody>
      </p:sp>
      <p:sp>
        <p:nvSpPr>
          <p:cNvPr id="14" name="Chart Placeholder 2"/>
          <p:cNvSpPr>
            <a:spLocks noGrp="1"/>
          </p:cNvSpPr>
          <p:nvPr>
            <p:ph type="chart" sz="quarter" idx="16"/>
          </p:nvPr>
        </p:nvSpPr>
        <p:spPr>
          <a:xfrm>
            <a:off x="4086093" y="833421"/>
            <a:ext cx="2200515" cy="208770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 dirty="0"/>
          </a:p>
        </p:txBody>
      </p:sp>
      <p:sp>
        <p:nvSpPr>
          <p:cNvPr id="15" name="Chart Placeholder 2"/>
          <p:cNvSpPr>
            <a:spLocks noGrp="1"/>
          </p:cNvSpPr>
          <p:nvPr>
            <p:ph type="chart" sz="quarter" idx="17"/>
          </p:nvPr>
        </p:nvSpPr>
        <p:spPr>
          <a:xfrm>
            <a:off x="6438631" y="833421"/>
            <a:ext cx="2200515" cy="208770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 dirty="0"/>
          </a:p>
        </p:txBody>
      </p:sp>
      <p:sp>
        <p:nvSpPr>
          <p:cNvPr id="16" name="Chart Placeholder 2"/>
          <p:cNvSpPr>
            <a:spLocks noGrp="1"/>
          </p:cNvSpPr>
          <p:nvPr>
            <p:ph type="chart" sz="quarter" idx="18"/>
          </p:nvPr>
        </p:nvSpPr>
        <p:spPr>
          <a:xfrm>
            <a:off x="1733556" y="3066716"/>
            <a:ext cx="2200515" cy="208770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 dirty="0"/>
          </a:p>
        </p:txBody>
      </p:sp>
      <p:sp>
        <p:nvSpPr>
          <p:cNvPr id="17" name="Chart Placeholder 2"/>
          <p:cNvSpPr>
            <a:spLocks noGrp="1"/>
          </p:cNvSpPr>
          <p:nvPr>
            <p:ph type="chart" sz="quarter" idx="19"/>
          </p:nvPr>
        </p:nvSpPr>
        <p:spPr>
          <a:xfrm>
            <a:off x="4086093" y="3062576"/>
            <a:ext cx="2200515" cy="208770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 dirty="0"/>
          </a:p>
        </p:txBody>
      </p:sp>
      <p:sp>
        <p:nvSpPr>
          <p:cNvPr id="18" name="Chart Placeholder 2"/>
          <p:cNvSpPr>
            <a:spLocks noGrp="1"/>
          </p:cNvSpPr>
          <p:nvPr>
            <p:ph type="chart" sz="quarter" idx="20"/>
          </p:nvPr>
        </p:nvSpPr>
        <p:spPr>
          <a:xfrm>
            <a:off x="6438631" y="3062576"/>
            <a:ext cx="2200515" cy="208770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0899" y="5387203"/>
            <a:ext cx="433101" cy="304271"/>
          </a:xfrm>
          <a:prstGeom prst="rect">
            <a:avLst/>
          </a:prstGeom>
        </p:spPr>
        <p:txBody>
          <a:bodyPr vert="horz" lIns="71579" tIns="35790" rIns="71579" bIns="3579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733556" y="5251265"/>
            <a:ext cx="6102788" cy="24842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1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854341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s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7" cy="5711751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1733556" y="226907"/>
            <a:ext cx="6905591" cy="47748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algn="l"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96396" y="931297"/>
            <a:ext cx="1140454" cy="3047047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9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1578036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1733554" y="837562"/>
            <a:ext cx="6905591" cy="136322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 dirty="0"/>
          </a:p>
        </p:txBody>
      </p:sp>
      <p:sp>
        <p:nvSpPr>
          <p:cNvPr id="19" name="Chart Placeholder 2"/>
          <p:cNvSpPr>
            <a:spLocks noGrp="1"/>
          </p:cNvSpPr>
          <p:nvPr>
            <p:ph type="chart" sz="quarter" idx="16"/>
          </p:nvPr>
        </p:nvSpPr>
        <p:spPr>
          <a:xfrm>
            <a:off x="1733554" y="2310239"/>
            <a:ext cx="6905591" cy="136322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 dirty="0"/>
          </a:p>
        </p:txBody>
      </p:sp>
      <p:sp>
        <p:nvSpPr>
          <p:cNvPr id="20" name="Chart Placeholder 2"/>
          <p:cNvSpPr>
            <a:spLocks noGrp="1"/>
          </p:cNvSpPr>
          <p:nvPr>
            <p:ph type="chart" sz="quarter" idx="17"/>
          </p:nvPr>
        </p:nvSpPr>
        <p:spPr>
          <a:xfrm>
            <a:off x="1733554" y="3782917"/>
            <a:ext cx="6905591" cy="1363224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0899" y="5387203"/>
            <a:ext cx="433101" cy="304271"/>
          </a:xfrm>
          <a:prstGeom prst="rect">
            <a:avLst/>
          </a:prstGeom>
        </p:spPr>
        <p:txBody>
          <a:bodyPr vert="horz" lIns="71579" tIns="35790" rIns="71579" bIns="3579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733556" y="5251265"/>
            <a:ext cx="6102788" cy="24842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1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708248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7" cy="571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82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" y="0"/>
            <a:ext cx="9128655" cy="571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065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Left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" y="3248"/>
            <a:ext cx="9144000" cy="57117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" y="3248"/>
            <a:ext cx="9143999" cy="571175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202819" y="2662044"/>
            <a:ext cx="5878728" cy="640704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917795" y="409244"/>
            <a:ext cx="1340034" cy="2024612"/>
          </a:xfrm>
          <a:prstGeom prst="rect">
            <a:avLst/>
          </a:prstGeom>
        </p:spPr>
        <p:txBody>
          <a:bodyPr lIns="71579" tIns="35790" rIns="71579" bIns="35790"/>
          <a:lstStyle/>
          <a:p>
            <a:r>
              <a:rPr lang="en-US" smtClean="0"/>
              <a:t>Click icon to add picture</a:t>
            </a:r>
            <a:endParaRPr lang="bg-BG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6416413" y="0"/>
            <a:ext cx="1803004" cy="1206127"/>
          </a:xfrm>
          <a:prstGeom prst="rect">
            <a:avLst/>
          </a:prstGeom>
        </p:spPr>
        <p:txBody>
          <a:bodyPr lIns="71579" tIns="35790" rIns="71579" bIns="35790"/>
          <a:lstStyle/>
          <a:p>
            <a:r>
              <a:rPr lang="en-US" smtClean="0"/>
              <a:t>Click icon to add picture</a:t>
            </a:r>
            <a:endParaRPr lang="bg-BG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202777" y="3371155"/>
            <a:ext cx="5878770" cy="501652"/>
          </a:xfrm>
          <a:prstGeom prst="rect">
            <a:avLst/>
          </a:prstGeom>
        </p:spPr>
        <p:txBody>
          <a:bodyPr lIns="71579" tIns="35790" rIns="71579" bIns="35790"/>
          <a:lstStyle>
            <a:lvl1pPr marL="0" indent="0">
              <a:buNone/>
              <a:defRPr sz="19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8051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u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" y="3248"/>
            <a:ext cx="9143999" cy="571175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672417" y="2729250"/>
            <a:ext cx="5941181" cy="640704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62943" y="395136"/>
            <a:ext cx="1340034" cy="2024612"/>
          </a:xfrm>
          <a:prstGeom prst="rect">
            <a:avLst/>
          </a:prstGeom>
        </p:spPr>
        <p:txBody>
          <a:bodyPr lIns="71579" tIns="35790" rIns="71579" bIns="35790"/>
          <a:lstStyle/>
          <a:p>
            <a:r>
              <a:rPr lang="en-US" smtClean="0"/>
              <a:t>Click icon to add picture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22933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7" cy="5711751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1733557" y="204185"/>
            <a:ext cx="6829355" cy="640704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algn="l"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96396" y="931297"/>
            <a:ext cx="1140454" cy="3039993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9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1578036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0899" y="5387203"/>
            <a:ext cx="433101" cy="304271"/>
          </a:xfrm>
          <a:prstGeom prst="rect">
            <a:avLst/>
          </a:prstGeom>
        </p:spPr>
        <p:txBody>
          <a:bodyPr vert="horz" lIns="71579" tIns="35790" rIns="71579" bIns="3579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733556" y="5251265"/>
            <a:ext cx="6102788" cy="24842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1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733764" y="931298"/>
            <a:ext cx="6829149" cy="4246046"/>
          </a:xfrm>
          <a:prstGeom prst="rect">
            <a:avLst/>
          </a:prstGeom>
        </p:spPr>
        <p:txBody>
          <a:bodyPr lIns="71579" tIns="35790" rIns="71579" bIns="35790"/>
          <a:lstStyle>
            <a:lvl1pPr marL="0" indent="0" algn="just">
              <a:buNone/>
              <a:defRPr sz="1100" b="0"/>
            </a:lvl1pPr>
            <a:lvl2pPr marL="394508" indent="0" algn="just">
              <a:buNone/>
              <a:defRPr sz="900" b="1"/>
            </a:lvl2pPr>
            <a:lvl3pPr marL="789018" indent="0" algn="just">
              <a:buNone/>
              <a:defRPr sz="9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4942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7" cy="5711751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1733556" y="204185"/>
            <a:ext cx="6829354" cy="640704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algn="l"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0"/>
          </p:nvPr>
        </p:nvSpPr>
        <p:spPr>
          <a:xfrm>
            <a:off x="1733764" y="1138600"/>
            <a:ext cx="6829149" cy="404212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71579" tIns="35790" rIns="71579" bIns="35790"/>
          <a:lstStyle>
            <a:lvl1pPr marL="0" indent="0">
              <a:buFontTx/>
              <a:buNone/>
              <a:defRPr sz="1300" b="1"/>
            </a:lvl1pPr>
          </a:lstStyle>
          <a:p>
            <a:r>
              <a:rPr lang="en-US" smtClean="0"/>
              <a:t>Click icon to add table</a:t>
            </a:r>
            <a:endParaRPr lang="bg-BG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96396" y="931299"/>
            <a:ext cx="1140454" cy="3061154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9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1578036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733762" y="844889"/>
            <a:ext cx="6829149" cy="204184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 algn="just">
              <a:buNone/>
              <a:defRPr sz="13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0899" y="5387203"/>
            <a:ext cx="433101" cy="304271"/>
          </a:xfrm>
          <a:prstGeom prst="rect">
            <a:avLst/>
          </a:prstGeom>
        </p:spPr>
        <p:txBody>
          <a:bodyPr vert="horz" lIns="71579" tIns="35790" rIns="71579" bIns="3579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733556" y="5251265"/>
            <a:ext cx="6102788" cy="24842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1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575129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  <p:extLst mod="1"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  <p15:guide id="2" pos="33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_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7" cy="5711751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1733557" y="204185"/>
            <a:ext cx="6813063" cy="564258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algn="l"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1733764" y="927036"/>
            <a:ext cx="6812857" cy="416563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71579" tIns="35790" rIns="71579" bIns="35790"/>
          <a:lstStyle>
            <a:lvl1pPr marL="0" indent="0">
              <a:buNone/>
              <a:defRPr sz="1300" b="1"/>
            </a:lvl1pPr>
          </a:lstStyle>
          <a:p>
            <a:r>
              <a:rPr lang="en-US" smtClean="0"/>
              <a:t>Click icon to add chart</a:t>
            </a:r>
            <a:endParaRPr lang="bg-BG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96396" y="931298"/>
            <a:ext cx="1140454" cy="3054100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9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1578036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0899" y="5387203"/>
            <a:ext cx="433101" cy="304271"/>
          </a:xfrm>
          <a:prstGeom prst="rect">
            <a:avLst/>
          </a:prstGeom>
        </p:spPr>
        <p:txBody>
          <a:bodyPr vert="horz" lIns="71579" tIns="35790" rIns="71579" bIns="3579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733556" y="5251265"/>
            <a:ext cx="6102788" cy="24842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1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21847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7" cy="5711751"/>
          </a:xfrm>
          <a:prstGeom prst="rect">
            <a:avLst/>
          </a:prstGeom>
        </p:spPr>
      </p:pic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1733764" y="931298"/>
            <a:ext cx="6911967" cy="1975408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/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1"/>
          </p:nvPr>
        </p:nvSpPr>
        <p:spPr>
          <a:xfrm>
            <a:off x="1733764" y="2983513"/>
            <a:ext cx="6911967" cy="2162627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table</a:t>
            </a:r>
            <a:endParaRPr lang="bg-BG"/>
          </a:p>
        </p:txBody>
      </p:sp>
      <p:sp>
        <p:nvSpPr>
          <p:cNvPr id="14" name="Title 7"/>
          <p:cNvSpPr>
            <a:spLocks noGrp="1"/>
          </p:cNvSpPr>
          <p:nvPr>
            <p:ph type="title"/>
          </p:nvPr>
        </p:nvSpPr>
        <p:spPr>
          <a:xfrm>
            <a:off x="1733557" y="204185"/>
            <a:ext cx="6912173" cy="640704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algn="l"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96396" y="931297"/>
            <a:ext cx="1140454" cy="3047047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9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1578036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0899" y="5387203"/>
            <a:ext cx="433101" cy="304271"/>
          </a:xfrm>
          <a:prstGeom prst="rect">
            <a:avLst/>
          </a:prstGeom>
        </p:spPr>
        <p:txBody>
          <a:bodyPr vert="horz" lIns="71579" tIns="35790" rIns="71579" bIns="3579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733556" y="5251265"/>
            <a:ext cx="6102788" cy="24842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1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237354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7" cy="5711751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1733556" y="226907"/>
            <a:ext cx="6905591" cy="47748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algn="l"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1733764" y="874893"/>
            <a:ext cx="6905179" cy="2066617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1"/>
          </p:nvPr>
        </p:nvSpPr>
        <p:spPr>
          <a:xfrm>
            <a:off x="1733764" y="2997916"/>
            <a:ext cx="6905179" cy="2148226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96396" y="931297"/>
            <a:ext cx="1140454" cy="3039993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9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1578036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0899" y="5387203"/>
            <a:ext cx="433101" cy="304271"/>
          </a:xfrm>
          <a:prstGeom prst="rect">
            <a:avLst/>
          </a:prstGeom>
        </p:spPr>
        <p:txBody>
          <a:bodyPr vert="horz" lIns="71579" tIns="35790" rIns="71579" bIns="3579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733556" y="5251265"/>
            <a:ext cx="6102788" cy="24842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1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590715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7" cy="5711751"/>
          </a:xfrm>
          <a:prstGeom prst="rect">
            <a:avLst/>
          </a:prstGeom>
        </p:spPr>
      </p:pic>
      <p:sp>
        <p:nvSpPr>
          <p:cNvPr id="4" name="Title 7"/>
          <p:cNvSpPr>
            <a:spLocks noGrp="1"/>
          </p:cNvSpPr>
          <p:nvPr>
            <p:ph type="title"/>
          </p:nvPr>
        </p:nvSpPr>
        <p:spPr>
          <a:xfrm>
            <a:off x="1733556" y="226907"/>
            <a:ext cx="6905591" cy="47748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algn="l"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bg-BG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1733764" y="874893"/>
            <a:ext cx="6905179" cy="2066617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lIns="71579" tIns="35790" rIns="71579" bIns="35790"/>
          <a:lstStyle/>
          <a:p>
            <a:r>
              <a:rPr lang="en-US" smtClean="0"/>
              <a:t>Click icon to add chart</a:t>
            </a:r>
            <a:endParaRPr lang="bg-BG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96396" y="931297"/>
            <a:ext cx="1140454" cy="3039993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900">
                <a:solidFill>
                  <a:schemeClr val="tx2"/>
                </a:solidFill>
                <a:latin typeface="Monotype Corsiva" panose="03010101010201010101" pitchFamily="66" charset="0"/>
              </a:defRPr>
            </a:lvl1pPr>
            <a:lvl5pPr marL="1578036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733764" y="3025518"/>
            <a:ext cx="6905179" cy="2120622"/>
          </a:xfrm>
          <a:prstGeom prst="rect">
            <a:avLst/>
          </a:prstGeom>
        </p:spPr>
        <p:txBody>
          <a:bodyPr lIns="71579" tIns="35790" rIns="71579" bIns="35790"/>
          <a:lstStyle>
            <a:lvl1pPr marL="0" indent="0" algn="just">
              <a:buNone/>
              <a:defRPr sz="1100" b="0"/>
            </a:lvl1pPr>
            <a:lvl2pPr marL="394508" indent="0" algn="just">
              <a:buNone/>
              <a:defRPr sz="900" b="1"/>
            </a:lvl2pPr>
            <a:lvl3pPr marL="789018" indent="0" algn="just">
              <a:buNone/>
              <a:defRPr sz="900"/>
            </a:lvl3pPr>
            <a:lvl4pPr marL="1183526" indent="0">
              <a:buNone/>
              <a:defRPr/>
            </a:lvl4pPr>
            <a:lvl5pPr marL="1578036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0899" y="5387203"/>
            <a:ext cx="433101" cy="304271"/>
          </a:xfrm>
          <a:prstGeom prst="rect">
            <a:avLst/>
          </a:prstGeom>
        </p:spPr>
        <p:txBody>
          <a:bodyPr vert="horz" lIns="71579" tIns="35790" rIns="71579" bIns="3579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E3AA45F-980D-4F34-ABAD-1E35E3E654A8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733556" y="5251265"/>
            <a:ext cx="6102788" cy="248426"/>
          </a:xfrm>
          <a:prstGeom prst="rect">
            <a:avLst/>
          </a:prstGeom>
        </p:spPr>
        <p:txBody>
          <a:bodyPr lIns="71579" tIns="35790" rIns="71579" bIns="35790">
            <a:normAutofit/>
          </a:bodyPr>
          <a:lstStyle>
            <a:lvl1pPr marL="0" indent="0">
              <a:buNone/>
              <a:defRPr sz="11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134303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" y="3248"/>
            <a:ext cx="9143999" cy="571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065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714" r:id="rId2"/>
    <p:sldLayoutId id="2147483698" r:id="rId3"/>
    <p:sldLayoutId id="2147483699" r:id="rId4"/>
    <p:sldLayoutId id="2147483713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  <p:sldLayoutId id="2147483712" r:id="rId18"/>
    <p:sldLayoutId id="2147483715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789018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255" indent="-197255" algn="l" defTabSz="789018" rtl="0" eaLnBrk="1" latinLnBrk="0" hangingPunct="1">
        <a:lnSpc>
          <a:spcPct val="90000"/>
        </a:lnSpc>
        <a:spcBef>
          <a:spcPts val="86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1763" indent="-197255" algn="l" defTabSz="789018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86272" indent="-197255" algn="l" defTabSz="789018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80781" indent="-197255" algn="l" defTabSz="789018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75290" indent="-197255" algn="l" defTabSz="789018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169799" indent="-197255" algn="l" defTabSz="789018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64308" indent="-197255" algn="l" defTabSz="789018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58817" indent="-197255" algn="l" defTabSz="789018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53326" indent="-197255" algn="l" defTabSz="789018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4509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89018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3527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78036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2545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67053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1563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56071" algn="l" defTabSz="78901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429164" y="2209461"/>
            <a:ext cx="6114472" cy="2704284"/>
          </a:xfrm>
        </p:spPr>
        <p:txBody>
          <a:bodyPr>
            <a:normAutofit/>
          </a:bodyPr>
          <a:lstStyle/>
          <a:p>
            <a:pPr algn="ctr"/>
            <a:r>
              <a:rPr lang="bg-BG" dirty="0">
                <a:solidFill>
                  <a:schemeClr val="accent3">
                    <a:lumMod val="75000"/>
                  </a:schemeClr>
                </a:solidFill>
              </a:rPr>
              <a:t>ЗДРАВНО-ОСИГУРИТЕЛНИЯТ </a:t>
            </a:r>
            <a:r>
              <a:rPr lang="bg-BG" dirty="0" smtClean="0">
                <a:solidFill>
                  <a:schemeClr val="accent3">
                    <a:lumMod val="75000"/>
                  </a:schemeClr>
                </a:solidFill>
              </a:rPr>
              <a:t>МОДЕЛ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bg-BG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bg-BG" dirty="0" smtClean="0">
                <a:solidFill>
                  <a:schemeClr val="accent3">
                    <a:lumMod val="75000"/>
                  </a:schemeClr>
                </a:solidFill>
              </a:rPr>
              <a:t>ОТ </a:t>
            </a:r>
            <a:r>
              <a:rPr lang="bg-BG" dirty="0">
                <a:solidFill>
                  <a:schemeClr val="accent3">
                    <a:lumMod val="75000"/>
                  </a:schemeClr>
                </a:solidFill>
              </a:rPr>
              <a:t>ПРОБЛЕМИ КЪМ РЕШЕНИЯ</a:t>
            </a:r>
            <a:br>
              <a:rPr lang="bg-BG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bg-BG" sz="1800" dirty="0" smtClean="0">
                <a:solidFill>
                  <a:schemeClr val="accent3">
                    <a:lumMod val="75000"/>
                  </a:schemeClr>
                </a:solidFill>
              </a:rPr>
              <a:t>ГЛЕДНАТА </a:t>
            </a:r>
            <a:r>
              <a:rPr lang="bg-BG" sz="1800" dirty="0">
                <a:solidFill>
                  <a:schemeClr val="accent3">
                    <a:lumMod val="75000"/>
                  </a:schemeClr>
                </a:solidFill>
              </a:rPr>
              <a:t>ТОЧКА НА </a:t>
            </a:r>
            <a:r>
              <a:rPr lang="bg-BG" sz="1800" dirty="0" smtClean="0">
                <a:solidFill>
                  <a:schemeClr val="accent3">
                    <a:lumMod val="75000"/>
                  </a:schemeClr>
                </a:solidFill>
              </a:rPr>
              <a:t>ГРАЖДАНИТЕ</a:t>
            </a:r>
            <a:r>
              <a:rPr lang="en-US" sz="1800" dirty="0" smtClean="0">
                <a:solidFill>
                  <a:srgbClr val="69A0B8"/>
                </a:solidFill>
              </a:rPr>
              <a:t/>
            </a:r>
            <a:br>
              <a:rPr lang="en-US" sz="1800" dirty="0" smtClean="0">
                <a:solidFill>
                  <a:srgbClr val="69A0B8"/>
                </a:solidFill>
              </a:rPr>
            </a:br>
            <a:r>
              <a:rPr lang="bg-BG" sz="1800" dirty="0" smtClean="0">
                <a:solidFill>
                  <a:srgbClr val="69A0B8"/>
                </a:solidFill>
              </a:rPr>
              <a:t/>
            </a:r>
            <a:br>
              <a:rPr lang="bg-BG" sz="1800" dirty="0" smtClean="0">
                <a:solidFill>
                  <a:srgbClr val="69A0B8"/>
                </a:solidFill>
              </a:rPr>
            </a:br>
            <a:r>
              <a:rPr lang="bg-BG" sz="1800" dirty="0" smtClean="0">
                <a:solidFill>
                  <a:schemeClr val="bg1">
                    <a:lumMod val="65000"/>
                  </a:schemeClr>
                </a:solidFill>
              </a:rPr>
              <a:t>Юли-Август 2018</a:t>
            </a:r>
            <a:endParaRPr lang="bg-BG" sz="1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4099" name="Picture 3" descr="D:\2018\ANTONIYA\0918_MZ\familyandDoct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6402"/>
            <a:ext cx="2447636" cy="1629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1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641193" y="84112"/>
            <a:ext cx="7142589" cy="640704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3">
                    <a:lumMod val="75000"/>
                  </a:schemeClr>
                </a:solidFill>
              </a:rPr>
              <a:t>Желаният здравен модел - баланс между качество, достъпност и икономически стимули за контрол и лични вноски </a:t>
            </a:r>
            <a:endParaRPr lang="bg-B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sz="quarter" idx="11"/>
          </p:nvPr>
        </p:nvSpPr>
        <p:spPr>
          <a:xfrm>
            <a:off x="0" y="931297"/>
            <a:ext cx="1376218" cy="3039993"/>
          </a:xfrm>
        </p:spPr>
        <p:txBody>
          <a:bodyPr>
            <a:normAutofit fontScale="92500"/>
          </a:bodyPr>
          <a:lstStyle/>
          <a:p>
            <a:r>
              <a:rPr lang="bg-BG" dirty="0" smtClean="0"/>
              <a:t>Подобрен достъп до първична и спешна помощ</a:t>
            </a:r>
          </a:p>
          <a:p>
            <a:r>
              <a:rPr lang="bg-BG" dirty="0" smtClean="0"/>
              <a:t>По-ефективно болнично лечение</a:t>
            </a:r>
          </a:p>
          <a:p>
            <a:r>
              <a:rPr lang="bg-BG" dirty="0" smtClean="0"/>
              <a:t>Икономически стимули за контрол и заплащане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10</a:t>
            </a:fld>
            <a:endParaRPr lang="bg-BG" dirty="0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Текстов контейнер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/>
          </a:p>
        </p:txBody>
      </p:sp>
      <p:graphicFrame>
        <p:nvGraphicFramePr>
          <p:cNvPr id="8" name="Диаграма 7"/>
          <p:cNvGraphicFramePr/>
          <p:nvPr>
            <p:extLst>
              <p:ext uri="{D42A27DB-BD31-4B8C-83A1-F6EECF244321}">
                <p14:modId xmlns:p14="http://schemas.microsoft.com/office/powerpoint/2010/main" val="1273634532"/>
              </p:ext>
            </p:extLst>
          </p:nvPr>
        </p:nvGraphicFramePr>
        <p:xfrm>
          <a:off x="2004291" y="101022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5562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494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6" y="204186"/>
            <a:ext cx="6829354" cy="407880"/>
          </a:xfrm>
          <a:noFill/>
        </p:spPr>
        <p:txBody>
          <a:bodyPr>
            <a:normAutofit/>
          </a:bodyPr>
          <a:lstStyle/>
          <a:p>
            <a:r>
              <a:rPr lang="bg-BG" sz="1700" dirty="0">
                <a:solidFill>
                  <a:schemeClr val="accent3">
                    <a:lumMod val="75000"/>
                  </a:schemeClr>
                </a:solidFill>
              </a:rPr>
              <a:t>ХАРАКТЕРИСТИКИ НА ПРОУЧВАНЕТО</a:t>
            </a:r>
          </a:p>
        </p:txBody>
      </p:sp>
      <p:graphicFrame>
        <p:nvGraphicFramePr>
          <p:cNvPr id="8" name="Table Placeholder 7"/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4011694411"/>
              </p:ext>
            </p:extLst>
          </p:nvPr>
        </p:nvGraphicFramePr>
        <p:xfrm>
          <a:off x="3172968" y="934322"/>
          <a:ext cx="5620895" cy="36995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620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4237">
                <a:tc>
                  <a:txBody>
                    <a:bodyPr/>
                    <a:lstStyle/>
                    <a:p>
                      <a:pPr marL="0" marR="0" indent="0" algn="l" defTabSz="7890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Използвани данни:</a:t>
                      </a:r>
                    </a:p>
                    <a:p>
                      <a:endParaRPr lang="bg-BG" sz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78203" marR="78203" marT="34563" marB="3456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681">
                <a:tc>
                  <a:txBody>
                    <a:bodyPr/>
                    <a:lstStyle/>
                    <a:p>
                      <a:r>
                        <a:rPr lang="bg-BG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Национално представително проучване:  </a:t>
                      </a:r>
                      <a:endParaRPr lang="bg-BG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203" marR="78203" marT="34563" marB="3456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681"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ü"/>
                      </a:pPr>
                      <a:r>
                        <a:rPr lang="bg-BG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Период: 23 юли- 3 август</a:t>
                      </a:r>
                    </a:p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bg-BG" sz="120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ü"/>
                      </a:pPr>
                      <a:r>
                        <a:rPr lang="bg-BG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 и обем на извадката: двустепенна </a:t>
                      </a:r>
                      <a:r>
                        <a:rPr lang="bg-BG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стохастична</a:t>
                      </a:r>
                      <a:r>
                        <a:rPr lang="bg-BG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подбор на </a:t>
                      </a:r>
                      <a:r>
                        <a:rPr lang="bg-BG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респондентите</a:t>
                      </a:r>
                      <a:r>
                        <a:rPr lang="bg-BG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 квота /пол, възраст, образование, тип населено място/, 1017 </a:t>
                      </a:r>
                      <a:r>
                        <a:rPr lang="en-US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bg-BG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фективни</a:t>
                      </a:r>
                      <a:r>
                        <a:rPr lang="bg-BG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интервюта</a:t>
                      </a:r>
                    </a:p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bg-BG" sz="1200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ü"/>
                      </a:pPr>
                      <a:r>
                        <a:rPr lang="bg-BG" sz="12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 на интервюиране: Пряко стандартизирано интервю по домовете, с  </a:t>
                      </a:r>
                      <a:r>
                        <a:rPr lang="bg-BG" sz="1200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таблети</a:t>
                      </a:r>
                      <a:endParaRPr lang="bg-BG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203" marR="78203" marT="34563" marB="3456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681">
                <a:tc>
                  <a:txBody>
                    <a:bodyPr/>
                    <a:lstStyle/>
                    <a:p>
                      <a:endParaRPr lang="bg-BG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bg-BG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 - State of </a:t>
                      </a:r>
                      <a:r>
                        <a:rPr lang="bg-BG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</a:t>
                      </a:r>
                      <a:r>
                        <a:rPr lang="bg-BG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bg-BG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bg-BG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EU /ОECD, </a:t>
                      </a:r>
                      <a:r>
                        <a:rPr lang="bg-BG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European</a:t>
                      </a:r>
                      <a:r>
                        <a:rPr lang="bg-BG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Observatory</a:t>
                      </a:r>
                      <a:r>
                        <a:rPr lang="bg-BG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r>
                        <a:rPr lang="bg-BG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Health Systems </a:t>
                      </a:r>
                      <a:r>
                        <a:rPr lang="bg-BG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bg-BG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1200" b="1" kern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Policies</a:t>
                      </a:r>
                      <a:r>
                        <a:rPr lang="bg-BG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 -  Здравен профил за България, 2017</a:t>
                      </a:r>
                      <a:endParaRPr lang="bg-BG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bg-BG" sz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78203" marR="78203" marT="34563" marB="3456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681">
                <a:tc>
                  <a:txBody>
                    <a:bodyPr/>
                    <a:lstStyle/>
                    <a:p>
                      <a:r>
                        <a:rPr lang="bg-BG" sz="12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Държавен бюджет  2018г.</a:t>
                      </a:r>
                      <a:endParaRPr lang="bg-BG" sz="1200" kern="12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bg-BG" sz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78203" marR="78203" marT="34563" marB="3456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2</a:t>
            </a:fld>
            <a:endParaRPr lang="bg-BG" dirty="0"/>
          </a:p>
        </p:txBody>
      </p:sp>
      <p:grpSp>
        <p:nvGrpSpPr>
          <p:cNvPr id="57" name="Group 56"/>
          <p:cNvGrpSpPr/>
          <p:nvPr/>
        </p:nvGrpSpPr>
        <p:grpSpPr>
          <a:xfrm>
            <a:off x="1411357" y="1566601"/>
            <a:ext cx="1584176" cy="2592288"/>
            <a:chOff x="5549293" y="1922983"/>
            <a:chExt cx="2657207" cy="4293672"/>
          </a:xfrm>
        </p:grpSpPr>
        <p:grpSp>
          <p:nvGrpSpPr>
            <p:cNvPr id="58" name="그룹 19">
              <a:extLst>
                <a:ext uri="{FF2B5EF4-FFF2-40B4-BE49-F238E27FC236}">
                  <a16:creationId xmlns:a16="http://schemas.microsoft.com/office/drawing/2014/main" id="{FBB0D4FD-F1F4-430E-934E-9C0A76E27322}"/>
                </a:ext>
              </a:extLst>
            </p:cNvPr>
            <p:cNvGrpSpPr/>
            <p:nvPr/>
          </p:nvGrpSpPr>
          <p:grpSpPr>
            <a:xfrm>
              <a:off x="5856101" y="2635640"/>
              <a:ext cx="2043590" cy="3161176"/>
              <a:chOff x="5912785" y="1976730"/>
              <a:chExt cx="1917809" cy="2370882"/>
            </a:xfrm>
            <a:solidFill>
              <a:srgbClr val="4F81BD"/>
            </a:solidFill>
          </p:grpSpPr>
          <p:sp>
            <p:nvSpPr>
              <p:cNvPr id="76" name="Trapezoid 28"/>
              <p:cNvSpPr/>
              <p:nvPr/>
            </p:nvSpPr>
            <p:spPr>
              <a:xfrm>
                <a:off x="5912785" y="3347157"/>
                <a:ext cx="1917809" cy="1000455"/>
              </a:xfrm>
              <a:custGeom>
                <a:avLst/>
                <a:gdLst>
                  <a:gd name="connsiteX0" fmla="*/ 257208 w 1935138"/>
                  <a:gd name="connsiteY0" fmla="*/ 14741 h 862209"/>
                  <a:gd name="connsiteX1" fmla="*/ 1715038 w 1935138"/>
                  <a:gd name="connsiteY1" fmla="*/ 0 h 862209"/>
                  <a:gd name="connsiteX2" fmla="*/ 1848922 w 1935138"/>
                  <a:gd name="connsiteY2" fmla="*/ 674894 h 862209"/>
                  <a:gd name="connsiteX3" fmla="*/ 48787 w 1935138"/>
                  <a:gd name="connsiteY3" fmla="*/ 674894 h 862209"/>
                  <a:gd name="connsiteX4" fmla="*/ 257208 w 1935138"/>
                  <a:gd name="connsiteY4" fmla="*/ 14741 h 862209"/>
                  <a:gd name="connsiteX0" fmla="*/ 257208 w 1917809"/>
                  <a:gd name="connsiteY0" fmla="*/ 7371 h 854839"/>
                  <a:gd name="connsiteX1" fmla="*/ 1637401 w 1917809"/>
                  <a:gd name="connsiteY1" fmla="*/ 0 h 854839"/>
                  <a:gd name="connsiteX2" fmla="*/ 1848922 w 1917809"/>
                  <a:gd name="connsiteY2" fmla="*/ 667524 h 854839"/>
                  <a:gd name="connsiteX3" fmla="*/ 48787 w 1917809"/>
                  <a:gd name="connsiteY3" fmla="*/ 667524 h 854839"/>
                  <a:gd name="connsiteX4" fmla="*/ 257208 w 1917809"/>
                  <a:gd name="connsiteY4" fmla="*/ 7371 h 8548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17809" h="854839">
                    <a:moveTo>
                      <a:pt x="257208" y="7371"/>
                    </a:moveTo>
                    <a:lnTo>
                      <a:pt x="1637401" y="0"/>
                    </a:lnTo>
                    <a:cubicBezTo>
                      <a:pt x="1826058" y="307158"/>
                      <a:pt x="2026593" y="581569"/>
                      <a:pt x="1848922" y="667524"/>
                    </a:cubicBezTo>
                    <a:cubicBezTo>
                      <a:pt x="1392312" y="894490"/>
                      <a:pt x="509274" y="939073"/>
                      <a:pt x="48787" y="667524"/>
                    </a:cubicBezTo>
                    <a:cubicBezTo>
                      <a:pt x="-86208" y="569815"/>
                      <a:pt x="83730" y="306961"/>
                      <a:pt x="257208" y="7371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맑은 고딕"/>
                  <a:cs typeface="+mn-cs"/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6931375" y="3112076"/>
                <a:ext cx="310443" cy="244367"/>
              </a:xfrm>
              <a:prstGeom prst="ellipse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맑은 고딕"/>
                  <a:cs typeface="+mn-cs"/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6681878" y="2891210"/>
                <a:ext cx="298105" cy="253765"/>
              </a:xfrm>
              <a:prstGeom prst="ellipse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맑은 고딕"/>
                  <a:cs typeface="+mn-cs"/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6779596" y="2572568"/>
                <a:ext cx="220041" cy="179486"/>
              </a:xfrm>
              <a:prstGeom prst="ellipse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맑은 고딕"/>
                  <a:cs typeface="+mn-cs"/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6713201" y="2244120"/>
                <a:ext cx="201181" cy="183469"/>
              </a:xfrm>
              <a:prstGeom prst="ellipse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맑은 고딕"/>
                  <a:cs typeface="+mn-cs"/>
                </a:endParaRPr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6820151" y="1976730"/>
                <a:ext cx="159832" cy="126271"/>
              </a:xfrm>
              <a:prstGeom prst="ellipse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맑은 고딕"/>
                  <a:cs typeface="+mn-cs"/>
                </a:endParaRPr>
              </a:p>
            </p:txBody>
          </p:sp>
        </p:grpSp>
        <p:sp>
          <p:nvSpPr>
            <p:cNvPr id="59" name="Trapezoid 28"/>
            <p:cNvSpPr/>
            <p:nvPr/>
          </p:nvSpPr>
          <p:spPr>
            <a:xfrm>
              <a:off x="5549293" y="2169947"/>
              <a:ext cx="2657207" cy="4046708"/>
            </a:xfrm>
            <a:custGeom>
              <a:avLst/>
              <a:gdLst/>
              <a:ahLst/>
              <a:cxnLst/>
              <a:rect l="l" t="t" r="r" b="b"/>
              <a:pathLst>
                <a:path w="2657207" h="3035031">
                  <a:moveTo>
                    <a:pt x="1631432" y="134732"/>
                  </a:moveTo>
                  <a:cubicBezTo>
                    <a:pt x="1462279" y="280235"/>
                    <a:pt x="1214463" y="310303"/>
                    <a:pt x="985503" y="145169"/>
                  </a:cubicBezTo>
                  <a:lnTo>
                    <a:pt x="1051676" y="750645"/>
                  </a:lnTo>
                  <a:cubicBezTo>
                    <a:pt x="1070562" y="1013584"/>
                    <a:pt x="-94282" y="2352947"/>
                    <a:pt x="262484" y="2611176"/>
                  </a:cubicBezTo>
                  <a:cubicBezTo>
                    <a:pt x="797623" y="2926747"/>
                    <a:pt x="1823817" y="2874937"/>
                    <a:pt x="2354450" y="2611176"/>
                  </a:cubicBezTo>
                  <a:cubicBezTo>
                    <a:pt x="2810328" y="2390626"/>
                    <a:pt x="1563420" y="1060683"/>
                    <a:pt x="1555274" y="750644"/>
                  </a:cubicBezTo>
                  <a:close/>
                  <a:moveTo>
                    <a:pt x="894916" y="0"/>
                  </a:moveTo>
                  <a:cubicBezTo>
                    <a:pt x="1239659" y="290705"/>
                    <a:pt x="1542116" y="169138"/>
                    <a:pt x="1723008" y="0"/>
                  </a:cubicBezTo>
                  <a:lnTo>
                    <a:pt x="1651224" y="732156"/>
                  </a:lnTo>
                  <a:cubicBezTo>
                    <a:pt x="1660781" y="1080079"/>
                    <a:pt x="3071008" y="2543252"/>
                    <a:pt x="2536153" y="2790751"/>
                  </a:cubicBezTo>
                  <a:cubicBezTo>
                    <a:pt x="1913592" y="3086741"/>
                    <a:pt x="709619" y="3144882"/>
                    <a:pt x="81772" y="2790751"/>
                  </a:cubicBezTo>
                  <a:cubicBezTo>
                    <a:pt x="-336801" y="2500969"/>
                    <a:pt x="988857" y="1027226"/>
                    <a:pt x="966700" y="732158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맑은 고딕"/>
                <a:cs typeface="+mn-cs"/>
              </a:endParaRPr>
            </a:p>
          </p:txBody>
        </p:sp>
        <p:sp>
          <p:nvSpPr>
            <p:cNvPr id="60" name="Oval 2"/>
            <p:cNvSpPr/>
            <p:nvPr/>
          </p:nvSpPr>
          <p:spPr>
            <a:xfrm>
              <a:off x="6444208" y="1922983"/>
              <a:ext cx="828092" cy="513749"/>
            </a:xfrm>
            <a:custGeom>
              <a:avLst/>
              <a:gdLst/>
              <a:ahLst/>
              <a:cxnLst/>
              <a:rect l="l" t="t" r="r" b="b"/>
              <a:pathLst>
                <a:path w="828092" h="385312">
                  <a:moveTo>
                    <a:pt x="414046" y="60586"/>
                  </a:moveTo>
                  <a:cubicBezTo>
                    <a:pt x="257285" y="60586"/>
                    <a:pt x="130206" y="119716"/>
                    <a:pt x="130206" y="192657"/>
                  </a:cubicBezTo>
                  <a:cubicBezTo>
                    <a:pt x="130206" y="265598"/>
                    <a:pt x="257285" y="324728"/>
                    <a:pt x="414046" y="324728"/>
                  </a:cubicBezTo>
                  <a:cubicBezTo>
                    <a:pt x="570807" y="324728"/>
                    <a:pt x="697886" y="265598"/>
                    <a:pt x="697886" y="192657"/>
                  </a:cubicBezTo>
                  <a:cubicBezTo>
                    <a:pt x="697886" y="119716"/>
                    <a:pt x="570807" y="60586"/>
                    <a:pt x="414046" y="60586"/>
                  </a:cubicBezTo>
                  <a:close/>
                  <a:moveTo>
                    <a:pt x="414046" y="0"/>
                  </a:moveTo>
                  <a:cubicBezTo>
                    <a:pt x="642717" y="0"/>
                    <a:pt x="828092" y="86255"/>
                    <a:pt x="828092" y="192656"/>
                  </a:cubicBezTo>
                  <a:cubicBezTo>
                    <a:pt x="828092" y="299057"/>
                    <a:pt x="642717" y="385312"/>
                    <a:pt x="414046" y="385312"/>
                  </a:cubicBezTo>
                  <a:cubicBezTo>
                    <a:pt x="185375" y="385312"/>
                    <a:pt x="0" y="299057"/>
                    <a:pt x="0" y="192656"/>
                  </a:cubicBezTo>
                  <a:cubicBezTo>
                    <a:pt x="0" y="86255"/>
                    <a:pt x="185375" y="0"/>
                    <a:pt x="414046" y="0"/>
                  </a:cubicBez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맑은 고딕"/>
                <a:cs typeface="+mn-cs"/>
              </a:endParaRPr>
            </a:p>
          </p:txBody>
        </p:sp>
        <p:grpSp>
          <p:nvGrpSpPr>
            <p:cNvPr id="61" name="그룹 20">
              <a:extLst>
                <a:ext uri="{FF2B5EF4-FFF2-40B4-BE49-F238E27FC236}">
                  <a16:creationId xmlns:a16="http://schemas.microsoft.com/office/drawing/2014/main" id="{B3855D15-DA6A-40D2-A464-1EBC3968A019}"/>
                </a:ext>
              </a:extLst>
            </p:cNvPr>
            <p:cNvGrpSpPr/>
            <p:nvPr/>
          </p:nvGrpSpPr>
          <p:grpSpPr>
            <a:xfrm>
              <a:off x="6372201" y="4475258"/>
              <a:ext cx="1080119" cy="1083256"/>
              <a:chOff x="6372201" y="3356445"/>
              <a:chExt cx="1080119" cy="812442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6556143" y="3614481"/>
                <a:ext cx="533669" cy="451090"/>
              </a:xfrm>
              <a:prstGeom prst="ellipse">
                <a:avLst/>
              </a:prstGeom>
              <a:solidFill>
                <a:sysClr val="window" lastClr="FFFFF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맑은 고딕"/>
                  <a:cs typeface="+mn-cs"/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7122854" y="3469364"/>
                <a:ext cx="329466" cy="234170"/>
              </a:xfrm>
              <a:prstGeom prst="ellipse">
                <a:avLst/>
              </a:prstGeom>
              <a:solidFill>
                <a:sysClr val="window" lastClr="FFFFF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맑은 고딕"/>
                  <a:cs typeface="+mn-cs"/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6372201" y="3356445"/>
                <a:ext cx="309678" cy="212110"/>
              </a:xfrm>
              <a:prstGeom prst="ellipse">
                <a:avLst/>
              </a:prstGeom>
              <a:solidFill>
                <a:sysClr val="window" lastClr="FFFFF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맑은 고딕"/>
                  <a:cs typeface="+mn-cs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7048751" y="3995765"/>
                <a:ext cx="239400" cy="173122"/>
              </a:xfrm>
              <a:prstGeom prst="ellipse">
                <a:avLst/>
              </a:prstGeom>
              <a:solidFill>
                <a:sysClr val="window" lastClr="FFFFF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맑은 고딕"/>
                  <a:cs typeface="+mn-cs"/>
                </a:endParaRPr>
              </a:p>
            </p:txBody>
          </p:sp>
        </p:grpSp>
        <p:sp>
          <p:nvSpPr>
            <p:cNvPr id="62" name="Heart 17">
              <a:extLst>
                <a:ext uri="{FF2B5EF4-FFF2-40B4-BE49-F238E27FC236}">
                  <a16:creationId xmlns:a16="http://schemas.microsoft.com/office/drawing/2014/main" id="{C1B770E8-D574-4F2D-8AF3-22445BFB9BA6}"/>
                </a:ext>
              </a:extLst>
            </p:cNvPr>
            <p:cNvSpPr/>
            <p:nvPr/>
          </p:nvSpPr>
          <p:spPr>
            <a:xfrm>
              <a:off x="6652666" y="4953049"/>
              <a:ext cx="340626" cy="333972"/>
            </a:xfrm>
            <a:custGeom>
              <a:avLst/>
              <a:gdLst/>
              <a:ahLst/>
              <a:cxnLst/>
              <a:rect l="l" t="t" r="r" b="b"/>
              <a:pathLst>
                <a:path w="3263621" h="3199863">
                  <a:moveTo>
                    <a:pt x="1896188" y="786599"/>
                  </a:moveTo>
                  <a:cubicBezTo>
                    <a:pt x="1878938" y="786251"/>
                    <a:pt x="1861335" y="789280"/>
                    <a:pt x="1844305" y="796082"/>
                  </a:cubicBezTo>
                  <a:cubicBezTo>
                    <a:pt x="1792333" y="816839"/>
                    <a:pt x="1760707" y="866742"/>
                    <a:pt x="1761231" y="919486"/>
                  </a:cubicBezTo>
                  <a:lnTo>
                    <a:pt x="1573886" y="1618665"/>
                  </a:lnTo>
                  <a:lnTo>
                    <a:pt x="1438574" y="1113672"/>
                  </a:lnTo>
                  <a:cubicBezTo>
                    <a:pt x="1424335" y="1060531"/>
                    <a:pt x="1379808" y="1023594"/>
                    <a:pt x="1328543" y="1016456"/>
                  </a:cubicBezTo>
                  <a:cubicBezTo>
                    <a:pt x="1320071" y="1015276"/>
                    <a:pt x="1311415" y="1014911"/>
                    <a:pt x="1302836" y="1018067"/>
                  </a:cubicBezTo>
                  <a:lnTo>
                    <a:pt x="1300556" y="1017667"/>
                  </a:lnTo>
                  <a:cubicBezTo>
                    <a:pt x="1298914" y="1017711"/>
                    <a:pt x="1297275" y="1017786"/>
                    <a:pt x="1295680" y="1018515"/>
                  </a:cubicBezTo>
                  <a:lnTo>
                    <a:pt x="1275904" y="1019755"/>
                  </a:lnTo>
                  <a:cubicBezTo>
                    <a:pt x="1273459" y="1020410"/>
                    <a:pt x="1271049" y="1021129"/>
                    <a:pt x="1269080" y="1023145"/>
                  </a:cubicBezTo>
                  <a:cubicBezTo>
                    <a:pt x="1229892" y="1033156"/>
                    <a:pt x="1196286" y="1061513"/>
                    <a:pt x="1180414" y="1102068"/>
                  </a:cubicBezTo>
                  <a:lnTo>
                    <a:pt x="902406" y="1812437"/>
                  </a:lnTo>
                  <a:lnTo>
                    <a:pt x="612897" y="1812437"/>
                  </a:lnTo>
                  <a:cubicBezTo>
                    <a:pt x="539543" y="1812437"/>
                    <a:pt x="480078" y="1871902"/>
                    <a:pt x="480078" y="1945256"/>
                  </a:cubicBezTo>
                  <a:cubicBezTo>
                    <a:pt x="480078" y="2018610"/>
                    <a:pt x="539543" y="2078075"/>
                    <a:pt x="612897" y="2078075"/>
                  </a:cubicBezTo>
                  <a:lnTo>
                    <a:pt x="966673" y="2078075"/>
                  </a:lnTo>
                  <a:cubicBezTo>
                    <a:pt x="1008666" y="2088839"/>
                    <a:pt x="1051924" y="2075535"/>
                    <a:pt x="1081835" y="2045978"/>
                  </a:cubicBezTo>
                  <a:cubicBezTo>
                    <a:pt x="1105846" y="2028294"/>
                    <a:pt x="1122213" y="2001701"/>
                    <a:pt x="1125659" y="1970866"/>
                  </a:cubicBezTo>
                  <a:lnTo>
                    <a:pt x="1284498" y="1565001"/>
                  </a:lnTo>
                  <a:lnTo>
                    <a:pt x="1443089" y="2156868"/>
                  </a:lnTo>
                  <a:cubicBezTo>
                    <a:pt x="1455914" y="2204733"/>
                    <a:pt x="1493311" y="2239452"/>
                    <a:pt x="1538593" y="2249086"/>
                  </a:cubicBezTo>
                  <a:lnTo>
                    <a:pt x="1542015" y="2250785"/>
                  </a:lnTo>
                  <a:cubicBezTo>
                    <a:pt x="1542604" y="2250943"/>
                    <a:pt x="1543193" y="2251097"/>
                    <a:pt x="1543870" y="2250902"/>
                  </a:cubicBezTo>
                  <a:cubicBezTo>
                    <a:pt x="1553422" y="2254514"/>
                    <a:pt x="1563610" y="2255524"/>
                    <a:pt x="1573886" y="2252783"/>
                  </a:cubicBezTo>
                  <a:cubicBezTo>
                    <a:pt x="1584162" y="2255524"/>
                    <a:pt x="1594351" y="2254515"/>
                    <a:pt x="1603903" y="2250901"/>
                  </a:cubicBezTo>
                  <a:lnTo>
                    <a:pt x="1605758" y="2250785"/>
                  </a:lnTo>
                  <a:cubicBezTo>
                    <a:pt x="1606974" y="2250459"/>
                    <a:pt x="1608181" y="2250118"/>
                    <a:pt x="1609178" y="2249086"/>
                  </a:cubicBezTo>
                  <a:cubicBezTo>
                    <a:pt x="1654461" y="2239453"/>
                    <a:pt x="1691859" y="2204734"/>
                    <a:pt x="1704684" y="2156868"/>
                  </a:cubicBezTo>
                  <a:lnTo>
                    <a:pt x="1921541" y="1347547"/>
                  </a:lnTo>
                  <a:lnTo>
                    <a:pt x="2181705" y="1998928"/>
                  </a:lnTo>
                  <a:cubicBezTo>
                    <a:pt x="2205326" y="2058070"/>
                    <a:pt x="2266689" y="2090865"/>
                    <a:pt x="2326593" y="2078075"/>
                  </a:cubicBezTo>
                  <a:lnTo>
                    <a:pt x="2671200" y="2078075"/>
                  </a:lnTo>
                  <a:cubicBezTo>
                    <a:pt x="2744554" y="2078075"/>
                    <a:pt x="2804019" y="2018610"/>
                    <a:pt x="2804019" y="1945256"/>
                  </a:cubicBezTo>
                  <a:cubicBezTo>
                    <a:pt x="2804019" y="1871902"/>
                    <a:pt x="2744554" y="1812437"/>
                    <a:pt x="2671200" y="1812437"/>
                  </a:cubicBezTo>
                  <a:lnTo>
                    <a:pt x="2393261" y="1812437"/>
                  </a:lnTo>
                  <a:lnTo>
                    <a:pt x="2016914" y="870162"/>
                  </a:lnTo>
                  <a:cubicBezTo>
                    <a:pt x="1996508" y="819071"/>
                    <a:pt x="1947937" y="787642"/>
                    <a:pt x="1896188" y="786599"/>
                  </a:cubicBezTo>
                  <a:close/>
                  <a:moveTo>
                    <a:pt x="773454" y="106"/>
                  </a:moveTo>
                  <a:cubicBezTo>
                    <a:pt x="1097282" y="5742"/>
                    <a:pt x="1441967" y="238301"/>
                    <a:pt x="1631811" y="769863"/>
                  </a:cubicBezTo>
                  <a:cubicBezTo>
                    <a:pt x="2306811" y="-1120137"/>
                    <a:pt x="4939311" y="769863"/>
                    <a:pt x="1631811" y="3199863"/>
                  </a:cubicBezTo>
                  <a:cubicBezTo>
                    <a:pt x="-745455" y="1453301"/>
                    <a:pt x="-54107" y="-14297"/>
                    <a:pt x="773454" y="106"/>
                  </a:cubicBezTo>
                  <a:close/>
                </a:path>
              </a:pathLst>
            </a:cu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맑은 고딕"/>
                <a:cs typeface="+mn-cs"/>
              </a:endParaRPr>
            </a:p>
          </p:txBody>
        </p:sp>
        <p:sp>
          <p:nvSpPr>
            <p:cNvPr id="63" name="Rounded Rectangle 40">
              <a:extLst>
                <a:ext uri="{FF2B5EF4-FFF2-40B4-BE49-F238E27FC236}">
                  <a16:creationId xmlns:a16="http://schemas.microsoft.com/office/drawing/2014/main" id="{E3B2A120-A631-46D0-94D6-9C9DA96D78CB}"/>
                </a:ext>
              </a:extLst>
            </p:cNvPr>
            <p:cNvSpPr/>
            <p:nvPr/>
          </p:nvSpPr>
          <p:spPr>
            <a:xfrm rot="2942052">
              <a:off x="6449782" y="4542215"/>
              <a:ext cx="157166" cy="167201"/>
            </a:xfrm>
            <a:custGeom>
              <a:avLst/>
              <a:gdLst/>
              <a:ahLst/>
              <a:cxnLst/>
              <a:rect l="l" t="t" r="r" b="b"/>
              <a:pathLst>
                <a:path w="3011706" h="3204001">
                  <a:moveTo>
                    <a:pt x="2432249" y="1011942"/>
                  </a:moveTo>
                  <a:cubicBezTo>
                    <a:pt x="2423608" y="1019482"/>
                    <a:pt x="2416303" y="1028841"/>
                    <a:pt x="2410966" y="1039800"/>
                  </a:cubicBezTo>
                  <a:lnTo>
                    <a:pt x="1969837" y="1945620"/>
                  </a:lnTo>
                  <a:cubicBezTo>
                    <a:pt x="1948488" y="1989457"/>
                    <a:pt x="1966719" y="2042300"/>
                    <a:pt x="2010556" y="2063648"/>
                  </a:cubicBezTo>
                  <a:cubicBezTo>
                    <a:pt x="2054392" y="2084996"/>
                    <a:pt x="2107235" y="2066766"/>
                    <a:pt x="2128583" y="2022929"/>
                  </a:cubicBezTo>
                  <a:lnTo>
                    <a:pt x="2569712" y="1117109"/>
                  </a:lnTo>
                  <a:cubicBezTo>
                    <a:pt x="2591061" y="1073271"/>
                    <a:pt x="2572830" y="1020430"/>
                    <a:pt x="2528993" y="999081"/>
                  </a:cubicBezTo>
                  <a:cubicBezTo>
                    <a:pt x="2496115" y="983070"/>
                    <a:pt x="2458172" y="989322"/>
                    <a:pt x="2432249" y="1011942"/>
                  </a:cubicBezTo>
                  <a:close/>
                  <a:moveTo>
                    <a:pt x="1709549" y="1044955"/>
                  </a:moveTo>
                  <a:cubicBezTo>
                    <a:pt x="1978186" y="735551"/>
                    <a:pt x="2446780" y="702502"/>
                    <a:pt x="2756184" y="971139"/>
                  </a:cubicBezTo>
                  <a:cubicBezTo>
                    <a:pt x="3065588" y="1239776"/>
                    <a:pt x="3098636" y="1708370"/>
                    <a:pt x="2830000" y="2017774"/>
                  </a:cubicBezTo>
                  <a:cubicBezTo>
                    <a:pt x="2561363" y="2327178"/>
                    <a:pt x="2092769" y="2360227"/>
                    <a:pt x="1783365" y="2091590"/>
                  </a:cubicBezTo>
                  <a:cubicBezTo>
                    <a:pt x="1473960" y="1822953"/>
                    <a:pt x="1440912" y="1354359"/>
                    <a:pt x="1709549" y="1044955"/>
                  </a:cubicBezTo>
                  <a:close/>
                  <a:moveTo>
                    <a:pt x="208197" y="1872243"/>
                  </a:moveTo>
                  <a:cubicBezTo>
                    <a:pt x="195168" y="1885273"/>
                    <a:pt x="187109" y="1903273"/>
                    <a:pt x="187109" y="1923155"/>
                  </a:cubicBezTo>
                  <a:lnTo>
                    <a:pt x="187109" y="2715155"/>
                  </a:lnTo>
                  <a:cubicBezTo>
                    <a:pt x="187109" y="2754920"/>
                    <a:pt x="219344" y="2787155"/>
                    <a:pt x="259109" y="2787155"/>
                  </a:cubicBezTo>
                  <a:cubicBezTo>
                    <a:pt x="298874" y="2787155"/>
                    <a:pt x="331109" y="2754920"/>
                    <a:pt x="331109" y="2715155"/>
                  </a:cubicBezTo>
                  <a:lnTo>
                    <a:pt x="331109" y="1923155"/>
                  </a:lnTo>
                  <a:cubicBezTo>
                    <a:pt x="331109" y="1883390"/>
                    <a:pt x="298874" y="1851155"/>
                    <a:pt x="259109" y="1851155"/>
                  </a:cubicBezTo>
                  <a:cubicBezTo>
                    <a:pt x="239226" y="1851156"/>
                    <a:pt x="221226" y="1859214"/>
                    <a:pt x="208197" y="1872243"/>
                  </a:cubicBezTo>
                  <a:close/>
                  <a:moveTo>
                    <a:pt x="0" y="1625202"/>
                  </a:moveTo>
                  <a:cubicBezTo>
                    <a:pt x="418057" y="1737228"/>
                    <a:pt x="858998" y="1737384"/>
                    <a:pt x="1277606" y="1625336"/>
                  </a:cubicBezTo>
                  <a:cubicBezTo>
                    <a:pt x="1277605" y="1938624"/>
                    <a:pt x="1277605" y="2251911"/>
                    <a:pt x="1277605" y="2565198"/>
                  </a:cubicBezTo>
                  <a:cubicBezTo>
                    <a:pt x="1277605" y="2917999"/>
                    <a:pt x="991603" y="3204001"/>
                    <a:pt x="638802" y="3204001"/>
                  </a:cubicBezTo>
                  <a:lnTo>
                    <a:pt x="638803" y="3204000"/>
                  </a:lnTo>
                  <a:cubicBezTo>
                    <a:pt x="286002" y="3204000"/>
                    <a:pt x="0" y="2917999"/>
                    <a:pt x="0" y="2565197"/>
                  </a:cubicBezTo>
                  <a:close/>
                  <a:moveTo>
                    <a:pt x="208197" y="459897"/>
                  </a:moveTo>
                  <a:cubicBezTo>
                    <a:pt x="195167" y="472926"/>
                    <a:pt x="187109" y="490926"/>
                    <a:pt x="187109" y="510808"/>
                  </a:cubicBezTo>
                  <a:lnTo>
                    <a:pt x="187109" y="1302808"/>
                  </a:lnTo>
                  <a:cubicBezTo>
                    <a:pt x="187109" y="1342573"/>
                    <a:pt x="219344" y="1374808"/>
                    <a:pt x="259109" y="1374808"/>
                  </a:cubicBezTo>
                  <a:cubicBezTo>
                    <a:pt x="298874" y="1374808"/>
                    <a:pt x="331109" y="1342573"/>
                    <a:pt x="331109" y="1302808"/>
                  </a:cubicBezTo>
                  <a:lnTo>
                    <a:pt x="331109" y="510808"/>
                  </a:lnTo>
                  <a:cubicBezTo>
                    <a:pt x="331109" y="471043"/>
                    <a:pt x="298874" y="438808"/>
                    <a:pt x="259109" y="438808"/>
                  </a:cubicBezTo>
                  <a:cubicBezTo>
                    <a:pt x="239226" y="438808"/>
                    <a:pt x="221226" y="446867"/>
                    <a:pt x="208197" y="459897"/>
                  </a:cubicBezTo>
                  <a:close/>
                  <a:moveTo>
                    <a:pt x="187101" y="187101"/>
                  </a:moveTo>
                  <a:cubicBezTo>
                    <a:pt x="302701" y="71501"/>
                    <a:pt x="462402" y="0"/>
                    <a:pt x="638803" y="0"/>
                  </a:cubicBezTo>
                  <a:cubicBezTo>
                    <a:pt x="991604" y="0"/>
                    <a:pt x="1277606" y="286002"/>
                    <a:pt x="1277606" y="638803"/>
                  </a:cubicBezTo>
                  <a:lnTo>
                    <a:pt x="1277606" y="1497764"/>
                  </a:lnTo>
                  <a:cubicBezTo>
                    <a:pt x="859958" y="1616355"/>
                    <a:pt x="417375" y="1616210"/>
                    <a:pt x="0" y="1498771"/>
                  </a:cubicBezTo>
                  <a:lnTo>
                    <a:pt x="0" y="638803"/>
                  </a:lnTo>
                  <a:cubicBezTo>
                    <a:pt x="0" y="462403"/>
                    <a:pt x="71500" y="302702"/>
                    <a:pt x="187101" y="187101"/>
                  </a:cubicBezTo>
                  <a:close/>
                </a:path>
              </a:pathLst>
            </a:cu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맑은 고딕"/>
                <a:cs typeface="+mn-cs"/>
              </a:endParaRPr>
            </a:p>
          </p:txBody>
        </p:sp>
        <p:sp>
          <p:nvSpPr>
            <p:cNvPr id="64" name="Rounded Rectangle 25">
              <a:extLst>
                <a:ext uri="{FF2B5EF4-FFF2-40B4-BE49-F238E27FC236}">
                  <a16:creationId xmlns:a16="http://schemas.microsoft.com/office/drawing/2014/main" id="{19F2EB86-268C-4175-B28A-EC31E075231D}"/>
                </a:ext>
              </a:extLst>
            </p:cNvPr>
            <p:cNvSpPr/>
            <p:nvPr/>
          </p:nvSpPr>
          <p:spPr>
            <a:xfrm>
              <a:off x="7203611" y="4694950"/>
              <a:ext cx="169080" cy="173960"/>
            </a:xfrm>
            <a:custGeom>
              <a:avLst/>
              <a:gdLst/>
              <a:ahLst/>
              <a:cxnLst/>
              <a:rect l="l" t="t" r="r" b="b"/>
              <a:pathLst>
                <a:path w="3240000" h="2730652">
                  <a:moveTo>
                    <a:pt x="1452811" y="1541940"/>
                  </a:moveTo>
                  <a:lnTo>
                    <a:pt x="1452811" y="1831951"/>
                  </a:lnTo>
                  <a:lnTo>
                    <a:pt x="1162800" y="1831951"/>
                  </a:lnTo>
                  <a:lnTo>
                    <a:pt x="1162800" y="2166329"/>
                  </a:lnTo>
                  <a:lnTo>
                    <a:pt x="1452811" y="2166329"/>
                  </a:lnTo>
                  <a:lnTo>
                    <a:pt x="1452811" y="2456340"/>
                  </a:lnTo>
                  <a:lnTo>
                    <a:pt x="1787189" y="2456340"/>
                  </a:lnTo>
                  <a:lnTo>
                    <a:pt x="1787189" y="2166329"/>
                  </a:lnTo>
                  <a:lnTo>
                    <a:pt x="2077200" y="2166329"/>
                  </a:lnTo>
                  <a:lnTo>
                    <a:pt x="2077200" y="1831951"/>
                  </a:lnTo>
                  <a:lnTo>
                    <a:pt x="1787189" y="1831951"/>
                  </a:lnTo>
                  <a:lnTo>
                    <a:pt x="1787189" y="1541940"/>
                  </a:lnTo>
                  <a:close/>
                  <a:moveTo>
                    <a:pt x="0" y="1278453"/>
                  </a:moveTo>
                  <a:lnTo>
                    <a:pt x="3240000" y="1278453"/>
                  </a:lnTo>
                  <a:lnTo>
                    <a:pt x="3240000" y="2376509"/>
                  </a:lnTo>
                  <a:cubicBezTo>
                    <a:pt x="3240000" y="2572097"/>
                    <a:pt x="3081445" y="2730652"/>
                    <a:pt x="2885857" y="2730652"/>
                  </a:cubicBezTo>
                  <a:lnTo>
                    <a:pt x="354143" y="2730652"/>
                  </a:lnTo>
                  <a:cubicBezTo>
                    <a:pt x="158555" y="2730652"/>
                    <a:pt x="0" y="2572097"/>
                    <a:pt x="0" y="2376509"/>
                  </a:cubicBezTo>
                  <a:close/>
                  <a:moveTo>
                    <a:pt x="1001150" y="200505"/>
                  </a:moveTo>
                  <a:cubicBezTo>
                    <a:pt x="933045" y="200505"/>
                    <a:pt x="877834" y="255715"/>
                    <a:pt x="877834" y="323821"/>
                  </a:cubicBezTo>
                  <a:lnTo>
                    <a:pt x="877834" y="605836"/>
                  </a:lnTo>
                  <a:lnTo>
                    <a:pt x="2362163" y="605836"/>
                  </a:lnTo>
                  <a:lnTo>
                    <a:pt x="2362163" y="323821"/>
                  </a:lnTo>
                  <a:cubicBezTo>
                    <a:pt x="2362163" y="255715"/>
                    <a:pt x="2306952" y="200505"/>
                    <a:pt x="2238846" y="200505"/>
                  </a:cubicBezTo>
                  <a:close/>
                  <a:moveTo>
                    <a:pt x="843301" y="0"/>
                  </a:moveTo>
                  <a:lnTo>
                    <a:pt x="2396696" y="0"/>
                  </a:lnTo>
                  <a:cubicBezTo>
                    <a:pt x="2488075" y="0"/>
                    <a:pt x="2562152" y="74077"/>
                    <a:pt x="2562152" y="165456"/>
                  </a:cubicBezTo>
                  <a:lnTo>
                    <a:pt x="2562152" y="605836"/>
                  </a:lnTo>
                  <a:lnTo>
                    <a:pt x="2885857" y="605836"/>
                  </a:lnTo>
                  <a:cubicBezTo>
                    <a:pt x="3081445" y="605836"/>
                    <a:pt x="3240000" y="764391"/>
                    <a:pt x="3240000" y="959979"/>
                  </a:cubicBezTo>
                  <a:lnTo>
                    <a:pt x="3240000" y="1134437"/>
                  </a:lnTo>
                  <a:lnTo>
                    <a:pt x="0" y="1134437"/>
                  </a:lnTo>
                  <a:lnTo>
                    <a:pt x="0" y="959979"/>
                  </a:lnTo>
                  <a:cubicBezTo>
                    <a:pt x="0" y="764391"/>
                    <a:pt x="158555" y="605836"/>
                    <a:pt x="354143" y="605836"/>
                  </a:cubicBezTo>
                  <a:lnTo>
                    <a:pt x="677845" y="605836"/>
                  </a:lnTo>
                  <a:lnTo>
                    <a:pt x="677845" y="165456"/>
                  </a:lnTo>
                  <a:cubicBezTo>
                    <a:pt x="677845" y="74077"/>
                    <a:pt x="751923" y="0"/>
                    <a:pt x="843301" y="0"/>
                  </a:cubicBezTo>
                  <a:close/>
                </a:path>
              </a:pathLst>
            </a:cu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맑은 고딕"/>
                <a:cs typeface="+mn-cs"/>
              </a:endParaRPr>
            </a:p>
          </p:txBody>
        </p:sp>
        <p:sp>
          <p:nvSpPr>
            <p:cNvPr id="65" name="Block Arc 20">
              <a:extLst>
                <a:ext uri="{FF2B5EF4-FFF2-40B4-BE49-F238E27FC236}">
                  <a16:creationId xmlns:a16="http://schemas.microsoft.com/office/drawing/2014/main" id="{489887BE-54A9-4A8A-8209-A623C832BCE1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6709014" y="3898810"/>
              <a:ext cx="231140" cy="250626"/>
            </a:xfrm>
            <a:custGeom>
              <a:avLst/>
              <a:gdLst/>
              <a:ahLst/>
              <a:cxnLst/>
              <a:rect l="l" t="t" r="r" b="b"/>
              <a:pathLst>
                <a:path w="2958558" h="3207983">
                  <a:moveTo>
                    <a:pt x="376920" y="2960896"/>
                  </a:moveTo>
                  <a:cubicBezTo>
                    <a:pt x="266613" y="2960896"/>
                    <a:pt x="177192" y="2871475"/>
                    <a:pt x="177192" y="2761168"/>
                  </a:cubicBezTo>
                  <a:cubicBezTo>
                    <a:pt x="177192" y="2650861"/>
                    <a:pt x="266613" y="2561440"/>
                    <a:pt x="376920" y="2561440"/>
                  </a:cubicBezTo>
                  <a:cubicBezTo>
                    <a:pt x="487227" y="2561440"/>
                    <a:pt x="576648" y="2650861"/>
                    <a:pt x="576648" y="2761168"/>
                  </a:cubicBezTo>
                  <a:cubicBezTo>
                    <a:pt x="576648" y="2871475"/>
                    <a:pt x="487227" y="2960896"/>
                    <a:pt x="376920" y="2960896"/>
                  </a:cubicBezTo>
                  <a:close/>
                  <a:moveTo>
                    <a:pt x="376921" y="3072323"/>
                  </a:moveTo>
                  <a:cubicBezTo>
                    <a:pt x="539434" y="3072323"/>
                    <a:pt x="671176" y="2940581"/>
                    <a:pt x="671176" y="2778068"/>
                  </a:cubicBezTo>
                  <a:cubicBezTo>
                    <a:pt x="671176" y="2615555"/>
                    <a:pt x="539434" y="2483813"/>
                    <a:pt x="376921" y="2483813"/>
                  </a:cubicBezTo>
                  <a:cubicBezTo>
                    <a:pt x="214408" y="2483813"/>
                    <a:pt x="82666" y="2615555"/>
                    <a:pt x="82666" y="2778068"/>
                  </a:cubicBezTo>
                  <a:cubicBezTo>
                    <a:pt x="82666" y="2940581"/>
                    <a:pt x="214408" y="3072323"/>
                    <a:pt x="376921" y="3072323"/>
                  </a:cubicBezTo>
                  <a:close/>
                  <a:moveTo>
                    <a:pt x="2379939" y="3207575"/>
                  </a:moveTo>
                  <a:cubicBezTo>
                    <a:pt x="2342159" y="3210380"/>
                    <a:pt x="2303308" y="3198772"/>
                    <a:pt x="2272342" y="3172087"/>
                  </a:cubicBezTo>
                  <a:cubicBezTo>
                    <a:pt x="2210411" y="3118717"/>
                    <a:pt x="2203469" y="3025247"/>
                    <a:pt x="2256839" y="2963315"/>
                  </a:cubicBezTo>
                  <a:cubicBezTo>
                    <a:pt x="2292137" y="2922355"/>
                    <a:pt x="2344975" y="2905450"/>
                    <a:pt x="2394194" y="2916618"/>
                  </a:cubicBezTo>
                  <a:lnTo>
                    <a:pt x="2482323" y="2842744"/>
                  </a:lnTo>
                  <a:lnTo>
                    <a:pt x="2486558" y="2847797"/>
                  </a:lnTo>
                  <a:cubicBezTo>
                    <a:pt x="2638916" y="2767056"/>
                    <a:pt x="2628462" y="2744879"/>
                    <a:pt x="2689889" y="2690172"/>
                  </a:cubicBezTo>
                  <a:cubicBezTo>
                    <a:pt x="2722819" y="2655246"/>
                    <a:pt x="2732363" y="2657367"/>
                    <a:pt x="2726376" y="2568558"/>
                  </a:cubicBezTo>
                  <a:lnTo>
                    <a:pt x="2730335" y="2568172"/>
                  </a:lnTo>
                  <a:lnTo>
                    <a:pt x="2726098" y="2568172"/>
                  </a:lnTo>
                  <a:lnTo>
                    <a:pt x="2726098" y="2140027"/>
                  </a:lnTo>
                  <a:lnTo>
                    <a:pt x="2686068" y="2140105"/>
                  </a:lnTo>
                  <a:cubicBezTo>
                    <a:pt x="2685662" y="1932305"/>
                    <a:pt x="2574529" y="1740506"/>
                    <a:pt x="2394530" y="1636956"/>
                  </a:cubicBezTo>
                  <a:cubicBezTo>
                    <a:pt x="2214320" y="1533284"/>
                    <a:pt x="1992511" y="1533845"/>
                    <a:pt x="1812826" y="1638426"/>
                  </a:cubicBezTo>
                  <a:cubicBezTo>
                    <a:pt x="1633353" y="1742884"/>
                    <a:pt x="1523189" y="1935240"/>
                    <a:pt x="1523830" y="2143038"/>
                  </a:cubicBezTo>
                  <a:lnTo>
                    <a:pt x="1483625" y="2143162"/>
                  </a:lnTo>
                  <a:lnTo>
                    <a:pt x="1483625" y="2568172"/>
                  </a:lnTo>
                  <a:lnTo>
                    <a:pt x="1479388" y="2568172"/>
                  </a:lnTo>
                  <a:lnTo>
                    <a:pt x="1483347" y="2568558"/>
                  </a:lnTo>
                  <a:cubicBezTo>
                    <a:pt x="1477359" y="2657367"/>
                    <a:pt x="1486903" y="2655246"/>
                    <a:pt x="1519833" y="2690172"/>
                  </a:cubicBezTo>
                  <a:cubicBezTo>
                    <a:pt x="1581261" y="2744879"/>
                    <a:pt x="1570806" y="2767057"/>
                    <a:pt x="1723166" y="2847797"/>
                  </a:cubicBezTo>
                  <a:lnTo>
                    <a:pt x="1727402" y="2842744"/>
                  </a:lnTo>
                  <a:lnTo>
                    <a:pt x="1815530" y="2916618"/>
                  </a:lnTo>
                  <a:cubicBezTo>
                    <a:pt x="1864749" y="2905450"/>
                    <a:pt x="1917587" y="2922356"/>
                    <a:pt x="1952884" y="2963315"/>
                  </a:cubicBezTo>
                  <a:cubicBezTo>
                    <a:pt x="2006254" y="3025247"/>
                    <a:pt x="1999313" y="3118717"/>
                    <a:pt x="1937381" y="3172087"/>
                  </a:cubicBezTo>
                  <a:cubicBezTo>
                    <a:pt x="1906416" y="3198772"/>
                    <a:pt x="1867565" y="3210380"/>
                    <a:pt x="1829785" y="3207575"/>
                  </a:cubicBezTo>
                  <a:cubicBezTo>
                    <a:pt x="1792004" y="3204769"/>
                    <a:pt x="1755294" y="3187551"/>
                    <a:pt x="1728609" y="3156586"/>
                  </a:cubicBezTo>
                  <a:cubicBezTo>
                    <a:pt x="1704170" y="3128225"/>
                    <a:pt x="1692377" y="3093251"/>
                    <a:pt x="1694258" y="3058558"/>
                  </a:cubicBezTo>
                  <a:lnTo>
                    <a:pt x="1607474" y="2985811"/>
                  </a:lnTo>
                  <a:lnTo>
                    <a:pt x="1609754" y="2983092"/>
                  </a:lnTo>
                  <a:cubicBezTo>
                    <a:pt x="1505378" y="2914609"/>
                    <a:pt x="1454899" y="2874388"/>
                    <a:pt x="1372959" y="2808609"/>
                  </a:cubicBezTo>
                  <a:cubicBezTo>
                    <a:pt x="1301402" y="2768123"/>
                    <a:pt x="1295976" y="2652344"/>
                    <a:pt x="1300245" y="2568172"/>
                  </a:cubicBezTo>
                  <a:lnTo>
                    <a:pt x="1296941" y="2568172"/>
                  </a:lnTo>
                  <a:lnTo>
                    <a:pt x="1296941" y="2143739"/>
                  </a:lnTo>
                  <a:lnTo>
                    <a:pt x="1251342" y="2143880"/>
                  </a:lnTo>
                  <a:cubicBezTo>
                    <a:pt x="1250400" y="1838694"/>
                    <a:pt x="1412261" y="1556194"/>
                    <a:pt x="1675942" y="1402813"/>
                  </a:cubicBezTo>
                  <a:cubicBezTo>
                    <a:pt x="1778114" y="1343381"/>
                    <a:pt x="1889554" y="1306836"/>
                    <a:pt x="2003205" y="1293823"/>
                  </a:cubicBezTo>
                  <a:lnTo>
                    <a:pt x="2003205" y="878785"/>
                  </a:lnTo>
                  <a:lnTo>
                    <a:pt x="1998176" y="878621"/>
                  </a:lnTo>
                  <a:cubicBezTo>
                    <a:pt x="2009560" y="630102"/>
                    <a:pt x="1847671" y="398939"/>
                    <a:pt x="1584243" y="287563"/>
                  </a:cubicBezTo>
                  <a:cubicBezTo>
                    <a:pt x="1373323" y="198386"/>
                    <a:pt x="1125012" y="198092"/>
                    <a:pt x="913796" y="286769"/>
                  </a:cubicBezTo>
                  <a:cubicBezTo>
                    <a:pt x="650203" y="397436"/>
                    <a:pt x="487575" y="627955"/>
                    <a:pt x="497878" y="876315"/>
                  </a:cubicBezTo>
                  <a:lnTo>
                    <a:pt x="492947" y="876461"/>
                  </a:lnTo>
                  <a:lnTo>
                    <a:pt x="492947" y="2424958"/>
                  </a:lnTo>
                  <a:cubicBezTo>
                    <a:pt x="646520" y="2471832"/>
                    <a:pt x="757382" y="2615059"/>
                    <a:pt x="757382" y="2784179"/>
                  </a:cubicBezTo>
                  <a:cubicBezTo>
                    <a:pt x="757382" y="2993324"/>
                    <a:pt x="587836" y="3162870"/>
                    <a:pt x="378691" y="3162870"/>
                  </a:cubicBezTo>
                  <a:cubicBezTo>
                    <a:pt x="169546" y="3162870"/>
                    <a:pt x="0" y="2993324"/>
                    <a:pt x="0" y="2784179"/>
                  </a:cubicBezTo>
                  <a:cubicBezTo>
                    <a:pt x="0" y="2610447"/>
                    <a:pt x="116991" y="2464039"/>
                    <a:pt x="276947" y="2421074"/>
                  </a:cubicBezTo>
                  <a:lnTo>
                    <a:pt x="276947" y="783746"/>
                  </a:lnTo>
                  <a:lnTo>
                    <a:pt x="281758" y="783746"/>
                  </a:lnTo>
                  <a:cubicBezTo>
                    <a:pt x="307533" y="493124"/>
                    <a:pt x="502412" y="231983"/>
                    <a:pt x="801266" y="95774"/>
                  </a:cubicBezTo>
                  <a:cubicBezTo>
                    <a:pt x="1082323" y="-32324"/>
                    <a:pt x="1416727" y="-31901"/>
                    <a:pt x="1697364" y="96907"/>
                  </a:cubicBezTo>
                  <a:cubicBezTo>
                    <a:pt x="1994951" y="233494"/>
                    <a:pt x="2188714" y="494056"/>
                    <a:pt x="2214549" y="783746"/>
                  </a:cubicBezTo>
                  <a:lnTo>
                    <a:pt x="2219205" y="783746"/>
                  </a:lnTo>
                  <a:lnTo>
                    <a:pt x="2219205" y="1295162"/>
                  </a:lnTo>
                  <a:cubicBezTo>
                    <a:pt x="2327099" y="1309357"/>
                    <a:pt x="2432799" y="1344641"/>
                    <a:pt x="2530224" y="1400656"/>
                  </a:cubicBezTo>
                  <a:cubicBezTo>
                    <a:pt x="2794677" y="1552703"/>
                    <a:pt x="2957961" y="1834385"/>
                    <a:pt x="2958558" y="2139573"/>
                  </a:cubicBezTo>
                  <a:lnTo>
                    <a:pt x="2912782" y="2139663"/>
                  </a:lnTo>
                  <a:lnTo>
                    <a:pt x="2912782" y="2568172"/>
                  </a:lnTo>
                  <a:lnTo>
                    <a:pt x="2909478" y="2568172"/>
                  </a:lnTo>
                  <a:cubicBezTo>
                    <a:pt x="2913747" y="2652344"/>
                    <a:pt x="2908320" y="2768123"/>
                    <a:pt x="2836763" y="2808609"/>
                  </a:cubicBezTo>
                  <a:cubicBezTo>
                    <a:pt x="2754824" y="2874388"/>
                    <a:pt x="2704345" y="2914609"/>
                    <a:pt x="2599970" y="2983091"/>
                  </a:cubicBezTo>
                  <a:lnTo>
                    <a:pt x="2602250" y="2985811"/>
                  </a:lnTo>
                  <a:lnTo>
                    <a:pt x="2515466" y="3058559"/>
                  </a:lnTo>
                  <a:cubicBezTo>
                    <a:pt x="2517346" y="3093252"/>
                    <a:pt x="2505554" y="3128225"/>
                    <a:pt x="2481114" y="3156586"/>
                  </a:cubicBezTo>
                  <a:cubicBezTo>
                    <a:pt x="2454429" y="3187551"/>
                    <a:pt x="2417719" y="3204769"/>
                    <a:pt x="2379939" y="3207575"/>
                  </a:cubicBezTo>
                  <a:close/>
                </a:path>
              </a:pathLst>
            </a:cu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맑은 고딕"/>
                <a:cs typeface="+mn-cs"/>
              </a:endParaRPr>
            </a:p>
          </p:txBody>
        </p:sp>
        <p:sp>
          <p:nvSpPr>
            <p:cNvPr id="66" name="Rounded Rectangle 7">
              <a:extLst>
                <a:ext uri="{FF2B5EF4-FFF2-40B4-BE49-F238E27FC236}">
                  <a16:creationId xmlns:a16="http://schemas.microsoft.com/office/drawing/2014/main" id="{F3BA84E3-0CED-41AF-974E-5A3027C18907}"/>
                </a:ext>
              </a:extLst>
            </p:cNvPr>
            <p:cNvSpPr>
              <a:spLocks noChangeAspect="1"/>
            </p:cNvSpPr>
            <p:nvPr/>
          </p:nvSpPr>
          <p:spPr>
            <a:xfrm rot="18924894" flipH="1">
              <a:off x="7090151" y="4183558"/>
              <a:ext cx="77978" cy="304976"/>
            </a:xfrm>
            <a:custGeom>
              <a:avLst/>
              <a:gdLst/>
              <a:ahLst/>
              <a:cxnLst/>
              <a:rect l="l" t="t" r="r" b="b"/>
              <a:pathLst>
                <a:path w="1081111" h="4228323">
                  <a:moveTo>
                    <a:pt x="335224" y="1867922"/>
                  </a:moveTo>
                  <a:cubicBezTo>
                    <a:pt x="355105" y="1839562"/>
                    <a:pt x="441066" y="1818228"/>
                    <a:pt x="544096" y="1818228"/>
                  </a:cubicBezTo>
                  <a:cubicBezTo>
                    <a:pt x="661845" y="1818228"/>
                    <a:pt x="757300" y="1846093"/>
                    <a:pt x="757300" y="1880465"/>
                  </a:cubicBezTo>
                  <a:lnTo>
                    <a:pt x="754850" y="1887560"/>
                  </a:lnTo>
                  <a:lnTo>
                    <a:pt x="757869" y="1887560"/>
                  </a:lnTo>
                  <a:lnTo>
                    <a:pt x="757869" y="2839818"/>
                  </a:lnTo>
                  <a:cubicBezTo>
                    <a:pt x="757869" y="2972331"/>
                    <a:pt x="662287" y="3079754"/>
                    <a:pt x="544381" y="3079754"/>
                  </a:cubicBezTo>
                  <a:cubicBezTo>
                    <a:pt x="426475" y="3079754"/>
                    <a:pt x="330892" y="2972330"/>
                    <a:pt x="330892" y="2839818"/>
                  </a:cubicBezTo>
                  <a:cubicBezTo>
                    <a:pt x="330892" y="2522399"/>
                    <a:pt x="330893" y="2204979"/>
                    <a:pt x="330893" y="1887560"/>
                  </a:cubicBezTo>
                  <a:lnTo>
                    <a:pt x="333343" y="1887560"/>
                  </a:lnTo>
                  <a:cubicBezTo>
                    <a:pt x="331423" y="1885549"/>
                    <a:pt x="330893" y="1883025"/>
                    <a:pt x="330893" y="1880465"/>
                  </a:cubicBezTo>
                  <a:cubicBezTo>
                    <a:pt x="330893" y="1876168"/>
                    <a:pt x="332384" y="1871973"/>
                    <a:pt x="335224" y="1867922"/>
                  </a:cubicBezTo>
                  <a:close/>
                  <a:moveTo>
                    <a:pt x="40017" y="122059"/>
                  </a:moveTo>
                  <a:cubicBezTo>
                    <a:pt x="33211" y="132011"/>
                    <a:pt x="29637" y="142314"/>
                    <a:pt x="29637" y="152868"/>
                  </a:cubicBezTo>
                  <a:cubicBezTo>
                    <a:pt x="29637" y="201406"/>
                    <a:pt x="105246" y="244661"/>
                    <a:pt x="223474" y="271871"/>
                  </a:cubicBezTo>
                  <a:lnTo>
                    <a:pt x="259635" y="468058"/>
                  </a:lnTo>
                  <a:cubicBezTo>
                    <a:pt x="103865" y="495856"/>
                    <a:pt x="0" y="547115"/>
                    <a:pt x="0" y="605632"/>
                  </a:cubicBezTo>
                  <a:cubicBezTo>
                    <a:pt x="0" y="658669"/>
                    <a:pt x="85325" y="705745"/>
                    <a:pt x="217400" y="734580"/>
                  </a:cubicBezTo>
                  <a:lnTo>
                    <a:pt x="217063" y="737117"/>
                  </a:lnTo>
                  <a:lnTo>
                    <a:pt x="217063" y="2943282"/>
                  </a:lnTo>
                  <a:cubicBezTo>
                    <a:pt x="217063" y="3039089"/>
                    <a:pt x="294931" y="3121078"/>
                    <a:pt x="405721" y="3153265"/>
                  </a:cubicBezTo>
                  <a:cubicBezTo>
                    <a:pt x="400324" y="3160310"/>
                    <a:pt x="397646" y="3168520"/>
                    <a:pt x="397646" y="3177204"/>
                  </a:cubicBezTo>
                  <a:lnTo>
                    <a:pt x="397646" y="3194256"/>
                  </a:lnTo>
                  <a:cubicBezTo>
                    <a:pt x="397646" y="3224314"/>
                    <a:pt x="429716" y="3248680"/>
                    <a:pt x="469276" y="3248680"/>
                  </a:cubicBezTo>
                  <a:lnTo>
                    <a:pt x="496274" y="3248680"/>
                  </a:lnTo>
                  <a:cubicBezTo>
                    <a:pt x="503831" y="3569617"/>
                    <a:pt x="518631" y="3867052"/>
                    <a:pt x="514761" y="4228323"/>
                  </a:cubicBezTo>
                  <a:lnTo>
                    <a:pt x="577573" y="4091802"/>
                  </a:lnTo>
                  <a:cubicBezTo>
                    <a:pt x="580481" y="3794896"/>
                    <a:pt x="583388" y="3537508"/>
                    <a:pt x="586278" y="3248680"/>
                  </a:cubicBezTo>
                  <a:lnTo>
                    <a:pt x="611834" y="3248680"/>
                  </a:lnTo>
                  <a:cubicBezTo>
                    <a:pt x="651395" y="3248680"/>
                    <a:pt x="683465" y="3224314"/>
                    <a:pt x="683465" y="3194256"/>
                  </a:cubicBezTo>
                  <a:lnTo>
                    <a:pt x="683465" y="3177205"/>
                  </a:lnTo>
                  <a:cubicBezTo>
                    <a:pt x="683465" y="3168518"/>
                    <a:pt x="680787" y="3160307"/>
                    <a:pt x="675388" y="3153262"/>
                  </a:cubicBezTo>
                  <a:cubicBezTo>
                    <a:pt x="786180" y="3121079"/>
                    <a:pt x="864048" y="3039089"/>
                    <a:pt x="864048" y="2943282"/>
                  </a:cubicBezTo>
                  <a:lnTo>
                    <a:pt x="864048" y="737117"/>
                  </a:lnTo>
                  <a:cubicBezTo>
                    <a:pt x="864048" y="736269"/>
                    <a:pt x="864042" y="735422"/>
                    <a:pt x="863712" y="734579"/>
                  </a:cubicBezTo>
                  <a:cubicBezTo>
                    <a:pt x="995786" y="705744"/>
                    <a:pt x="1081111" y="658669"/>
                    <a:pt x="1081111" y="605632"/>
                  </a:cubicBezTo>
                  <a:cubicBezTo>
                    <a:pt x="1081111" y="547115"/>
                    <a:pt x="977246" y="495856"/>
                    <a:pt x="821477" y="468058"/>
                  </a:cubicBezTo>
                  <a:lnTo>
                    <a:pt x="857637" y="271871"/>
                  </a:lnTo>
                  <a:cubicBezTo>
                    <a:pt x="975865" y="244661"/>
                    <a:pt x="1051474" y="201406"/>
                    <a:pt x="1051474" y="152868"/>
                  </a:cubicBezTo>
                  <a:cubicBezTo>
                    <a:pt x="1051474" y="68441"/>
                    <a:pt x="822728" y="0"/>
                    <a:pt x="540555" y="0"/>
                  </a:cubicBezTo>
                  <a:cubicBezTo>
                    <a:pt x="293654" y="0"/>
                    <a:pt x="87658" y="52400"/>
                    <a:pt x="40017" y="122059"/>
                  </a:cubicBezTo>
                  <a:close/>
                </a:path>
              </a:pathLst>
            </a:cu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맑은 고딕"/>
                <a:cs typeface="+mn-cs"/>
              </a:endParaRPr>
            </a:p>
          </p:txBody>
        </p:sp>
        <p:sp>
          <p:nvSpPr>
            <p:cNvPr id="67" name="Teardrop 9">
              <a:extLst>
                <a:ext uri="{FF2B5EF4-FFF2-40B4-BE49-F238E27FC236}">
                  <a16:creationId xmlns:a16="http://schemas.microsoft.com/office/drawing/2014/main" id="{690C826B-A0F5-48FC-948C-C66F00356CCB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6671735" y="2009766"/>
              <a:ext cx="348493" cy="297430"/>
            </a:xfrm>
            <a:custGeom>
              <a:avLst/>
              <a:gdLst/>
              <a:ahLst/>
              <a:cxnLst/>
              <a:rect l="l" t="t" r="r" b="b"/>
              <a:pathLst>
                <a:path w="3552042" h="3031575">
                  <a:moveTo>
                    <a:pt x="1499560" y="1284945"/>
                  </a:moveTo>
                  <a:lnTo>
                    <a:pt x="1272419" y="1057805"/>
                  </a:lnTo>
                  <a:lnTo>
                    <a:pt x="1054631" y="1275593"/>
                  </a:lnTo>
                  <a:lnTo>
                    <a:pt x="836843" y="1057805"/>
                  </a:lnTo>
                  <a:lnTo>
                    <a:pt x="609703" y="1284945"/>
                  </a:lnTo>
                  <a:lnTo>
                    <a:pt x="827491" y="1502733"/>
                  </a:lnTo>
                  <a:lnTo>
                    <a:pt x="609703" y="1720522"/>
                  </a:lnTo>
                  <a:lnTo>
                    <a:pt x="836843" y="1947662"/>
                  </a:lnTo>
                  <a:lnTo>
                    <a:pt x="1054631" y="1729874"/>
                  </a:lnTo>
                  <a:lnTo>
                    <a:pt x="1272419" y="1947662"/>
                  </a:lnTo>
                  <a:lnTo>
                    <a:pt x="1499560" y="1720522"/>
                  </a:lnTo>
                  <a:lnTo>
                    <a:pt x="1281771" y="1502733"/>
                  </a:lnTo>
                  <a:close/>
                  <a:moveTo>
                    <a:pt x="3552042" y="1021270"/>
                  </a:moveTo>
                  <a:cubicBezTo>
                    <a:pt x="3346428" y="1488389"/>
                    <a:pt x="3240687" y="1885112"/>
                    <a:pt x="3146822" y="2229032"/>
                  </a:cubicBezTo>
                  <a:cubicBezTo>
                    <a:pt x="3047091" y="2666397"/>
                    <a:pt x="2787512" y="3031575"/>
                    <a:pt x="2344279" y="3031575"/>
                  </a:cubicBezTo>
                  <a:cubicBezTo>
                    <a:pt x="1991740" y="3031575"/>
                    <a:pt x="1692293" y="2804263"/>
                    <a:pt x="1587926" y="2487045"/>
                  </a:cubicBezTo>
                  <a:cubicBezTo>
                    <a:pt x="1859795" y="2308350"/>
                    <a:pt x="2033031" y="1980125"/>
                    <a:pt x="2117061" y="1611614"/>
                  </a:cubicBezTo>
                  <a:cubicBezTo>
                    <a:pt x="2127904" y="1571883"/>
                    <a:pt x="2138872" y="1531598"/>
                    <a:pt x="2150086" y="1490753"/>
                  </a:cubicBezTo>
                  <a:cubicBezTo>
                    <a:pt x="2212338" y="1465032"/>
                    <a:pt x="2277652" y="1444164"/>
                    <a:pt x="2344279" y="1426490"/>
                  </a:cubicBezTo>
                  <a:cubicBezTo>
                    <a:pt x="2764465" y="1315024"/>
                    <a:pt x="3073190" y="1226884"/>
                    <a:pt x="3552042" y="1021270"/>
                  </a:cubicBezTo>
                  <a:close/>
                  <a:moveTo>
                    <a:pt x="2557365" y="0"/>
                  </a:moveTo>
                  <a:cubicBezTo>
                    <a:pt x="2295797" y="594236"/>
                    <a:pt x="2161281" y="1098917"/>
                    <a:pt x="2041873" y="1536428"/>
                  </a:cubicBezTo>
                  <a:cubicBezTo>
                    <a:pt x="1915003" y="2092812"/>
                    <a:pt x="1584785" y="2557364"/>
                    <a:pt x="1020937" y="2557364"/>
                  </a:cubicBezTo>
                  <a:cubicBezTo>
                    <a:pt x="457089" y="2557364"/>
                    <a:pt x="0" y="2100276"/>
                    <a:pt x="0" y="1536428"/>
                  </a:cubicBezTo>
                  <a:cubicBezTo>
                    <a:pt x="0" y="972580"/>
                    <a:pt x="475939" y="660066"/>
                    <a:pt x="1020937" y="515492"/>
                  </a:cubicBezTo>
                  <a:cubicBezTo>
                    <a:pt x="1555467" y="373694"/>
                    <a:pt x="1948204" y="261568"/>
                    <a:pt x="2557365" y="0"/>
                  </a:cubicBezTo>
                  <a:close/>
                </a:path>
              </a:pathLst>
            </a:cu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맑은 고딕"/>
                <a:cs typeface="+mn-cs"/>
              </a:endParaRPr>
            </a:p>
          </p:txBody>
        </p:sp>
        <p:sp>
          <p:nvSpPr>
            <p:cNvPr id="68" name="Oval 8">
              <a:extLst>
                <a:ext uri="{FF2B5EF4-FFF2-40B4-BE49-F238E27FC236}">
                  <a16:creationId xmlns:a16="http://schemas.microsoft.com/office/drawing/2014/main" id="{77A772A9-4C8B-4056-B9E3-43466355CF25}"/>
                </a:ext>
              </a:extLst>
            </p:cNvPr>
            <p:cNvSpPr/>
            <p:nvPr/>
          </p:nvSpPr>
          <p:spPr>
            <a:xfrm>
              <a:off x="7084323" y="5333771"/>
              <a:ext cx="157052" cy="192158"/>
            </a:xfrm>
            <a:custGeom>
              <a:avLst/>
              <a:gdLst/>
              <a:ahLst/>
              <a:cxnLst/>
              <a:rect l="l" t="t" r="r" b="b"/>
              <a:pathLst>
                <a:path w="3068057" h="3083879">
                  <a:moveTo>
                    <a:pt x="1943022" y="0"/>
                  </a:moveTo>
                  <a:cubicBezTo>
                    <a:pt x="2091435" y="0"/>
                    <a:pt x="2214809" y="107202"/>
                    <a:pt x="2232575" y="249298"/>
                  </a:cubicBezTo>
                  <a:cubicBezTo>
                    <a:pt x="2066806" y="323095"/>
                    <a:pt x="1966497" y="475331"/>
                    <a:pt x="1992863" y="623272"/>
                  </a:cubicBezTo>
                  <a:lnTo>
                    <a:pt x="2032344" y="614884"/>
                  </a:lnTo>
                  <a:cubicBezTo>
                    <a:pt x="2007703" y="472429"/>
                    <a:pt x="2119863" y="324636"/>
                    <a:pt x="2294697" y="266187"/>
                  </a:cubicBezTo>
                  <a:cubicBezTo>
                    <a:pt x="2304190" y="260641"/>
                    <a:pt x="2314409" y="260119"/>
                    <a:pt x="2324748" y="260119"/>
                  </a:cubicBezTo>
                  <a:cubicBezTo>
                    <a:pt x="2491310" y="260119"/>
                    <a:pt x="2626336" y="395145"/>
                    <a:pt x="2626336" y="561708"/>
                  </a:cubicBezTo>
                  <a:lnTo>
                    <a:pt x="2609021" y="647481"/>
                  </a:lnTo>
                  <a:lnTo>
                    <a:pt x="2626336" y="647481"/>
                  </a:lnTo>
                  <a:lnTo>
                    <a:pt x="2626336" y="656343"/>
                  </a:lnTo>
                  <a:cubicBezTo>
                    <a:pt x="2762823" y="669742"/>
                    <a:pt x="2867295" y="786613"/>
                    <a:pt x="2867295" y="927882"/>
                  </a:cubicBezTo>
                  <a:lnTo>
                    <a:pt x="2850464" y="1011252"/>
                  </a:lnTo>
                  <a:cubicBezTo>
                    <a:pt x="2978255" y="1064152"/>
                    <a:pt x="3068057" y="1190111"/>
                    <a:pt x="3068057" y="1337042"/>
                  </a:cubicBezTo>
                  <a:cubicBezTo>
                    <a:pt x="3068057" y="1418703"/>
                    <a:pt x="3040320" y="1493884"/>
                    <a:pt x="2992210" y="1551889"/>
                  </a:cubicBezTo>
                  <a:cubicBezTo>
                    <a:pt x="2909241" y="1651289"/>
                    <a:pt x="2791782" y="1696238"/>
                    <a:pt x="2686704" y="1660749"/>
                  </a:cubicBezTo>
                  <a:lnTo>
                    <a:pt x="2673794" y="1698968"/>
                  </a:lnTo>
                  <a:cubicBezTo>
                    <a:pt x="2768232" y="1730865"/>
                    <a:pt x="2870956" y="1707121"/>
                    <a:pt x="2955415" y="1640323"/>
                  </a:cubicBezTo>
                  <a:cubicBezTo>
                    <a:pt x="2993943" y="1688574"/>
                    <a:pt x="3012247" y="1750635"/>
                    <a:pt x="3012247" y="1816968"/>
                  </a:cubicBezTo>
                  <a:cubicBezTo>
                    <a:pt x="3012247" y="1986406"/>
                    <a:pt x="2892829" y="2127952"/>
                    <a:pt x="2733451" y="2161496"/>
                  </a:cubicBezTo>
                  <a:cubicBezTo>
                    <a:pt x="2570803" y="2185843"/>
                    <a:pt x="2422847" y="2122052"/>
                    <a:pt x="2373218" y="2004561"/>
                  </a:cubicBezTo>
                  <a:cubicBezTo>
                    <a:pt x="2397575" y="1987765"/>
                    <a:pt x="2417022" y="1964396"/>
                    <a:pt x="2431421" y="1936987"/>
                  </a:cubicBezTo>
                  <a:cubicBezTo>
                    <a:pt x="2469123" y="1865220"/>
                    <a:pt x="2466430" y="1776674"/>
                    <a:pt x="2424327" y="1703750"/>
                  </a:cubicBezTo>
                  <a:lnTo>
                    <a:pt x="2390880" y="1723060"/>
                  </a:lnTo>
                  <a:cubicBezTo>
                    <a:pt x="2426033" y="1783948"/>
                    <a:pt x="2428758" y="1857660"/>
                    <a:pt x="2398065" y="1917447"/>
                  </a:cubicBezTo>
                  <a:cubicBezTo>
                    <a:pt x="2386618" y="1939743"/>
                    <a:pt x="2371177" y="1958844"/>
                    <a:pt x="2348681" y="1969064"/>
                  </a:cubicBezTo>
                  <a:lnTo>
                    <a:pt x="2314536" y="1978212"/>
                  </a:lnTo>
                  <a:lnTo>
                    <a:pt x="2320989" y="1994504"/>
                  </a:lnTo>
                  <a:cubicBezTo>
                    <a:pt x="2292439" y="2010252"/>
                    <a:pt x="2259301" y="2017439"/>
                    <a:pt x="2224883" y="2015050"/>
                  </a:cubicBezTo>
                  <a:cubicBezTo>
                    <a:pt x="2157880" y="2010397"/>
                    <a:pt x="2096183" y="1970105"/>
                    <a:pt x="2062112" y="1908746"/>
                  </a:cubicBezTo>
                  <a:lnTo>
                    <a:pt x="2028307" y="1927422"/>
                  </a:lnTo>
                  <a:cubicBezTo>
                    <a:pt x="2069101" y="2000945"/>
                    <a:pt x="2143517" y="2048870"/>
                    <a:pt x="2224395" y="2053708"/>
                  </a:cubicBezTo>
                  <a:cubicBezTo>
                    <a:pt x="2263912" y="2056070"/>
                    <a:pt x="2302036" y="2047984"/>
                    <a:pt x="2335071" y="2030056"/>
                  </a:cubicBezTo>
                  <a:cubicBezTo>
                    <a:pt x="2400196" y="2159379"/>
                    <a:pt x="2567325" y="2230480"/>
                    <a:pt x="2748680" y="2204554"/>
                  </a:cubicBezTo>
                  <a:cubicBezTo>
                    <a:pt x="2767068" y="2240602"/>
                    <a:pt x="2774723" y="2281713"/>
                    <a:pt x="2774723" y="2324613"/>
                  </a:cubicBezTo>
                  <a:cubicBezTo>
                    <a:pt x="2774723" y="2444667"/>
                    <a:pt x="2714770" y="2550720"/>
                    <a:pt x="2619461" y="2609132"/>
                  </a:cubicBezTo>
                  <a:cubicBezTo>
                    <a:pt x="2594093" y="2739763"/>
                    <a:pt x="2496512" y="2844553"/>
                    <a:pt x="2368919" y="2876858"/>
                  </a:cubicBezTo>
                  <a:cubicBezTo>
                    <a:pt x="2184369" y="2908073"/>
                    <a:pt x="2016372" y="2826285"/>
                    <a:pt x="1978290" y="2684161"/>
                  </a:cubicBezTo>
                  <a:lnTo>
                    <a:pt x="1939323" y="2694602"/>
                  </a:lnTo>
                  <a:cubicBezTo>
                    <a:pt x="1970494" y="2810931"/>
                    <a:pt x="2075973" y="2892306"/>
                    <a:pt x="2210223" y="2912307"/>
                  </a:cubicBezTo>
                  <a:cubicBezTo>
                    <a:pt x="2165434" y="3014618"/>
                    <a:pt x="2062317" y="3083879"/>
                    <a:pt x="1943022" y="3083879"/>
                  </a:cubicBezTo>
                  <a:cubicBezTo>
                    <a:pt x="1804718" y="3083879"/>
                    <a:pt x="1736151" y="2990782"/>
                    <a:pt x="1657612" y="2862428"/>
                  </a:cubicBezTo>
                  <a:cubicBezTo>
                    <a:pt x="1632100" y="2775963"/>
                    <a:pt x="1598588" y="2449530"/>
                    <a:pt x="1653064" y="2147091"/>
                  </a:cubicBezTo>
                  <a:cubicBezTo>
                    <a:pt x="1775302" y="2294672"/>
                    <a:pt x="1947360" y="2360889"/>
                    <a:pt x="2101389" y="2319520"/>
                  </a:cubicBezTo>
                  <a:lnTo>
                    <a:pt x="2085913" y="2268654"/>
                  </a:lnTo>
                  <a:cubicBezTo>
                    <a:pt x="1935632" y="2308197"/>
                    <a:pt x="1765039" y="2228547"/>
                    <a:pt x="1652548" y="2065927"/>
                  </a:cubicBezTo>
                  <a:cubicBezTo>
                    <a:pt x="1594744" y="1988631"/>
                    <a:pt x="1552933" y="1543383"/>
                    <a:pt x="1647107" y="1210118"/>
                  </a:cubicBezTo>
                  <a:cubicBezTo>
                    <a:pt x="1757451" y="1073526"/>
                    <a:pt x="1924310" y="1023711"/>
                    <a:pt x="2044795" y="1095494"/>
                  </a:cubicBezTo>
                  <a:lnTo>
                    <a:pt x="2046624" y="1092427"/>
                  </a:lnTo>
                  <a:cubicBezTo>
                    <a:pt x="2044963" y="1115904"/>
                    <a:pt x="2049817" y="1139574"/>
                    <a:pt x="2059741" y="1162003"/>
                  </a:cubicBezTo>
                  <a:cubicBezTo>
                    <a:pt x="2085174" y="1219476"/>
                    <a:pt x="2140055" y="1259997"/>
                    <a:pt x="2204060" y="1268556"/>
                  </a:cubicBezTo>
                  <a:lnTo>
                    <a:pt x="2208020" y="1238949"/>
                  </a:lnTo>
                  <a:cubicBezTo>
                    <a:pt x="2154665" y="1231814"/>
                    <a:pt x="2108853" y="1198319"/>
                    <a:pt x="2087448" y="1150798"/>
                  </a:cubicBezTo>
                  <a:cubicBezTo>
                    <a:pt x="2064784" y="1100476"/>
                    <a:pt x="2073123" y="1042569"/>
                    <a:pt x="2109077" y="1000639"/>
                  </a:cubicBezTo>
                  <a:cubicBezTo>
                    <a:pt x="2142987" y="961090"/>
                    <a:pt x="2196315" y="941798"/>
                    <a:pt x="2249471" y="949847"/>
                  </a:cubicBezTo>
                  <a:lnTo>
                    <a:pt x="2253988" y="920317"/>
                  </a:lnTo>
                  <a:cubicBezTo>
                    <a:pt x="2190211" y="910645"/>
                    <a:pt x="2126205" y="934132"/>
                    <a:pt x="2085632" y="982099"/>
                  </a:cubicBezTo>
                  <a:lnTo>
                    <a:pt x="2052614" y="1055246"/>
                  </a:lnTo>
                  <a:cubicBezTo>
                    <a:pt x="1928226" y="988072"/>
                    <a:pt x="1765306" y="1028878"/>
                    <a:pt x="1646726" y="1149851"/>
                  </a:cubicBezTo>
                  <a:cubicBezTo>
                    <a:pt x="1576863" y="1018908"/>
                    <a:pt x="1584053" y="461235"/>
                    <a:pt x="1633436" y="269593"/>
                  </a:cubicBezTo>
                  <a:cubicBezTo>
                    <a:pt x="1697428" y="119029"/>
                    <a:pt x="1776459" y="0"/>
                    <a:pt x="1943022" y="0"/>
                  </a:cubicBezTo>
                  <a:close/>
                  <a:moveTo>
                    <a:pt x="1125035" y="0"/>
                  </a:moveTo>
                  <a:cubicBezTo>
                    <a:pt x="1263339" y="0"/>
                    <a:pt x="1331906" y="93097"/>
                    <a:pt x="1410445" y="221451"/>
                  </a:cubicBezTo>
                  <a:cubicBezTo>
                    <a:pt x="1435957" y="307916"/>
                    <a:pt x="1469469" y="634350"/>
                    <a:pt x="1414993" y="936788"/>
                  </a:cubicBezTo>
                  <a:cubicBezTo>
                    <a:pt x="1292755" y="789207"/>
                    <a:pt x="1120697" y="722990"/>
                    <a:pt x="966668" y="764359"/>
                  </a:cubicBezTo>
                  <a:lnTo>
                    <a:pt x="982144" y="815225"/>
                  </a:lnTo>
                  <a:cubicBezTo>
                    <a:pt x="1132425" y="775682"/>
                    <a:pt x="1303018" y="855332"/>
                    <a:pt x="1415509" y="1017952"/>
                  </a:cubicBezTo>
                  <a:cubicBezTo>
                    <a:pt x="1473313" y="1095249"/>
                    <a:pt x="1515123" y="1540497"/>
                    <a:pt x="1420950" y="1873762"/>
                  </a:cubicBezTo>
                  <a:cubicBezTo>
                    <a:pt x="1310606" y="2010353"/>
                    <a:pt x="1143747" y="2060168"/>
                    <a:pt x="1023262" y="1988385"/>
                  </a:cubicBezTo>
                  <a:lnTo>
                    <a:pt x="1021433" y="1991453"/>
                  </a:lnTo>
                  <a:cubicBezTo>
                    <a:pt x="1023094" y="1967976"/>
                    <a:pt x="1018240" y="1944306"/>
                    <a:pt x="1008316" y="1921877"/>
                  </a:cubicBezTo>
                  <a:cubicBezTo>
                    <a:pt x="982883" y="1864403"/>
                    <a:pt x="928002" y="1823883"/>
                    <a:pt x="863997" y="1815323"/>
                  </a:cubicBezTo>
                  <a:lnTo>
                    <a:pt x="860037" y="1844930"/>
                  </a:lnTo>
                  <a:cubicBezTo>
                    <a:pt x="913392" y="1852066"/>
                    <a:pt x="959204" y="1885560"/>
                    <a:pt x="980609" y="1933082"/>
                  </a:cubicBezTo>
                  <a:cubicBezTo>
                    <a:pt x="1003273" y="1983404"/>
                    <a:pt x="994934" y="2041310"/>
                    <a:pt x="958980" y="2083241"/>
                  </a:cubicBezTo>
                  <a:cubicBezTo>
                    <a:pt x="925070" y="2122789"/>
                    <a:pt x="871742" y="2142082"/>
                    <a:pt x="818586" y="2134033"/>
                  </a:cubicBezTo>
                  <a:lnTo>
                    <a:pt x="814069" y="2163562"/>
                  </a:lnTo>
                  <a:cubicBezTo>
                    <a:pt x="877846" y="2173235"/>
                    <a:pt x="941852" y="2149747"/>
                    <a:pt x="982425" y="2101780"/>
                  </a:cubicBezTo>
                  <a:lnTo>
                    <a:pt x="1015443" y="2028633"/>
                  </a:lnTo>
                  <a:cubicBezTo>
                    <a:pt x="1139831" y="2095808"/>
                    <a:pt x="1302751" y="2055001"/>
                    <a:pt x="1421331" y="1934029"/>
                  </a:cubicBezTo>
                  <a:cubicBezTo>
                    <a:pt x="1491194" y="2064971"/>
                    <a:pt x="1484003" y="2622644"/>
                    <a:pt x="1434621" y="2814287"/>
                  </a:cubicBezTo>
                  <a:cubicBezTo>
                    <a:pt x="1370629" y="2964850"/>
                    <a:pt x="1291598" y="3083879"/>
                    <a:pt x="1125035" y="3083879"/>
                  </a:cubicBezTo>
                  <a:cubicBezTo>
                    <a:pt x="976622" y="3083879"/>
                    <a:pt x="853248" y="2976677"/>
                    <a:pt x="835482" y="2834581"/>
                  </a:cubicBezTo>
                  <a:cubicBezTo>
                    <a:pt x="1001251" y="2760784"/>
                    <a:pt x="1101560" y="2608549"/>
                    <a:pt x="1075194" y="2460607"/>
                  </a:cubicBezTo>
                  <a:lnTo>
                    <a:pt x="1035713" y="2468996"/>
                  </a:lnTo>
                  <a:cubicBezTo>
                    <a:pt x="1060354" y="2611450"/>
                    <a:pt x="948194" y="2759243"/>
                    <a:pt x="773360" y="2817692"/>
                  </a:cubicBezTo>
                  <a:cubicBezTo>
                    <a:pt x="763867" y="2823239"/>
                    <a:pt x="753648" y="2823760"/>
                    <a:pt x="743309" y="2823760"/>
                  </a:cubicBezTo>
                  <a:cubicBezTo>
                    <a:pt x="576747" y="2823760"/>
                    <a:pt x="441721" y="2688734"/>
                    <a:pt x="441721" y="2522172"/>
                  </a:cubicBezTo>
                  <a:lnTo>
                    <a:pt x="459036" y="2436399"/>
                  </a:lnTo>
                  <a:lnTo>
                    <a:pt x="441721" y="2436399"/>
                  </a:lnTo>
                  <a:lnTo>
                    <a:pt x="441721" y="2427537"/>
                  </a:lnTo>
                  <a:cubicBezTo>
                    <a:pt x="305234" y="2414137"/>
                    <a:pt x="200762" y="2297266"/>
                    <a:pt x="200762" y="2155997"/>
                  </a:cubicBezTo>
                  <a:lnTo>
                    <a:pt x="217593" y="2072628"/>
                  </a:lnTo>
                  <a:cubicBezTo>
                    <a:pt x="89802" y="2019727"/>
                    <a:pt x="0" y="1893768"/>
                    <a:pt x="0" y="1746838"/>
                  </a:cubicBezTo>
                  <a:cubicBezTo>
                    <a:pt x="0" y="1665177"/>
                    <a:pt x="27737" y="1589996"/>
                    <a:pt x="75847" y="1531990"/>
                  </a:cubicBezTo>
                  <a:cubicBezTo>
                    <a:pt x="158816" y="1432590"/>
                    <a:pt x="276275" y="1387641"/>
                    <a:pt x="381353" y="1423131"/>
                  </a:cubicBezTo>
                  <a:lnTo>
                    <a:pt x="394263" y="1384911"/>
                  </a:lnTo>
                  <a:cubicBezTo>
                    <a:pt x="299825" y="1353014"/>
                    <a:pt x="197101" y="1376758"/>
                    <a:pt x="112642" y="1443556"/>
                  </a:cubicBezTo>
                  <a:cubicBezTo>
                    <a:pt x="74114" y="1395305"/>
                    <a:pt x="55810" y="1333244"/>
                    <a:pt x="55810" y="1266911"/>
                  </a:cubicBezTo>
                  <a:cubicBezTo>
                    <a:pt x="55810" y="1097473"/>
                    <a:pt x="175228" y="955927"/>
                    <a:pt x="334606" y="922383"/>
                  </a:cubicBezTo>
                  <a:cubicBezTo>
                    <a:pt x="497254" y="898036"/>
                    <a:pt x="645210" y="961827"/>
                    <a:pt x="694839" y="1079319"/>
                  </a:cubicBezTo>
                  <a:cubicBezTo>
                    <a:pt x="670482" y="1096114"/>
                    <a:pt x="651035" y="1119484"/>
                    <a:pt x="636636" y="1146893"/>
                  </a:cubicBezTo>
                  <a:cubicBezTo>
                    <a:pt x="598934" y="1218660"/>
                    <a:pt x="601627" y="1307205"/>
                    <a:pt x="643730" y="1380130"/>
                  </a:cubicBezTo>
                  <a:lnTo>
                    <a:pt x="677177" y="1360819"/>
                  </a:lnTo>
                  <a:cubicBezTo>
                    <a:pt x="642024" y="1299932"/>
                    <a:pt x="639299" y="1226219"/>
                    <a:pt x="669992" y="1166433"/>
                  </a:cubicBezTo>
                  <a:cubicBezTo>
                    <a:pt x="681439" y="1144136"/>
                    <a:pt x="696880" y="1125036"/>
                    <a:pt x="719376" y="1114815"/>
                  </a:cubicBezTo>
                  <a:lnTo>
                    <a:pt x="753521" y="1105667"/>
                  </a:lnTo>
                  <a:lnTo>
                    <a:pt x="747068" y="1089375"/>
                  </a:lnTo>
                  <a:cubicBezTo>
                    <a:pt x="775618" y="1073627"/>
                    <a:pt x="808756" y="1066440"/>
                    <a:pt x="843174" y="1068829"/>
                  </a:cubicBezTo>
                  <a:cubicBezTo>
                    <a:pt x="910177" y="1073482"/>
                    <a:pt x="971874" y="1113774"/>
                    <a:pt x="1005945" y="1175134"/>
                  </a:cubicBezTo>
                  <a:lnTo>
                    <a:pt x="1039750" y="1156458"/>
                  </a:lnTo>
                  <a:cubicBezTo>
                    <a:pt x="998956" y="1082934"/>
                    <a:pt x="924540" y="1035010"/>
                    <a:pt x="843662" y="1030172"/>
                  </a:cubicBezTo>
                  <a:cubicBezTo>
                    <a:pt x="804145" y="1027809"/>
                    <a:pt x="766021" y="1035895"/>
                    <a:pt x="732986" y="1053824"/>
                  </a:cubicBezTo>
                  <a:cubicBezTo>
                    <a:pt x="667861" y="924500"/>
                    <a:pt x="500732" y="853399"/>
                    <a:pt x="319377" y="879325"/>
                  </a:cubicBezTo>
                  <a:cubicBezTo>
                    <a:pt x="300989" y="843277"/>
                    <a:pt x="293334" y="802167"/>
                    <a:pt x="293334" y="759266"/>
                  </a:cubicBezTo>
                  <a:cubicBezTo>
                    <a:pt x="293334" y="639212"/>
                    <a:pt x="353287" y="533159"/>
                    <a:pt x="448596" y="474747"/>
                  </a:cubicBezTo>
                  <a:cubicBezTo>
                    <a:pt x="473964" y="344116"/>
                    <a:pt x="571545" y="239326"/>
                    <a:pt x="699138" y="207021"/>
                  </a:cubicBezTo>
                  <a:cubicBezTo>
                    <a:pt x="883688" y="175806"/>
                    <a:pt x="1051685" y="257594"/>
                    <a:pt x="1089767" y="399718"/>
                  </a:cubicBezTo>
                  <a:lnTo>
                    <a:pt x="1128734" y="389277"/>
                  </a:lnTo>
                  <a:cubicBezTo>
                    <a:pt x="1097563" y="272948"/>
                    <a:pt x="992084" y="191573"/>
                    <a:pt x="857834" y="171572"/>
                  </a:cubicBezTo>
                  <a:cubicBezTo>
                    <a:pt x="902623" y="69261"/>
                    <a:pt x="1005740" y="0"/>
                    <a:pt x="1125035" y="0"/>
                  </a:cubicBezTo>
                  <a:close/>
                </a:path>
              </a:pathLst>
            </a:cu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맑은 고딕"/>
                <a:cs typeface="+mn-cs"/>
              </a:endParaRPr>
            </a:p>
          </p:txBody>
        </p:sp>
        <p:sp>
          <p:nvSpPr>
            <p:cNvPr id="69" name="Freeform 101">
              <a:extLst>
                <a:ext uri="{FF2B5EF4-FFF2-40B4-BE49-F238E27FC236}">
                  <a16:creationId xmlns:a16="http://schemas.microsoft.com/office/drawing/2014/main" id="{4CFCA039-E098-4EC2-8EAA-C1BE83805E21}"/>
                </a:ext>
              </a:extLst>
            </p:cNvPr>
            <p:cNvSpPr/>
            <p:nvPr/>
          </p:nvSpPr>
          <p:spPr>
            <a:xfrm>
              <a:off x="6834464" y="3479177"/>
              <a:ext cx="139223" cy="141142"/>
            </a:xfrm>
            <a:custGeom>
              <a:avLst/>
              <a:gdLst>
                <a:gd name="connsiteX0" fmla="*/ 143301 w 1910686"/>
                <a:gd name="connsiteY0" fmla="*/ 0 h 3268639"/>
                <a:gd name="connsiteX1" fmla="*/ 0 w 1910686"/>
                <a:gd name="connsiteY1" fmla="*/ 1705970 h 3268639"/>
                <a:gd name="connsiteX2" fmla="*/ 436728 w 1910686"/>
                <a:gd name="connsiteY2" fmla="*/ 3268639 h 3268639"/>
                <a:gd name="connsiteX3" fmla="*/ 928047 w 1910686"/>
                <a:gd name="connsiteY3" fmla="*/ 1944806 h 3268639"/>
                <a:gd name="connsiteX4" fmla="*/ 1364776 w 1910686"/>
                <a:gd name="connsiteY4" fmla="*/ 3268639 h 3268639"/>
                <a:gd name="connsiteX5" fmla="*/ 1910686 w 1910686"/>
                <a:gd name="connsiteY5" fmla="*/ 1726442 h 3268639"/>
                <a:gd name="connsiteX6" fmla="*/ 1603612 w 1910686"/>
                <a:gd name="connsiteY6" fmla="*/ 6824 h 3268639"/>
                <a:gd name="connsiteX7" fmla="*/ 1521725 w 1910686"/>
                <a:gd name="connsiteY7" fmla="*/ 20472 h 3268639"/>
                <a:gd name="connsiteX8" fmla="*/ 907576 w 1910686"/>
                <a:gd name="connsiteY8" fmla="*/ 163773 h 3268639"/>
                <a:gd name="connsiteX9" fmla="*/ 143301 w 1910686"/>
                <a:gd name="connsiteY9" fmla="*/ 0 h 3268639"/>
                <a:gd name="connsiteX0" fmla="*/ 143301 w 1910686"/>
                <a:gd name="connsiteY0" fmla="*/ 27296 h 3261815"/>
                <a:gd name="connsiteX1" fmla="*/ 0 w 1910686"/>
                <a:gd name="connsiteY1" fmla="*/ 1699146 h 3261815"/>
                <a:gd name="connsiteX2" fmla="*/ 436728 w 1910686"/>
                <a:gd name="connsiteY2" fmla="*/ 3261815 h 3261815"/>
                <a:gd name="connsiteX3" fmla="*/ 928047 w 1910686"/>
                <a:gd name="connsiteY3" fmla="*/ 1937982 h 3261815"/>
                <a:gd name="connsiteX4" fmla="*/ 1364776 w 1910686"/>
                <a:gd name="connsiteY4" fmla="*/ 3261815 h 3261815"/>
                <a:gd name="connsiteX5" fmla="*/ 1910686 w 1910686"/>
                <a:gd name="connsiteY5" fmla="*/ 1719618 h 3261815"/>
                <a:gd name="connsiteX6" fmla="*/ 1603612 w 1910686"/>
                <a:gd name="connsiteY6" fmla="*/ 0 h 3261815"/>
                <a:gd name="connsiteX7" fmla="*/ 1521725 w 1910686"/>
                <a:gd name="connsiteY7" fmla="*/ 13648 h 3261815"/>
                <a:gd name="connsiteX8" fmla="*/ 907576 w 1910686"/>
                <a:gd name="connsiteY8" fmla="*/ 156949 h 3261815"/>
                <a:gd name="connsiteX9" fmla="*/ 143301 w 1910686"/>
                <a:gd name="connsiteY9" fmla="*/ 27296 h 3261815"/>
                <a:gd name="connsiteX0" fmla="*/ 143301 w 1910686"/>
                <a:gd name="connsiteY0" fmla="*/ 27296 h 3261815"/>
                <a:gd name="connsiteX1" fmla="*/ 0 w 1910686"/>
                <a:gd name="connsiteY1" fmla="*/ 1699146 h 3261815"/>
                <a:gd name="connsiteX2" fmla="*/ 436728 w 1910686"/>
                <a:gd name="connsiteY2" fmla="*/ 3261815 h 3261815"/>
                <a:gd name="connsiteX3" fmla="*/ 928047 w 1910686"/>
                <a:gd name="connsiteY3" fmla="*/ 1937982 h 3261815"/>
                <a:gd name="connsiteX4" fmla="*/ 1364776 w 1910686"/>
                <a:gd name="connsiteY4" fmla="*/ 3261815 h 3261815"/>
                <a:gd name="connsiteX5" fmla="*/ 1910686 w 1910686"/>
                <a:gd name="connsiteY5" fmla="*/ 1719618 h 3261815"/>
                <a:gd name="connsiteX6" fmla="*/ 1603612 w 1910686"/>
                <a:gd name="connsiteY6" fmla="*/ 0 h 3261815"/>
                <a:gd name="connsiteX7" fmla="*/ 1521725 w 1910686"/>
                <a:gd name="connsiteY7" fmla="*/ 13648 h 3261815"/>
                <a:gd name="connsiteX8" fmla="*/ 907576 w 1910686"/>
                <a:gd name="connsiteY8" fmla="*/ 156949 h 3261815"/>
                <a:gd name="connsiteX9" fmla="*/ 143301 w 1910686"/>
                <a:gd name="connsiteY9" fmla="*/ 27296 h 3261815"/>
                <a:gd name="connsiteX0" fmla="*/ 326627 w 2094012"/>
                <a:gd name="connsiteY0" fmla="*/ 27296 h 3261815"/>
                <a:gd name="connsiteX1" fmla="*/ 183326 w 2094012"/>
                <a:gd name="connsiteY1" fmla="*/ 1699146 h 3261815"/>
                <a:gd name="connsiteX2" fmla="*/ 620054 w 2094012"/>
                <a:gd name="connsiteY2" fmla="*/ 3261815 h 3261815"/>
                <a:gd name="connsiteX3" fmla="*/ 1111373 w 2094012"/>
                <a:gd name="connsiteY3" fmla="*/ 1937982 h 3261815"/>
                <a:gd name="connsiteX4" fmla="*/ 1548102 w 2094012"/>
                <a:gd name="connsiteY4" fmla="*/ 3261815 h 3261815"/>
                <a:gd name="connsiteX5" fmla="*/ 2094012 w 2094012"/>
                <a:gd name="connsiteY5" fmla="*/ 1719618 h 3261815"/>
                <a:gd name="connsiteX6" fmla="*/ 1786938 w 2094012"/>
                <a:gd name="connsiteY6" fmla="*/ 0 h 3261815"/>
                <a:gd name="connsiteX7" fmla="*/ 1705051 w 2094012"/>
                <a:gd name="connsiteY7" fmla="*/ 13648 h 3261815"/>
                <a:gd name="connsiteX8" fmla="*/ 1090902 w 2094012"/>
                <a:gd name="connsiteY8" fmla="*/ 156949 h 3261815"/>
                <a:gd name="connsiteX9" fmla="*/ 326627 w 2094012"/>
                <a:gd name="connsiteY9" fmla="*/ 27296 h 3261815"/>
                <a:gd name="connsiteX0" fmla="*/ 402442 w 2169827"/>
                <a:gd name="connsiteY0" fmla="*/ 27296 h 3261815"/>
                <a:gd name="connsiteX1" fmla="*/ 259141 w 2169827"/>
                <a:gd name="connsiteY1" fmla="*/ 1699146 h 3261815"/>
                <a:gd name="connsiteX2" fmla="*/ 695869 w 2169827"/>
                <a:gd name="connsiteY2" fmla="*/ 3261815 h 3261815"/>
                <a:gd name="connsiteX3" fmla="*/ 1187188 w 2169827"/>
                <a:gd name="connsiteY3" fmla="*/ 1937982 h 3261815"/>
                <a:gd name="connsiteX4" fmla="*/ 1623917 w 2169827"/>
                <a:gd name="connsiteY4" fmla="*/ 3261815 h 3261815"/>
                <a:gd name="connsiteX5" fmla="*/ 2169827 w 2169827"/>
                <a:gd name="connsiteY5" fmla="*/ 1719618 h 3261815"/>
                <a:gd name="connsiteX6" fmla="*/ 1862753 w 2169827"/>
                <a:gd name="connsiteY6" fmla="*/ 0 h 3261815"/>
                <a:gd name="connsiteX7" fmla="*/ 1780866 w 2169827"/>
                <a:gd name="connsiteY7" fmla="*/ 13648 h 3261815"/>
                <a:gd name="connsiteX8" fmla="*/ 1166717 w 2169827"/>
                <a:gd name="connsiteY8" fmla="*/ 156949 h 3261815"/>
                <a:gd name="connsiteX9" fmla="*/ 402442 w 2169827"/>
                <a:gd name="connsiteY9" fmla="*/ 27296 h 3261815"/>
                <a:gd name="connsiteX0" fmla="*/ 402442 w 2169827"/>
                <a:gd name="connsiteY0" fmla="*/ 27296 h 3261815"/>
                <a:gd name="connsiteX1" fmla="*/ 259141 w 2169827"/>
                <a:gd name="connsiteY1" fmla="*/ 1699146 h 3261815"/>
                <a:gd name="connsiteX2" fmla="*/ 695869 w 2169827"/>
                <a:gd name="connsiteY2" fmla="*/ 3261815 h 3261815"/>
                <a:gd name="connsiteX3" fmla="*/ 1187188 w 2169827"/>
                <a:gd name="connsiteY3" fmla="*/ 1937982 h 3261815"/>
                <a:gd name="connsiteX4" fmla="*/ 1623917 w 2169827"/>
                <a:gd name="connsiteY4" fmla="*/ 3261815 h 3261815"/>
                <a:gd name="connsiteX5" fmla="*/ 2169827 w 2169827"/>
                <a:gd name="connsiteY5" fmla="*/ 1719618 h 3261815"/>
                <a:gd name="connsiteX6" fmla="*/ 1862753 w 2169827"/>
                <a:gd name="connsiteY6" fmla="*/ 0 h 3261815"/>
                <a:gd name="connsiteX7" fmla="*/ 1780866 w 2169827"/>
                <a:gd name="connsiteY7" fmla="*/ 13648 h 3261815"/>
                <a:gd name="connsiteX8" fmla="*/ 1166717 w 2169827"/>
                <a:gd name="connsiteY8" fmla="*/ 156949 h 3261815"/>
                <a:gd name="connsiteX9" fmla="*/ 402442 w 2169827"/>
                <a:gd name="connsiteY9" fmla="*/ 27296 h 3261815"/>
                <a:gd name="connsiteX0" fmla="*/ 377501 w 2144886"/>
                <a:gd name="connsiteY0" fmla="*/ 27296 h 3261815"/>
                <a:gd name="connsiteX1" fmla="*/ 295615 w 2144886"/>
                <a:gd name="connsiteY1" fmla="*/ 1774209 h 3261815"/>
                <a:gd name="connsiteX2" fmla="*/ 670928 w 2144886"/>
                <a:gd name="connsiteY2" fmla="*/ 3261815 h 3261815"/>
                <a:gd name="connsiteX3" fmla="*/ 1162247 w 2144886"/>
                <a:gd name="connsiteY3" fmla="*/ 1937982 h 3261815"/>
                <a:gd name="connsiteX4" fmla="*/ 1598976 w 2144886"/>
                <a:gd name="connsiteY4" fmla="*/ 3261815 h 3261815"/>
                <a:gd name="connsiteX5" fmla="*/ 2144886 w 2144886"/>
                <a:gd name="connsiteY5" fmla="*/ 1719618 h 3261815"/>
                <a:gd name="connsiteX6" fmla="*/ 1837812 w 2144886"/>
                <a:gd name="connsiteY6" fmla="*/ 0 h 3261815"/>
                <a:gd name="connsiteX7" fmla="*/ 1755925 w 2144886"/>
                <a:gd name="connsiteY7" fmla="*/ 13648 h 3261815"/>
                <a:gd name="connsiteX8" fmla="*/ 1141776 w 2144886"/>
                <a:gd name="connsiteY8" fmla="*/ 156949 h 3261815"/>
                <a:gd name="connsiteX9" fmla="*/ 377501 w 2144886"/>
                <a:gd name="connsiteY9" fmla="*/ 27296 h 3261815"/>
                <a:gd name="connsiteX0" fmla="*/ 408239 w 2175624"/>
                <a:gd name="connsiteY0" fmla="*/ 27296 h 3261815"/>
                <a:gd name="connsiteX1" fmla="*/ 326353 w 2175624"/>
                <a:gd name="connsiteY1" fmla="*/ 1774209 h 3261815"/>
                <a:gd name="connsiteX2" fmla="*/ 701666 w 2175624"/>
                <a:gd name="connsiteY2" fmla="*/ 3261815 h 3261815"/>
                <a:gd name="connsiteX3" fmla="*/ 1192985 w 2175624"/>
                <a:gd name="connsiteY3" fmla="*/ 1937982 h 3261815"/>
                <a:gd name="connsiteX4" fmla="*/ 1629714 w 2175624"/>
                <a:gd name="connsiteY4" fmla="*/ 3261815 h 3261815"/>
                <a:gd name="connsiteX5" fmla="*/ 2175624 w 2175624"/>
                <a:gd name="connsiteY5" fmla="*/ 1719618 h 3261815"/>
                <a:gd name="connsiteX6" fmla="*/ 1868550 w 2175624"/>
                <a:gd name="connsiteY6" fmla="*/ 0 h 3261815"/>
                <a:gd name="connsiteX7" fmla="*/ 1786663 w 2175624"/>
                <a:gd name="connsiteY7" fmla="*/ 13648 h 3261815"/>
                <a:gd name="connsiteX8" fmla="*/ 1172514 w 2175624"/>
                <a:gd name="connsiteY8" fmla="*/ 156949 h 3261815"/>
                <a:gd name="connsiteX9" fmla="*/ 408239 w 2175624"/>
                <a:gd name="connsiteY9" fmla="*/ 27296 h 3261815"/>
                <a:gd name="connsiteX0" fmla="*/ 408239 w 2175624"/>
                <a:gd name="connsiteY0" fmla="*/ 27296 h 3261815"/>
                <a:gd name="connsiteX1" fmla="*/ 326353 w 2175624"/>
                <a:gd name="connsiteY1" fmla="*/ 1774209 h 3261815"/>
                <a:gd name="connsiteX2" fmla="*/ 701666 w 2175624"/>
                <a:gd name="connsiteY2" fmla="*/ 3261815 h 3261815"/>
                <a:gd name="connsiteX3" fmla="*/ 1192985 w 2175624"/>
                <a:gd name="connsiteY3" fmla="*/ 1937982 h 3261815"/>
                <a:gd name="connsiteX4" fmla="*/ 1629714 w 2175624"/>
                <a:gd name="connsiteY4" fmla="*/ 3261815 h 3261815"/>
                <a:gd name="connsiteX5" fmla="*/ 2175624 w 2175624"/>
                <a:gd name="connsiteY5" fmla="*/ 1719618 h 3261815"/>
                <a:gd name="connsiteX6" fmla="*/ 1868550 w 2175624"/>
                <a:gd name="connsiteY6" fmla="*/ 0 h 3261815"/>
                <a:gd name="connsiteX7" fmla="*/ 1786663 w 2175624"/>
                <a:gd name="connsiteY7" fmla="*/ 13648 h 3261815"/>
                <a:gd name="connsiteX8" fmla="*/ 1172514 w 2175624"/>
                <a:gd name="connsiteY8" fmla="*/ 156949 h 3261815"/>
                <a:gd name="connsiteX9" fmla="*/ 408239 w 2175624"/>
                <a:gd name="connsiteY9" fmla="*/ 27296 h 3261815"/>
                <a:gd name="connsiteX0" fmla="*/ 408239 w 2175624"/>
                <a:gd name="connsiteY0" fmla="*/ 27296 h 3261815"/>
                <a:gd name="connsiteX1" fmla="*/ 326353 w 2175624"/>
                <a:gd name="connsiteY1" fmla="*/ 1774209 h 3261815"/>
                <a:gd name="connsiteX2" fmla="*/ 701666 w 2175624"/>
                <a:gd name="connsiteY2" fmla="*/ 3261815 h 3261815"/>
                <a:gd name="connsiteX3" fmla="*/ 1192985 w 2175624"/>
                <a:gd name="connsiteY3" fmla="*/ 1937982 h 3261815"/>
                <a:gd name="connsiteX4" fmla="*/ 1629714 w 2175624"/>
                <a:gd name="connsiteY4" fmla="*/ 3261815 h 3261815"/>
                <a:gd name="connsiteX5" fmla="*/ 2175624 w 2175624"/>
                <a:gd name="connsiteY5" fmla="*/ 1719618 h 3261815"/>
                <a:gd name="connsiteX6" fmla="*/ 1868550 w 2175624"/>
                <a:gd name="connsiteY6" fmla="*/ 0 h 3261815"/>
                <a:gd name="connsiteX7" fmla="*/ 1786663 w 2175624"/>
                <a:gd name="connsiteY7" fmla="*/ 13648 h 3261815"/>
                <a:gd name="connsiteX8" fmla="*/ 1172514 w 2175624"/>
                <a:gd name="connsiteY8" fmla="*/ 156949 h 3261815"/>
                <a:gd name="connsiteX9" fmla="*/ 408239 w 2175624"/>
                <a:gd name="connsiteY9" fmla="*/ 27296 h 3261815"/>
                <a:gd name="connsiteX0" fmla="*/ 408239 w 2175624"/>
                <a:gd name="connsiteY0" fmla="*/ 27296 h 3261815"/>
                <a:gd name="connsiteX1" fmla="*/ 326353 w 2175624"/>
                <a:gd name="connsiteY1" fmla="*/ 1774209 h 3261815"/>
                <a:gd name="connsiteX2" fmla="*/ 701666 w 2175624"/>
                <a:gd name="connsiteY2" fmla="*/ 3261815 h 3261815"/>
                <a:gd name="connsiteX3" fmla="*/ 1192985 w 2175624"/>
                <a:gd name="connsiteY3" fmla="*/ 1937982 h 3261815"/>
                <a:gd name="connsiteX4" fmla="*/ 1629714 w 2175624"/>
                <a:gd name="connsiteY4" fmla="*/ 3261815 h 3261815"/>
                <a:gd name="connsiteX5" fmla="*/ 2175624 w 2175624"/>
                <a:gd name="connsiteY5" fmla="*/ 1719618 h 3261815"/>
                <a:gd name="connsiteX6" fmla="*/ 1868550 w 2175624"/>
                <a:gd name="connsiteY6" fmla="*/ 0 h 3261815"/>
                <a:gd name="connsiteX7" fmla="*/ 1786663 w 2175624"/>
                <a:gd name="connsiteY7" fmla="*/ 13648 h 3261815"/>
                <a:gd name="connsiteX8" fmla="*/ 1172514 w 2175624"/>
                <a:gd name="connsiteY8" fmla="*/ 156949 h 3261815"/>
                <a:gd name="connsiteX9" fmla="*/ 408239 w 2175624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195900 w 2178539"/>
                <a:gd name="connsiteY3" fmla="*/ 1937982 h 3261815"/>
                <a:gd name="connsiteX4" fmla="*/ 1632629 w 2178539"/>
                <a:gd name="connsiteY4" fmla="*/ 3261815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195900 w 2178539"/>
                <a:gd name="connsiteY3" fmla="*/ 1937982 h 3261815"/>
                <a:gd name="connsiteX4" fmla="*/ 1632629 w 2178539"/>
                <a:gd name="connsiteY4" fmla="*/ 3261815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195900 w 2178539"/>
                <a:gd name="connsiteY3" fmla="*/ 1937982 h 3261815"/>
                <a:gd name="connsiteX4" fmla="*/ 1632629 w 2178539"/>
                <a:gd name="connsiteY4" fmla="*/ 3261815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195900 w 2178539"/>
                <a:gd name="connsiteY3" fmla="*/ 1937982 h 3261815"/>
                <a:gd name="connsiteX4" fmla="*/ 1632629 w 2178539"/>
                <a:gd name="connsiteY4" fmla="*/ 3261815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195900 w 2178539"/>
                <a:gd name="connsiteY3" fmla="*/ 1937982 h 3261815"/>
                <a:gd name="connsiteX4" fmla="*/ 1632629 w 2178539"/>
                <a:gd name="connsiteY4" fmla="*/ 3261815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195900 w 2178539"/>
                <a:gd name="connsiteY3" fmla="*/ 1937982 h 3261815"/>
                <a:gd name="connsiteX4" fmla="*/ 1632629 w 2178539"/>
                <a:gd name="connsiteY4" fmla="*/ 3261815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216372 w 2178539"/>
                <a:gd name="connsiteY3" fmla="*/ 1951629 h 3261815"/>
                <a:gd name="connsiteX4" fmla="*/ 1632629 w 2178539"/>
                <a:gd name="connsiteY4" fmla="*/ 3261815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216372 w 2178539"/>
                <a:gd name="connsiteY3" fmla="*/ 1951629 h 3261815"/>
                <a:gd name="connsiteX4" fmla="*/ 1632629 w 2178539"/>
                <a:gd name="connsiteY4" fmla="*/ 3261815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216372 w 2178539"/>
                <a:gd name="connsiteY3" fmla="*/ 1951629 h 3261815"/>
                <a:gd name="connsiteX4" fmla="*/ 1632629 w 2178539"/>
                <a:gd name="connsiteY4" fmla="*/ 3261815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216372 w 2178539"/>
                <a:gd name="connsiteY3" fmla="*/ 1951629 h 3261815"/>
                <a:gd name="connsiteX4" fmla="*/ 1632629 w 2178539"/>
                <a:gd name="connsiteY4" fmla="*/ 3261815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216372 w 2178539"/>
                <a:gd name="connsiteY3" fmla="*/ 1951629 h 3261815"/>
                <a:gd name="connsiteX4" fmla="*/ 1632629 w 2178539"/>
                <a:gd name="connsiteY4" fmla="*/ 3261815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216372 w 2178539"/>
                <a:gd name="connsiteY3" fmla="*/ 1951629 h 3261815"/>
                <a:gd name="connsiteX4" fmla="*/ 1632629 w 2178539"/>
                <a:gd name="connsiteY4" fmla="*/ 3261815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216372 w 2178539"/>
                <a:gd name="connsiteY3" fmla="*/ 1951629 h 3261815"/>
                <a:gd name="connsiteX4" fmla="*/ 1680396 w 2178539"/>
                <a:gd name="connsiteY4" fmla="*/ 3261815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216372 w 2178539"/>
                <a:gd name="connsiteY3" fmla="*/ 1951629 h 3261815"/>
                <a:gd name="connsiteX4" fmla="*/ 1707692 w 2178539"/>
                <a:gd name="connsiteY4" fmla="*/ 3254991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216372 w 2178539"/>
                <a:gd name="connsiteY3" fmla="*/ 1951629 h 3261815"/>
                <a:gd name="connsiteX4" fmla="*/ 1707692 w 2178539"/>
                <a:gd name="connsiteY4" fmla="*/ 3254991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216372 w 2178539"/>
                <a:gd name="connsiteY3" fmla="*/ 1951629 h 3261815"/>
                <a:gd name="connsiteX4" fmla="*/ 1707692 w 2178539"/>
                <a:gd name="connsiteY4" fmla="*/ 3254991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216372 w 2178539"/>
                <a:gd name="connsiteY3" fmla="*/ 1951629 h 3261815"/>
                <a:gd name="connsiteX4" fmla="*/ 1707692 w 2178539"/>
                <a:gd name="connsiteY4" fmla="*/ 3254991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216372 w 2178539"/>
                <a:gd name="connsiteY3" fmla="*/ 1951629 h 3261815"/>
                <a:gd name="connsiteX4" fmla="*/ 1707692 w 2178539"/>
                <a:gd name="connsiteY4" fmla="*/ 3254991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78539"/>
                <a:gd name="connsiteY0" fmla="*/ 27296 h 3261815"/>
                <a:gd name="connsiteX1" fmla="*/ 322444 w 2178539"/>
                <a:gd name="connsiteY1" fmla="*/ 1801504 h 3261815"/>
                <a:gd name="connsiteX2" fmla="*/ 704581 w 2178539"/>
                <a:gd name="connsiteY2" fmla="*/ 3261815 h 3261815"/>
                <a:gd name="connsiteX3" fmla="*/ 1216372 w 2178539"/>
                <a:gd name="connsiteY3" fmla="*/ 1951629 h 3261815"/>
                <a:gd name="connsiteX4" fmla="*/ 1707692 w 2178539"/>
                <a:gd name="connsiteY4" fmla="*/ 3254991 h 3261815"/>
                <a:gd name="connsiteX5" fmla="*/ 2178539 w 2178539"/>
                <a:gd name="connsiteY5" fmla="*/ 1719618 h 3261815"/>
                <a:gd name="connsiteX6" fmla="*/ 1871465 w 2178539"/>
                <a:gd name="connsiteY6" fmla="*/ 0 h 3261815"/>
                <a:gd name="connsiteX7" fmla="*/ 1789578 w 2178539"/>
                <a:gd name="connsiteY7" fmla="*/ 13648 h 3261815"/>
                <a:gd name="connsiteX8" fmla="*/ 1175429 w 2178539"/>
                <a:gd name="connsiteY8" fmla="*/ 156949 h 3261815"/>
                <a:gd name="connsiteX9" fmla="*/ 411154 w 2178539"/>
                <a:gd name="connsiteY9" fmla="*/ 27296 h 3261815"/>
                <a:gd name="connsiteX0" fmla="*/ 411154 w 2144420"/>
                <a:gd name="connsiteY0" fmla="*/ 27296 h 3261815"/>
                <a:gd name="connsiteX1" fmla="*/ 322444 w 2144420"/>
                <a:gd name="connsiteY1" fmla="*/ 1801504 h 3261815"/>
                <a:gd name="connsiteX2" fmla="*/ 704581 w 2144420"/>
                <a:gd name="connsiteY2" fmla="*/ 3261815 h 3261815"/>
                <a:gd name="connsiteX3" fmla="*/ 1216372 w 2144420"/>
                <a:gd name="connsiteY3" fmla="*/ 1951629 h 3261815"/>
                <a:gd name="connsiteX4" fmla="*/ 1707692 w 2144420"/>
                <a:gd name="connsiteY4" fmla="*/ 3254991 h 3261815"/>
                <a:gd name="connsiteX5" fmla="*/ 2144420 w 2144420"/>
                <a:gd name="connsiteY5" fmla="*/ 1753737 h 3261815"/>
                <a:gd name="connsiteX6" fmla="*/ 1871465 w 2144420"/>
                <a:gd name="connsiteY6" fmla="*/ 0 h 3261815"/>
                <a:gd name="connsiteX7" fmla="*/ 1789578 w 2144420"/>
                <a:gd name="connsiteY7" fmla="*/ 13648 h 3261815"/>
                <a:gd name="connsiteX8" fmla="*/ 1175429 w 2144420"/>
                <a:gd name="connsiteY8" fmla="*/ 156949 h 3261815"/>
                <a:gd name="connsiteX9" fmla="*/ 411154 w 2144420"/>
                <a:gd name="connsiteY9" fmla="*/ 27296 h 3261815"/>
                <a:gd name="connsiteX0" fmla="*/ 411154 w 2144420"/>
                <a:gd name="connsiteY0" fmla="*/ 27296 h 3261815"/>
                <a:gd name="connsiteX1" fmla="*/ 322444 w 2144420"/>
                <a:gd name="connsiteY1" fmla="*/ 1801504 h 3261815"/>
                <a:gd name="connsiteX2" fmla="*/ 704581 w 2144420"/>
                <a:gd name="connsiteY2" fmla="*/ 3261815 h 3261815"/>
                <a:gd name="connsiteX3" fmla="*/ 1216372 w 2144420"/>
                <a:gd name="connsiteY3" fmla="*/ 1951629 h 3261815"/>
                <a:gd name="connsiteX4" fmla="*/ 1707692 w 2144420"/>
                <a:gd name="connsiteY4" fmla="*/ 3254991 h 3261815"/>
                <a:gd name="connsiteX5" fmla="*/ 2144420 w 2144420"/>
                <a:gd name="connsiteY5" fmla="*/ 1753737 h 3261815"/>
                <a:gd name="connsiteX6" fmla="*/ 1871465 w 2144420"/>
                <a:gd name="connsiteY6" fmla="*/ 0 h 3261815"/>
                <a:gd name="connsiteX7" fmla="*/ 1789578 w 2144420"/>
                <a:gd name="connsiteY7" fmla="*/ 13648 h 3261815"/>
                <a:gd name="connsiteX8" fmla="*/ 1175429 w 2144420"/>
                <a:gd name="connsiteY8" fmla="*/ 156949 h 3261815"/>
                <a:gd name="connsiteX9" fmla="*/ 411154 w 2144420"/>
                <a:gd name="connsiteY9" fmla="*/ 27296 h 3261815"/>
                <a:gd name="connsiteX0" fmla="*/ 411154 w 2144420"/>
                <a:gd name="connsiteY0" fmla="*/ 27296 h 3261815"/>
                <a:gd name="connsiteX1" fmla="*/ 322444 w 2144420"/>
                <a:gd name="connsiteY1" fmla="*/ 1801504 h 3261815"/>
                <a:gd name="connsiteX2" fmla="*/ 704581 w 2144420"/>
                <a:gd name="connsiteY2" fmla="*/ 3261815 h 3261815"/>
                <a:gd name="connsiteX3" fmla="*/ 1216372 w 2144420"/>
                <a:gd name="connsiteY3" fmla="*/ 1951629 h 3261815"/>
                <a:gd name="connsiteX4" fmla="*/ 1707692 w 2144420"/>
                <a:gd name="connsiteY4" fmla="*/ 3254991 h 3261815"/>
                <a:gd name="connsiteX5" fmla="*/ 2144420 w 2144420"/>
                <a:gd name="connsiteY5" fmla="*/ 1753737 h 3261815"/>
                <a:gd name="connsiteX6" fmla="*/ 1871465 w 2144420"/>
                <a:gd name="connsiteY6" fmla="*/ 0 h 3261815"/>
                <a:gd name="connsiteX7" fmla="*/ 1789578 w 2144420"/>
                <a:gd name="connsiteY7" fmla="*/ 13648 h 3261815"/>
                <a:gd name="connsiteX8" fmla="*/ 1175429 w 2144420"/>
                <a:gd name="connsiteY8" fmla="*/ 156949 h 3261815"/>
                <a:gd name="connsiteX9" fmla="*/ 411154 w 2144420"/>
                <a:gd name="connsiteY9" fmla="*/ 27296 h 3261815"/>
                <a:gd name="connsiteX0" fmla="*/ 411154 w 2205171"/>
                <a:gd name="connsiteY0" fmla="*/ 27296 h 3261815"/>
                <a:gd name="connsiteX1" fmla="*/ 322444 w 2205171"/>
                <a:gd name="connsiteY1" fmla="*/ 1801504 h 3261815"/>
                <a:gd name="connsiteX2" fmla="*/ 704581 w 2205171"/>
                <a:gd name="connsiteY2" fmla="*/ 3261815 h 3261815"/>
                <a:gd name="connsiteX3" fmla="*/ 1216372 w 2205171"/>
                <a:gd name="connsiteY3" fmla="*/ 1951629 h 3261815"/>
                <a:gd name="connsiteX4" fmla="*/ 1707692 w 2205171"/>
                <a:gd name="connsiteY4" fmla="*/ 3254991 h 3261815"/>
                <a:gd name="connsiteX5" fmla="*/ 2144420 w 2205171"/>
                <a:gd name="connsiteY5" fmla="*/ 1753737 h 3261815"/>
                <a:gd name="connsiteX6" fmla="*/ 1871465 w 2205171"/>
                <a:gd name="connsiteY6" fmla="*/ 0 h 3261815"/>
                <a:gd name="connsiteX7" fmla="*/ 1789578 w 2205171"/>
                <a:gd name="connsiteY7" fmla="*/ 13648 h 3261815"/>
                <a:gd name="connsiteX8" fmla="*/ 1175429 w 2205171"/>
                <a:gd name="connsiteY8" fmla="*/ 156949 h 3261815"/>
                <a:gd name="connsiteX9" fmla="*/ 411154 w 2205171"/>
                <a:gd name="connsiteY9" fmla="*/ 27296 h 3261815"/>
                <a:gd name="connsiteX0" fmla="*/ 411154 w 2145061"/>
                <a:gd name="connsiteY0" fmla="*/ 23869 h 3258388"/>
                <a:gd name="connsiteX1" fmla="*/ 322444 w 2145061"/>
                <a:gd name="connsiteY1" fmla="*/ 1798077 h 3258388"/>
                <a:gd name="connsiteX2" fmla="*/ 704581 w 2145061"/>
                <a:gd name="connsiteY2" fmla="*/ 3258388 h 3258388"/>
                <a:gd name="connsiteX3" fmla="*/ 1216372 w 2145061"/>
                <a:gd name="connsiteY3" fmla="*/ 1948202 h 3258388"/>
                <a:gd name="connsiteX4" fmla="*/ 1707692 w 2145061"/>
                <a:gd name="connsiteY4" fmla="*/ 3251564 h 3258388"/>
                <a:gd name="connsiteX5" fmla="*/ 2144420 w 2145061"/>
                <a:gd name="connsiteY5" fmla="*/ 1750310 h 3258388"/>
                <a:gd name="connsiteX6" fmla="*/ 1789578 w 2145061"/>
                <a:gd name="connsiteY6" fmla="*/ 10221 h 3258388"/>
                <a:gd name="connsiteX7" fmla="*/ 1175429 w 2145061"/>
                <a:gd name="connsiteY7" fmla="*/ 153522 h 3258388"/>
                <a:gd name="connsiteX8" fmla="*/ 411154 w 2145061"/>
                <a:gd name="connsiteY8" fmla="*/ 23869 h 3258388"/>
                <a:gd name="connsiteX0" fmla="*/ 411154 w 2146076"/>
                <a:gd name="connsiteY0" fmla="*/ 23869 h 3258388"/>
                <a:gd name="connsiteX1" fmla="*/ 322444 w 2146076"/>
                <a:gd name="connsiteY1" fmla="*/ 1798077 h 3258388"/>
                <a:gd name="connsiteX2" fmla="*/ 704581 w 2146076"/>
                <a:gd name="connsiteY2" fmla="*/ 3258388 h 3258388"/>
                <a:gd name="connsiteX3" fmla="*/ 1216372 w 2146076"/>
                <a:gd name="connsiteY3" fmla="*/ 1948202 h 3258388"/>
                <a:gd name="connsiteX4" fmla="*/ 1707692 w 2146076"/>
                <a:gd name="connsiteY4" fmla="*/ 3251564 h 3258388"/>
                <a:gd name="connsiteX5" fmla="*/ 2144420 w 2146076"/>
                <a:gd name="connsiteY5" fmla="*/ 1750310 h 3258388"/>
                <a:gd name="connsiteX6" fmla="*/ 1926056 w 2146076"/>
                <a:gd name="connsiteY6" fmla="*/ 17045 h 3258388"/>
                <a:gd name="connsiteX7" fmla="*/ 1175429 w 2146076"/>
                <a:gd name="connsiteY7" fmla="*/ 153522 h 3258388"/>
                <a:gd name="connsiteX8" fmla="*/ 411154 w 2146076"/>
                <a:gd name="connsiteY8" fmla="*/ 23869 h 3258388"/>
                <a:gd name="connsiteX0" fmla="*/ 411154 w 2374416"/>
                <a:gd name="connsiteY0" fmla="*/ 23869 h 3258388"/>
                <a:gd name="connsiteX1" fmla="*/ 322444 w 2374416"/>
                <a:gd name="connsiteY1" fmla="*/ 1798077 h 3258388"/>
                <a:gd name="connsiteX2" fmla="*/ 704581 w 2374416"/>
                <a:gd name="connsiteY2" fmla="*/ 3258388 h 3258388"/>
                <a:gd name="connsiteX3" fmla="*/ 1216372 w 2374416"/>
                <a:gd name="connsiteY3" fmla="*/ 1948202 h 3258388"/>
                <a:gd name="connsiteX4" fmla="*/ 1707692 w 2374416"/>
                <a:gd name="connsiteY4" fmla="*/ 3251564 h 3258388"/>
                <a:gd name="connsiteX5" fmla="*/ 2144420 w 2374416"/>
                <a:gd name="connsiteY5" fmla="*/ 1750310 h 3258388"/>
                <a:gd name="connsiteX6" fmla="*/ 1926056 w 2374416"/>
                <a:gd name="connsiteY6" fmla="*/ 17045 h 3258388"/>
                <a:gd name="connsiteX7" fmla="*/ 1175429 w 2374416"/>
                <a:gd name="connsiteY7" fmla="*/ 153522 h 3258388"/>
                <a:gd name="connsiteX8" fmla="*/ 411154 w 2374416"/>
                <a:gd name="connsiteY8" fmla="*/ 23869 h 3258388"/>
                <a:gd name="connsiteX0" fmla="*/ 411154 w 2441693"/>
                <a:gd name="connsiteY0" fmla="*/ 23869 h 3258388"/>
                <a:gd name="connsiteX1" fmla="*/ 322444 w 2441693"/>
                <a:gd name="connsiteY1" fmla="*/ 1798077 h 3258388"/>
                <a:gd name="connsiteX2" fmla="*/ 704581 w 2441693"/>
                <a:gd name="connsiteY2" fmla="*/ 3258388 h 3258388"/>
                <a:gd name="connsiteX3" fmla="*/ 1216372 w 2441693"/>
                <a:gd name="connsiteY3" fmla="*/ 1948202 h 3258388"/>
                <a:gd name="connsiteX4" fmla="*/ 1707692 w 2441693"/>
                <a:gd name="connsiteY4" fmla="*/ 3251564 h 3258388"/>
                <a:gd name="connsiteX5" fmla="*/ 2144420 w 2441693"/>
                <a:gd name="connsiteY5" fmla="*/ 1750310 h 3258388"/>
                <a:gd name="connsiteX6" fmla="*/ 1926056 w 2441693"/>
                <a:gd name="connsiteY6" fmla="*/ 17045 h 3258388"/>
                <a:gd name="connsiteX7" fmla="*/ 1175429 w 2441693"/>
                <a:gd name="connsiteY7" fmla="*/ 153522 h 3258388"/>
                <a:gd name="connsiteX8" fmla="*/ 411154 w 2441693"/>
                <a:gd name="connsiteY8" fmla="*/ 23869 h 3258388"/>
                <a:gd name="connsiteX0" fmla="*/ 411154 w 2377348"/>
                <a:gd name="connsiteY0" fmla="*/ 23869 h 3258388"/>
                <a:gd name="connsiteX1" fmla="*/ 322444 w 2377348"/>
                <a:gd name="connsiteY1" fmla="*/ 1798077 h 3258388"/>
                <a:gd name="connsiteX2" fmla="*/ 704581 w 2377348"/>
                <a:gd name="connsiteY2" fmla="*/ 3258388 h 3258388"/>
                <a:gd name="connsiteX3" fmla="*/ 1216372 w 2377348"/>
                <a:gd name="connsiteY3" fmla="*/ 1948202 h 3258388"/>
                <a:gd name="connsiteX4" fmla="*/ 1707692 w 2377348"/>
                <a:gd name="connsiteY4" fmla="*/ 3251564 h 3258388"/>
                <a:gd name="connsiteX5" fmla="*/ 2144420 w 2377348"/>
                <a:gd name="connsiteY5" fmla="*/ 1750310 h 3258388"/>
                <a:gd name="connsiteX6" fmla="*/ 1926056 w 2377348"/>
                <a:gd name="connsiteY6" fmla="*/ 17045 h 3258388"/>
                <a:gd name="connsiteX7" fmla="*/ 1175429 w 2377348"/>
                <a:gd name="connsiteY7" fmla="*/ 153522 h 3258388"/>
                <a:gd name="connsiteX8" fmla="*/ 411154 w 2377348"/>
                <a:gd name="connsiteY8" fmla="*/ 23869 h 3258388"/>
                <a:gd name="connsiteX0" fmla="*/ 411154 w 2424220"/>
                <a:gd name="connsiteY0" fmla="*/ 23869 h 3258388"/>
                <a:gd name="connsiteX1" fmla="*/ 322444 w 2424220"/>
                <a:gd name="connsiteY1" fmla="*/ 1798077 h 3258388"/>
                <a:gd name="connsiteX2" fmla="*/ 704581 w 2424220"/>
                <a:gd name="connsiteY2" fmla="*/ 3258388 h 3258388"/>
                <a:gd name="connsiteX3" fmla="*/ 1216372 w 2424220"/>
                <a:gd name="connsiteY3" fmla="*/ 1948202 h 3258388"/>
                <a:gd name="connsiteX4" fmla="*/ 1707692 w 2424220"/>
                <a:gd name="connsiteY4" fmla="*/ 3251564 h 3258388"/>
                <a:gd name="connsiteX5" fmla="*/ 2144420 w 2424220"/>
                <a:gd name="connsiteY5" fmla="*/ 1750310 h 3258388"/>
                <a:gd name="connsiteX6" fmla="*/ 1926056 w 2424220"/>
                <a:gd name="connsiteY6" fmla="*/ 17045 h 3258388"/>
                <a:gd name="connsiteX7" fmla="*/ 1175429 w 2424220"/>
                <a:gd name="connsiteY7" fmla="*/ 153522 h 3258388"/>
                <a:gd name="connsiteX8" fmla="*/ 411154 w 2424220"/>
                <a:gd name="connsiteY8" fmla="*/ 23869 h 3258388"/>
                <a:gd name="connsiteX0" fmla="*/ 411154 w 2449010"/>
                <a:gd name="connsiteY0" fmla="*/ 23869 h 3258388"/>
                <a:gd name="connsiteX1" fmla="*/ 322444 w 2449010"/>
                <a:gd name="connsiteY1" fmla="*/ 1798077 h 3258388"/>
                <a:gd name="connsiteX2" fmla="*/ 704581 w 2449010"/>
                <a:gd name="connsiteY2" fmla="*/ 3258388 h 3258388"/>
                <a:gd name="connsiteX3" fmla="*/ 1216372 w 2449010"/>
                <a:gd name="connsiteY3" fmla="*/ 1948202 h 3258388"/>
                <a:gd name="connsiteX4" fmla="*/ 1707692 w 2449010"/>
                <a:gd name="connsiteY4" fmla="*/ 3251564 h 3258388"/>
                <a:gd name="connsiteX5" fmla="*/ 2144420 w 2449010"/>
                <a:gd name="connsiteY5" fmla="*/ 1750310 h 3258388"/>
                <a:gd name="connsiteX6" fmla="*/ 1926056 w 2449010"/>
                <a:gd name="connsiteY6" fmla="*/ 17045 h 3258388"/>
                <a:gd name="connsiteX7" fmla="*/ 1175429 w 2449010"/>
                <a:gd name="connsiteY7" fmla="*/ 153522 h 3258388"/>
                <a:gd name="connsiteX8" fmla="*/ 411154 w 2449010"/>
                <a:gd name="connsiteY8" fmla="*/ 23869 h 3258388"/>
                <a:gd name="connsiteX0" fmla="*/ 411154 w 2433593"/>
                <a:gd name="connsiteY0" fmla="*/ 23869 h 3258388"/>
                <a:gd name="connsiteX1" fmla="*/ 322444 w 2433593"/>
                <a:gd name="connsiteY1" fmla="*/ 1798077 h 3258388"/>
                <a:gd name="connsiteX2" fmla="*/ 704581 w 2433593"/>
                <a:gd name="connsiteY2" fmla="*/ 3258388 h 3258388"/>
                <a:gd name="connsiteX3" fmla="*/ 1216372 w 2433593"/>
                <a:gd name="connsiteY3" fmla="*/ 1948202 h 3258388"/>
                <a:gd name="connsiteX4" fmla="*/ 1707692 w 2433593"/>
                <a:gd name="connsiteY4" fmla="*/ 3251564 h 3258388"/>
                <a:gd name="connsiteX5" fmla="*/ 2144420 w 2433593"/>
                <a:gd name="connsiteY5" fmla="*/ 1750310 h 3258388"/>
                <a:gd name="connsiteX6" fmla="*/ 1926056 w 2433593"/>
                <a:gd name="connsiteY6" fmla="*/ 17045 h 3258388"/>
                <a:gd name="connsiteX7" fmla="*/ 1175429 w 2433593"/>
                <a:gd name="connsiteY7" fmla="*/ 153522 h 3258388"/>
                <a:gd name="connsiteX8" fmla="*/ 411154 w 2433593"/>
                <a:gd name="connsiteY8" fmla="*/ 23869 h 3258388"/>
                <a:gd name="connsiteX0" fmla="*/ 411154 w 2433593"/>
                <a:gd name="connsiteY0" fmla="*/ 23869 h 3258388"/>
                <a:gd name="connsiteX1" fmla="*/ 322444 w 2433593"/>
                <a:gd name="connsiteY1" fmla="*/ 1798077 h 3258388"/>
                <a:gd name="connsiteX2" fmla="*/ 704581 w 2433593"/>
                <a:gd name="connsiteY2" fmla="*/ 3258388 h 3258388"/>
                <a:gd name="connsiteX3" fmla="*/ 1216372 w 2433593"/>
                <a:gd name="connsiteY3" fmla="*/ 1948202 h 3258388"/>
                <a:gd name="connsiteX4" fmla="*/ 1707692 w 2433593"/>
                <a:gd name="connsiteY4" fmla="*/ 3251564 h 3258388"/>
                <a:gd name="connsiteX5" fmla="*/ 2144420 w 2433593"/>
                <a:gd name="connsiteY5" fmla="*/ 1750310 h 3258388"/>
                <a:gd name="connsiteX6" fmla="*/ 1926056 w 2433593"/>
                <a:gd name="connsiteY6" fmla="*/ 17045 h 3258388"/>
                <a:gd name="connsiteX7" fmla="*/ 1175429 w 2433593"/>
                <a:gd name="connsiteY7" fmla="*/ 153522 h 3258388"/>
                <a:gd name="connsiteX8" fmla="*/ 411154 w 2433593"/>
                <a:gd name="connsiteY8" fmla="*/ 23869 h 3258388"/>
                <a:gd name="connsiteX0" fmla="*/ 411154 w 2433593"/>
                <a:gd name="connsiteY0" fmla="*/ 23869 h 3258388"/>
                <a:gd name="connsiteX1" fmla="*/ 322444 w 2433593"/>
                <a:gd name="connsiteY1" fmla="*/ 1798077 h 3258388"/>
                <a:gd name="connsiteX2" fmla="*/ 704581 w 2433593"/>
                <a:gd name="connsiteY2" fmla="*/ 3258388 h 3258388"/>
                <a:gd name="connsiteX3" fmla="*/ 1216372 w 2433593"/>
                <a:gd name="connsiteY3" fmla="*/ 1948202 h 3258388"/>
                <a:gd name="connsiteX4" fmla="*/ 1707692 w 2433593"/>
                <a:gd name="connsiteY4" fmla="*/ 3251564 h 3258388"/>
                <a:gd name="connsiteX5" fmla="*/ 2144420 w 2433593"/>
                <a:gd name="connsiteY5" fmla="*/ 1750310 h 3258388"/>
                <a:gd name="connsiteX6" fmla="*/ 1926056 w 2433593"/>
                <a:gd name="connsiteY6" fmla="*/ 17045 h 3258388"/>
                <a:gd name="connsiteX7" fmla="*/ 1175429 w 2433593"/>
                <a:gd name="connsiteY7" fmla="*/ 153522 h 3258388"/>
                <a:gd name="connsiteX8" fmla="*/ 411154 w 2433593"/>
                <a:gd name="connsiteY8" fmla="*/ 23869 h 3258388"/>
                <a:gd name="connsiteX0" fmla="*/ 411154 w 2433593"/>
                <a:gd name="connsiteY0" fmla="*/ 23869 h 3258388"/>
                <a:gd name="connsiteX1" fmla="*/ 322444 w 2433593"/>
                <a:gd name="connsiteY1" fmla="*/ 1798077 h 3258388"/>
                <a:gd name="connsiteX2" fmla="*/ 704581 w 2433593"/>
                <a:gd name="connsiteY2" fmla="*/ 3258388 h 3258388"/>
                <a:gd name="connsiteX3" fmla="*/ 1216372 w 2433593"/>
                <a:gd name="connsiteY3" fmla="*/ 1948202 h 3258388"/>
                <a:gd name="connsiteX4" fmla="*/ 1707692 w 2433593"/>
                <a:gd name="connsiteY4" fmla="*/ 3251564 h 3258388"/>
                <a:gd name="connsiteX5" fmla="*/ 2144420 w 2433593"/>
                <a:gd name="connsiteY5" fmla="*/ 1750310 h 3258388"/>
                <a:gd name="connsiteX6" fmla="*/ 1926056 w 2433593"/>
                <a:gd name="connsiteY6" fmla="*/ 17045 h 3258388"/>
                <a:gd name="connsiteX7" fmla="*/ 1175429 w 2433593"/>
                <a:gd name="connsiteY7" fmla="*/ 153522 h 3258388"/>
                <a:gd name="connsiteX8" fmla="*/ 411154 w 2433593"/>
                <a:gd name="connsiteY8" fmla="*/ 23869 h 3258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33593" h="3258388">
                  <a:moveTo>
                    <a:pt x="411154" y="23869"/>
                  </a:moveTo>
                  <a:cubicBezTo>
                    <a:pt x="-257586" y="355964"/>
                    <a:pt x="22194" y="1036078"/>
                    <a:pt x="322444" y="1798077"/>
                  </a:cubicBezTo>
                  <a:cubicBezTo>
                    <a:pt x="338366" y="2660163"/>
                    <a:pt x="545357" y="3249289"/>
                    <a:pt x="704581" y="3258388"/>
                  </a:cubicBezTo>
                  <a:cubicBezTo>
                    <a:pt x="1018479" y="3247015"/>
                    <a:pt x="779644" y="1925457"/>
                    <a:pt x="1216372" y="1948202"/>
                  </a:cubicBezTo>
                  <a:cubicBezTo>
                    <a:pt x="1580313" y="1945929"/>
                    <a:pt x="1473406" y="3281133"/>
                    <a:pt x="1707692" y="3251564"/>
                  </a:cubicBezTo>
                  <a:cubicBezTo>
                    <a:pt x="2048886" y="3121910"/>
                    <a:pt x="2001118" y="2180214"/>
                    <a:pt x="2144420" y="1750310"/>
                  </a:cubicBezTo>
                  <a:cubicBezTo>
                    <a:pt x="2451495" y="1080432"/>
                    <a:pt x="2681232" y="64812"/>
                    <a:pt x="1926056" y="17045"/>
                  </a:cubicBezTo>
                  <a:lnTo>
                    <a:pt x="1175429" y="153522"/>
                  </a:lnTo>
                  <a:cubicBezTo>
                    <a:pt x="920671" y="110304"/>
                    <a:pt x="679560" y="-62566"/>
                    <a:pt x="411154" y="23869"/>
                  </a:cubicBezTo>
                  <a:close/>
                </a:path>
              </a:pathLst>
            </a:cu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맑은 고딕"/>
                <a:cs typeface="+mn-cs"/>
              </a:endParaRPr>
            </a:p>
          </p:txBody>
        </p:sp>
        <p:sp>
          <p:nvSpPr>
            <p:cNvPr id="70" name="Oval 25">
              <a:extLst>
                <a:ext uri="{FF2B5EF4-FFF2-40B4-BE49-F238E27FC236}">
                  <a16:creationId xmlns:a16="http://schemas.microsoft.com/office/drawing/2014/main" id="{662B9A10-B959-4031-98B4-3EA3760E75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33099" y="3024473"/>
              <a:ext cx="179755" cy="180000"/>
            </a:xfrm>
            <a:custGeom>
              <a:avLst/>
              <a:gdLst/>
              <a:ahLst/>
              <a:cxnLst/>
              <a:rect l="l" t="t" r="r" b="b"/>
              <a:pathLst>
                <a:path w="3225370" h="3229762">
                  <a:moveTo>
                    <a:pt x="1355872" y="0"/>
                  </a:moveTo>
                  <a:cubicBezTo>
                    <a:pt x="1564636" y="0"/>
                    <a:pt x="1733872" y="169236"/>
                    <a:pt x="1733872" y="378000"/>
                  </a:cubicBezTo>
                  <a:cubicBezTo>
                    <a:pt x="1733872" y="530834"/>
                    <a:pt x="1643169" y="662483"/>
                    <a:pt x="1512292" y="721255"/>
                  </a:cubicBezTo>
                  <a:lnTo>
                    <a:pt x="1607042" y="1169019"/>
                  </a:lnTo>
                  <a:cubicBezTo>
                    <a:pt x="1611319" y="1167786"/>
                    <a:pt x="1615651" y="1167712"/>
                    <a:pt x="1620000" y="1167712"/>
                  </a:cubicBezTo>
                  <a:cubicBezTo>
                    <a:pt x="1828764" y="1167712"/>
                    <a:pt x="1998000" y="1336948"/>
                    <a:pt x="1998000" y="1545712"/>
                  </a:cubicBezTo>
                  <a:lnTo>
                    <a:pt x="1996362" y="1567711"/>
                  </a:lnTo>
                  <a:lnTo>
                    <a:pt x="2525816" y="1711728"/>
                  </a:lnTo>
                  <a:cubicBezTo>
                    <a:pt x="2591164" y="1602543"/>
                    <a:pt x="2710810" y="1530128"/>
                    <a:pt x="2847370" y="1530128"/>
                  </a:cubicBezTo>
                  <a:cubicBezTo>
                    <a:pt x="3056134" y="1530128"/>
                    <a:pt x="3225370" y="1699364"/>
                    <a:pt x="3225370" y="1908128"/>
                  </a:cubicBezTo>
                  <a:cubicBezTo>
                    <a:pt x="3225370" y="2116892"/>
                    <a:pt x="3056134" y="2286128"/>
                    <a:pt x="2847370" y="2286128"/>
                  </a:cubicBezTo>
                  <a:cubicBezTo>
                    <a:pt x="2638606" y="2286128"/>
                    <a:pt x="2469370" y="2116892"/>
                    <a:pt x="2469370" y="1908128"/>
                  </a:cubicBezTo>
                  <a:lnTo>
                    <a:pt x="2475505" y="1847275"/>
                  </a:lnTo>
                  <a:lnTo>
                    <a:pt x="1957861" y="1706471"/>
                  </a:lnTo>
                  <a:cubicBezTo>
                    <a:pt x="1922674" y="1789256"/>
                    <a:pt x="1855841" y="1854310"/>
                    <a:pt x="1773397" y="1890608"/>
                  </a:cubicBezTo>
                  <a:lnTo>
                    <a:pt x="1908290" y="2478637"/>
                  </a:lnTo>
                  <a:cubicBezTo>
                    <a:pt x="2094333" y="2500701"/>
                    <a:pt x="2237929" y="2659462"/>
                    <a:pt x="2237929" y="2851762"/>
                  </a:cubicBezTo>
                  <a:cubicBezTo>
                    <a:pt x="2237929" y="3060526"/>
                    <a:pt x="2068693" y="3229762"/>
                    <a:pt x="1859929" y="3229762"/>
                  </a:cubicBezTo>
                  <a:cubicBezTo>
                    <a:pt x="1651165" y="3229762"/>
                    <a:pt x="1481929" y="3060526"/>
                    <a:pt x="1481929" y="2851762"/>
                  </a:cubicBezTo>
                  <a:cubicBezTo>
                    <a:pt x="1481929" y="2676759"/>
                    <a:pt x="1600854" y="2529533"/>
                    <a:pt x="1762693" y="2487978"/>
                  </a:cubicBezTo>
                  <a:lnTo>
                    <a:pt x="1632951" y="1922407"/>
                  </a:lnTo>
                  <a:cubicBezTo>
                    <a:pt x="1628677" y="1923639"/>
                    <a:pt x="1624347" y="1923712"/>
                    <a:pt x="1620000" y="1923712"/>
                  </a:cubicBezTo>
                  <a:cubicBezTo>
                    <a:pt x="1474614" y="1923712"/>
                    <a:pt x="1348399" y="1841634"/>
                    <a:pt x="1286703" y="1720478"/>
                  </a:cubicBezTo>
                  <a:lnTo>
                    <a:pt x="726463" y="1950491"/>
                  </a:lnTo>
                  <a:cubicBezTo>
                    <a:pt x="745503" y="1995553"/>
                    <a:pt x="756000" y="2045092"/>
                    <a:pt x="756000" y="2097083"/>
                  </a:cubicBezTo>
                  <a:cubicBezTo>
                    <a:pt x="756000" y="2305847"/>
                    <a:pt x="586764" y="2475083"/>
                    <a:pt x="378000" y="2475083"/>
                  </a:cubicBezTo>
                  <a:cubicBezTo>
                    <a:pt x="169236" y="2475083"/>
                    <a:pt x="0" y="2305847"/>
                    <a:pt x="0" y="2097083"/>
                  </a:cubicBezTo>
                  <a:cubicBezTo>
                    <a:pt x="0" y="1888319"/>
                    <a:pt x="169236" y="1719083"/>
                    <a:pt x="378000" y="1719083"/>
                  </a:cubicBezTo>
                  <a:cubicBezTo>
                    <a:pt x="481765" y="1719083"/>
                    <a:pt x="575764" y="1760894"/>
                    <a:pt x="643957" y="1828700"/>
                  </a:cubicBezTo>
                  <a:lnTo>
                    <a:pt x="1245626" y="1581679"/>
                  </a:lnTo>
                  <a:cubicBezTo>
                    <a:pt x="1242578" y="1569964"/>
                    <a:pt x="1242000" y="1557905"/>
                    <a:pt x="1242000" y="1545712"/>
                  </a:cubicBezTo>
                  <a:cubicBezTo>
                    <a:pt x="1242000" y="1391666"/>
                    <a:pt x="1334148" y="1259142"/>
                    <a:pt x="1466584" y="1200827"/>
                  </a:cubicBezTo>
                  <a:lnTo>
                    <a:pt x="1372109" y="754363"/>
                  </a:lnTo>
                  <a:cubicBezTo>
                    <a:pt x="1366762" y="755885"/>
                    <a:pt x="1361331" y="756000"/>
                    <a:pt x="1355872" y="756000"/>
                  </a:cubicBezTo>
                  <a:cubicBezTo>
                    <a:pt x="1147108" y="756000"/>
                    <a:pt x="977872" y="586764"/>
                    <a:pt x="977872" y="378000"/>
                  </a:cubicBezTo>
                  <a:cubicBezTo>
                    <a:pt x="977872" y="169236"/>
                    <a:pt x="1147108" y="0"/>
                    <a:pt x="1355872" y="0"/>
                  </a:cubicBezTo>
                  <a:close/>
                </a:path>
              </a:pathLst>
            </a:cu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맑은 고딕"/>
                <a:cs typeface="+mn-cs"/>
              </a:endParaRPr>
            </a:p>
          </p:txBody>
        </p:sp>
        <p:sp>
          <p:nvSpPr>
            <p:cNvPr id="71" name="Round Same Side Corner Rectangle 8">
              <a:extLst>
                <a:ext uri="{FF2B5EF4-FFF2-40B4-BE49-F238E27FC236}">
                  <a16:creationId xmlns:a16="http://schemas.microsoft.com/office/drawing/2014/main" id="{DB67113F-D303-42DA-95BD-610BBED8BE92}"/>
                </a:ext>
              </a:extLst>
            </p:cNvPr>
            <p:cNvSpPr/>
            <p:nvPr/>
          </p:nvSpPr>
          <p:spPr>
            <a:xfrm>
              <a:off x="6878057" y="2650785"/>
              <a:ext cx="45719" cy="116188"/>
            </a:xfrm>
            <a:custGeom>
              <a:avLst/>
              <a:gdLst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8887 w 1489775"/>
                <a:gd name="connsiteY10" fmla="*/ 2305078 h 3923699"/>
                <a:gd name="connsiteX11" fmla="*/ 1151853 w 1489775"/>
                <a:gd name="connsiteY11" fmla="*/ 3743699 h 3923699"/>
                <a:gd name="connsiteX12" fmla="*/ 971853 w 1489775"/>
                <a:gd name="connsiteY12" fmla="*/ 3923699 h 3923699"/>
                <a:gd name="connsiteX13" fmla="*/ 791853 w 1489775"/>
                <a:gd name="connsiteY13" fmla="*/ 3743699 h 3923699"/>
                <a:gd name="connsiteX14" fmla="*/ 791853 w 1489775"/>
                <a:gd name="connsiteY14" fmla="*/ 2305078 h 3923699"/>
                <a:gd name="connsiteX15" fmla="*/ 683854 w 1489775"/>
                <a:gd name="connsiteY15" fmla="*/ 2305078 h 3923699"/>
                <a:gd name="connsiteX16" fmla="*/ 683854 w 1489775"/>
                <a:gd name="connsiteY16" fmla="*/ 3743698 h 3923699"/>
                <a:gd name="connsiteX17" fmla="*/ 503854 w 1489775"/>
                <a:gd name="connsiteY17" fmla="*/ 3923698 h 3923699"/>
                <a:gd name="connsiteX18" fmla="*/ 323854 w 1489775"/>
                <a:gd name="connsiteY18" fmla="*/ 3743698 h 3923699"/>
                <a:gd name="connsiteX19" fmla="*/ 323854 w 1489775"/>
                <a:gd name="connsiteY19" fmla="*/ 2238914 h 3923699"/>
                <a:gd name="connsiteX20" fmla="*/ 330887 w 1489775"/>
                <a:gd name="connsiteY20" fmla="*/ 2238914 h 3923699"/>
                <a:gd name="connsiteX21" fmla="*/ 330887 w 1489775"/>
                <a:gd name="connsiteY21" fmla="*/ 1390678 h 3923699"/>
                <a:gd name="connsiteX22" fmla="*/ 288033 w 1489775"/>
                <a:gd name="connsiteY22" fmla="*/ 1390678 h 3923699"/>
                <a:gd name="connsiteX23" fmla="*/ 288033 w 1489775"/>
                <a:gd name="connsiteY23" fmla="*/ 2063902 h 3923699"/>
                <a:gd name="connsiteX24" fmla="*/ 144017 w 1489775"/>
                <a:gd name="connsiteY24" fmla="*/ 2207918 h 3923699"/>
                <a:gd name="connsiteX25" fmla="*/ 1 w 1489775"/>
                <a:gd name="connsiteY25" fmla="*/ 2063902 h 3923699"/>
                <a:gd name="connsiteX26" fmla="*/ 1 w 1489775"/>
                <a:gd name="connsiteY26" fmla="*/ 1390678 h 3923699"/>
                <a:gd name="connsiteX27" fmla="*/ 0 w 1489775"/>
                <a:gd name="connsiteY27" fmla="*/ 1390678 h 3923699"/>
                <a:gd name="connsiteX28" fmla="*/ 0 w 1489775"/>
                <a:gd name="connsiteY28" fmla="*/ 1030958 h 3923699"/>
                <a:gd name="connsiteX29" fmla="*/ 280204 w 1489775"/>
                <a:gd name="connsiteY29" fmla="*/ 750754 h 3923699"/>
                <a:gd name="connsiteX30" fmla="*/ 744888 w 1489775"/>
                <a:gd name="connsiteY30" fmla="*/ 0 h 3923699"/>
                <a:gd name="connsiteX31" fmla="*/ 1082199 w 1489775"/>
                <a:gd name="connsiteY31" fmla="*/ 337311 h 3923699"/>
                <a:gd name="connsiteX32" fmla="*/ 744888 w 1489775"/>
                <a:gd name="connsiteY32" fmla="*/ 674622 h 3923699"/>
                <a:gd name="connsiteX33" fmla="*/ 407577 w 1489775"/>
                <a:gd name="connsiteY33" fmla="*/ 337311 h 3923699"/>
                <a:gd name="connsiteX34" fmla="*/ 744888 w 1489775"/>
                <a:gd name="connsiteY34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2238914 h 3923699"/>
                <a:gd name="connsiteX20" fmla="*/ 330887 w 1489775"/>
                <a:gd name="connsiteY20" fmla="*/ 1390678 h 3923699"/>
                <a:gd name="connsiteX21" fmla="*/ 288033 w 1489775"/>
                <a:gd name="connsiteY21" fmla="*/ 1390678 h 3923699"/>
                <a:gd name="connsiteX22" fmla="*/ 288033 w 1489775"/>
                <a:gd name="connsiteY22" fmla="*/ 2063902 h 3923699"/>
                <a:gd name="connsiteX23" fmla="*/ 144017 w 1489775"/>
                <a:gd name="connsiteY23" fmla="*/ 2207918 h 3923699"/>
                <a:gd name="connsiteX24" fmla="*/ 1 w 1489775"/>
                <a:gd name="connsiteY24" fmla="*/ 2063902 h 3923699"/>
                <a:gd name="connsiteX25" fmla="*/ 1 w 1489775"/>
                <a:gd name="connsiteY25" fmla="*/ 1390678 h 3923699"/>
                <a:gd name="connsiteX26" fmla="*/ 0 w 1489775"/>
                <a:gd name="connsiteY26" fmla="*/ 1390678 h 3923699"/>
                <a:gd name="connsiteX27" fmla="*/ 0 w 1489775"/>
                <a:gd name="connsiteY27" fmla="*/ 1030958 h 3923699"/>
                <a:gd name="connsiteX28" fmla="*/ 280204 w 1489775"/>
                <a:gd name="connsiteY28" fmla="*/ 750754 h 3923699"/>
                <a:gd name="connsiteX29" fmla="*/ 744888 w 1489775"/>
                <a:gd name="connsiteY29" fmla="*/ 0 h 3923699"/>
                <a:gd name="connsiteX30" fmla="*/ 1082199 w 1489775"/>
                <a:gd name="connsiteY30" fmla="*/ 337311 h 3923699"/>
                <a:gd name="connsiteX31" fmla="*/ 744888 w 1489775"/>
                <a:gd name="connsiteY31" fmla="*/ 674622 h 3923699"/>
                <a:gd name="connsiteX32" fmla="*/ 407577 w 1489775"/>
                <a:gd name="connsiteY32" fmla="*/ 337311 h 3923699"/>
                <a:gd name="connsiteX33" fmla="*/ 744888 w 1489775"/>
                <a:gd name="connsiteY33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23854 w 1489775"/>
                <a:gd name="connsiteY18" fmla="*/ 2238914 h 3923699"/>
                <a:gd name="connsiteX19" fmla="*/ 330887 w 1489775"/>
                <a:gd name="connsiteY19" fmla="*/ 1390678 h 3923699"/>
                <a:gd name="connsiteX20" fmla="*/ 288033 w 1489775"/>
                <a:gd name="connsiteY20" fmla="*/ 1390678 h 3923699"/>
                <a:gd name="connsiteX21" fmla="*/ 288033 w 1489775"/>
                <a:gd name="connsiteY21" fmla="*/ 2063902 h 3923699"/>
                <a:gd name="connsiteX22" fmla="*/ 144017 w 1489775"/>
                <a:gd name="connsiteY22" fmla="*/ 2207918 h 3923699"/>
                <a:gd name="connsiteX23" fmla="*/ 1 w 1489775"/>
                <a:gd name="connsiteY23" fmla="*/ 2063902 h 3923699"/>
                <a:gd name="connsiteX24" fmla="*/ 1 w 1489775"/>
                <a:gd name="connsiteY24" fmla="*/ 1390678 h 3923699"/>
                <a:gd name="connsiteX25" fmla="*/ 0 w 1489775"/>
                <a:gd name="connsiteY25" fmla="*/ 1390678 h 3923699"/>
                <a:gd name="connsiteX26" fmla="*/ 0 w 1489775"/>
                <a:gd name="connsiteY26" fmla="*/ 1030958 h 3923699"/>
                <a:gd name="connsiteX27" fmla="*/ 280204 w 1489775"/>
                <a:gd name="connsiteY27" fmla="*/ 750754 h 3923699"/>
                <a:gd name="connsiteX28" fmla="*/ 744888 w 1489775"/>
                <a:gd name="connsiteY28" fmla="*/ 0 h 3923699"/>
                <a:gd name="connsiteX29" fmla="*/ 1082199 w 1489775"/>
                <a:gd name="connsiteY29" fmla="*/ 337311 h 3923699"/>
                <a:gd name="connsiteX30" fmla="*/ 744888 w 1489775"/>
                <a:gd name="connsiteY30" fmla="*/ 674622 h 3923699"/>
                <a:gd name="connsiteX31" fmla="*/ 407577 w 1489775"/>
                <a:gd name="connsiteY31" fmla="*/ 337311 h 3923699"/>
                <a:gd name="connsiteX32" fmla="*/ 744888 w 1489775"/>
                <a:gd name="connsiteY32" fmla="*/ 0 h 3923699"/>
                <a:gd name="connsiteX0" fmla="*/ 280204 w 1489775"/>
                <a:gd name="connsiteY0" fmla="*/ 750754 h 3923699"/>
                <a:gd name="connsiteX1" fmla="*/ 1209570 w 1489775"/>
                <a:gd name="connsiteY1" fmla="*/ 750754 h 3923699"/>
                <a:gd name="connsiteX2" fmla="*/ 1489774 w 1489775"/>
                <a:gd name="connsiteY2" fmla="*/ 1030958 h 3923699"/>
                <a:gd name="connsiteX3" fmla="*/ 1489774 w 1489775"/>
                <a:gd name="connsiteY3" fmla="*/ 1293518 h 3923699"/>
                <a:gd name="connsiteX4" fmla="*/ 1489775 w 1489775"/>
                <a:gd name="connsiteY4" fmla="*/ 1293518 h 3923699"/>
                <a:gd name="connsiteX5" fmla="*/ 1489775 w 1489775"/>
                <a:gd name="connsiteY5" fmla="*/ 2063902 h 3923699"/>
                <a:gd name="connsiteX6" fmla="*/ 1345759 w 1489775"/>
                <a:gd name="connsiteY6" fmla="*/ 2207918 h 3923699"/>
                <a:gd name="connsiteX7" fmla="*/ 1201743 w 1489775"/>
                <a:gd name="connsiteY7" fmla="*/ 2063902 h 3923699"/>
                <a:gd name="connsiteX8" fmla="*/ 1201743 w 1489775"/>
                <a:gd name="connsiteY8" fmla="*/ 1390678 h 3923699"/>
                <a:gd name="connsiteX9" fmla="*/ 1158887 w 1489775"/>
                <a:gd name="connsiteY9" fmla="*/ 1390678 h 3923699"/>
                <a:gd name="connsiteX10" fmla="*/ 1151853 w 1489775"/>
                <a:gd name="connsiteY10" fmla="*/ 3743699 h 3923699"/>
                <a:gd name="connsiteX11" fmla="*/ 971853 w 1489775"/>
                <a:gd name="connsiteY11" fmla="*/ 3923699 h 3923699"/>
                <a:gd name="connsiteX12" fmla="*/ 791853 w 1489775"/>
                <a:gd name="connsiteY12" fmla="*/ 3743699 h 3923699"/>
                <a:gd name="connsiteX13" fmla="*/ 791853 w 1489775"/>
                <a:gd name="connsiteY13" fmla="*/ 2305078 h 3923699"/>
                <a:gd name="connsiteX14" fmla="*/ 683854 w 1489775"/>
                <a:gd name="connsiteY14" fmla="*/ 2305078 h 3923699"/>
                <a:gd name="connsiteX15" fmla="*/ 683854 w 1489775"/>
                <a:gd name="connsiteY15" fmla="*/ 3743698 h 3923699"/>
                <a:gd name="connsiteX16" fmla="*/ 503854 w 1489775"/>
                <a:gd name="connsiteY16" fmla="*/ 3923698 h 3923699"/>
                <a:gd name="connsiteX17" fmla="*/ 323854 w 1489775"/>
                <a:gd name="connsiteY17" fmla="*/ 3743698 h 3923699"/>
                <a:gd name="connsiteX18" fmla="*/ 330887 w 1489775"/>
                <a:gd name="connsiteY18" fmla="*/ 1390678 h 3923699"/>
                <a:gd name="connsiteX19" fmla="*/ 288033 w 1489775"/>
                <a:gd name="connsiteY19" fmla="*/ 1390678 h 3923699"/>
                <a:gd name="connsiteX20" fmla="*/ 288033 w 1489775"/>
                <a:gd name="connsiteY20" fmla="*/ 2063902 h 3923699"/>
                <a:gd name="connsiteX21" fmla="*/ 144017 w 1489775"/>
                <a:gd name="connsiteY21" fmla="*/ 2207918 h 3923699"/>
                <a:gd name="connsiteX22" fmla="*/ 1 w 1489775"/>
                <a:gd name="connsiteY22" fmla="*/ 2063902 h 3923699"/>
                <a:gd name="connsiteX23" fmla="*/ 1 w 1489775"/>
                <a:gd name="connsiteY23" fmla="*/ 1390678 h 3923699"/>
                <a:gd name="connsiteX24" fmla="*/ 0 w 1489775"/>
                <a:gd name="connsiteY24" fmla="*/ 1390678 h 3923699"/>
                <a:gd name="connsiteX25" fmla="*/ 0 w 1489775"/>
                <a:gd name="connsiteY25" fmla="*/ 1030958 h 3923699"/>
                <a:gd name="connsiteX26" fmla="*/ 280204 w 1489775"/>
                <a:gd name="connsiteY26" fmla="*/ 750754 h 3923699"/>
                <a:gd name="connsiteX27" fmla="*/ 744888 w 1489775"/>
                <a:gd name="connsiteY27" fmla="*/ 0 h 3923699"/>
                <a:gd name="connsiteX28" fmla="*/ 1082199 w 1489775"/>
                <a:gd name="connsiteY28" fmla="*/ 337311 h 3923699"/>
                <a:gd name="connsiteX29" fmla="*/ 744888 w 1489775"/>
                <a:gd name="connsiteY29" fmla="*/ 674622 h 3923699"/>
                <a:gd name="connsiteX30" fmla="*/ 407577 w 1489775"/>
                <a:gd name="connsiteY30" fmla="*/ 337311 h 3923699"/>
                <a:gd name="connsiteX31" fmla="*/ 744888 w 1489775"/>
                <a:gd name="connsiteY31" fmla="*/ 0 h 3923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89775" h="3923699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맑은 고딕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565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chemeClr val="accent3">
                    <a:lumMod val="75000"/>
                  </a:schemeClr>
                </a:solidFill>
              </a:rPr>
              <a:t>ОСНОВНИ АКЦЕНТИ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" y="931299"/>
            <a:ext cx="1320800" cy="3061154"/>
          </a:xfrm>
        </p:spPr>
        <p:txBody>
          <a:bodyPr>
            <a:normAutofit/>
          </a:bodyPr>
          <a:lstStyle/>
          <a:p>
            <a:r>
              <a:rPr lang="bg-BG" sz="1800" dirty="0" smtClean="0"/>
              <a:t>Сходство в дефиниране на проблемите</a:t>
            </a:r>
          </a:p>
          <a:p>
            <a:r>
              <a:rPr lang="bg-BG" sz="1800" dirty="0" err="1" smtClean="0"/>
              <a:t>Разнобой</a:t>
            </a:r>
            <a:r>
              <a:rPr lang="bg-BG" sz="1800" dirty="0" smtClean="0"/>
              <a:t> – в предлаганите решения</a:t>
            </a:r>
          </a:p>
          <a:p>
            <a:r>
              <a:rPr lang="bg-BG" sz="1800" dirty="0" smtClean="0"/>
              <a:t>Необходимост от цялостен подход</a:t>
            </a:r>
            <a:endParaRPr lang="bg-BG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3</a:t>
            </a:fld>
            <a:endParaRPr lang="bg-BG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384288"/>
              </p:ext>
            </p:extLst>
          </p:nvPr>
        </p:nvGraphicFramePr>
        <p:xfrm>
          <a:off x="1838037" y="1006765"/>
          <a:ext cx="6096000" cy="39171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74981">
                <a:tc>
                  <a:txBody>
                    <a:bodyPr/>
                    <a:lstStyle/>
                    <a:p>
                      <a:pPr algn="ctr"/>
                      <a:r>
                        <a:rPr lang="bg-BG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Настоящият здравноосигурителен модел:  оценките</a:t>
                      </a:r>
                    </a:p>
                    <a:p>
                      <a:pPr algn="ctr"/>
                      <a:endParaRPr lang="bg-BG" b="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bg-BG" b="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Качеството</a:t>
                      </a:r>
                      <a:r>
                        <a:rPr lang="ru-RU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в </a:t>
                      </a:r>
                      <a:r>
                        <a:rPr lang="ru-RU" b="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здравеопазването</a:t>
                      </a:r>
                      <a:r>
                        <a:rPr lang="ru-RU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: </a:t>
                      </a:r>
                      <a:r>
                        <a:rPr lang="ru-RU" b="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нагласи</a:t>
                      </a:r>
                      <a:r>
                        <a:rPr lang="ru-RU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 и </a:t>
                      </a:r>
                      <a:r>
                        <a:rPr lang="ru-RU" b="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реалности</a:t>
                      </a:r>
                      <a:endParaRPr lang="bg-BG" b="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5786">
                <a:tc>
                  <a:txBody>
                    <a:bodyPr/>
                    <a:lstStyle/>
                    <a:p>
                      <a:pPr algn="ctr"/>
                      <a:r>
                        <a:rPr lang="bg-BG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Разходи и информираност: предизвикателствата</a:t>
                      </a:r>
                    </a:p>
                    <a:p>
                      <a:pPr marL="0" marR="0" indent="0" algn="l" defTabSz="7890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bg-BG" b="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endParaRPr lang="bg-BG" b="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endParaRPr lang="bg-BG" b="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endParaRPr lang="bg-BG" b="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endParaRPr lang="bg-BG" b="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890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Възможен ли е нов модел:  граници на оптимизма</a:t>
                      </a:r>
                    </a:p>
                    <a:p>
                      <a:endParaRPr lang="bg-BG" b="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523" y="3845905"/>
            <a:ext cx="589284" cy="423084"/>
          </a:xfrm>
          <a:prstGeom prst="rect">
            <a:avLst/>
          </a:prstGeom>
        </p:spPr>
      </p:pic>
      <p:sp>
        <p:nvSpPr>
          <p:cNvPr id="12" name="Pie 24">
            <a:extLst>
              <a:ext uri="{FF2B5EF4-FFF2-40B4-BE49-F238E27FC236}">
                <a16:creationId xmlns:a16="http://schemas.microsoft.com/office/drawing/2014/main" id="{B34C6A2B-2102-474C-9F78-7F03A75C7652}"/>
              </a:ext>
            </a:extLst>
          </p:cNvPr>
          <p:cNvSpPr/>
          <p:nvPr/>
        </p:nvSpPr>
        <p:spPr>
          <a:xfrm>
            <a:off x="3092532" y="1892957"/>
            <a:ext cx="672003" cy="646256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Parallelogram 30">
            <a:extLst>
              <a:ext uri="{FF2B5EF4-FFF2-40B4-BE49-F238E27FC236}">
                <a16:creationId xmlns:a16="http://schemas.microsoft.com/office/drawing/2014/main" id="{450B9A32-2899-452A-8D82-9EC7E46FE648}"/>
              </a:ext>
            </a:extLst>
          </p:cNvPr>
          <p:cNvSpPr/>
          <p:nvPr/>
        </p:nvSpPr>
        <p:spPr>
          <a:xfrm flipH="1">
            <a:off x="6227581" y="1892957"/>
            <a:ext cx="563417" cy="499406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rgbClr val="92D050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맑은 고딕"/>
              <a:cs typeface="+mn-cs"/>
            </a:endParaRPr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03D4EC75-3C26-4FB7-8D0C-06C874FD51F5}"/>
              </a:ext>
            </a:extLst>
          </p:cNvPr>
          <p:cNvSpPr/>
          <p:nvPr/>
        </p:nvSpPr>
        <p:spPr>
          <a:xfrm rot="2700000">
            <a:off x="6368667" y="3608732"/>
            <a:ext cx="452044" cy="586296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rgbClr val="92D05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맑은 고딕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15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bg-BG" dirty="0" smtClean="0">
                <a:solidFill>
                  <a:schemeClr val="accent3">
                    <a:lumMod val="75000"/>
                  </a:schemeClr>
                </a:solidFill>
              </a:rPr>
              <a:t>Настоящият здравноосигурителен модел</a:t>
            </a:r>
            <a:endParaRPr lang="bg-BG" dirty="0"/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588726531"/>
              </p:ext>
            </p:extLst>
          </p:nvPr>
        </p:nvGraphicFramePr>
        <p:xfrm>
          <a:off x="1781608" y="874713"/>
          <a:ext cx="6457228" cy="4468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4</a:t>
            </a:fld>
            <a:endParaRPr lang="bg-BG" dirty="0"/>
          </a:p>
        </p:txBody>
      </p:sp>
      <p:graphicFrame>
        <p:nvGraphicFramePr>
          <p:cNvPr id="14" name="Char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238953"/>
              </p:ext>
            </p:extLst>
          </p:nvPr>
        </p:nvGraphicFramePr>
        <p:xfrm>
          <a:off x="5330825" y="3136106"/>
          <a:ext cx="3417887" cy="2224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Правоъгълник 14"/>
          <p:cNvSpPr/>
          <p:nvPr/>
        </p:nvSpPr>
        <p:spPr>
          <a:xfrm>
            <a:off x="-1" y="967284"/>
            <a:ext cx="1450109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89018">
              <a:lnSpc>
                <a:spcPct val="90000"/>
              </a:lnSpc>
              <a:spcBef>
                <a:spcPts val="863"/>
              </a:spcBef>
            </a:pPr>
            <a:r>
              <a:rPr lang="bg-BG" sz="1800" dirty="0" smtClean="0">
                <a:solidFill>
                  <a:schemeClr val="tx2"/>
                </a:solidFill>
                <a:latin typeface="Monotype Corsiva" panose="03010101010201010101" pitchFamily="66" charset="0"/>
              </a:rPr>
              <a:t>Висока степен на критичност</a:t>
            </a:r>
            <a:endParaRPr lang="bg-BG" sz="1800" dirty="0">
              <a:solidFill>
                <a:schemeClr val="tx2"/>
              </a:solidFill>
              <a:latin typeface="Monotype Corsiva" panose="03010101010201010101" pitchFamily="66" charset="0"/>
            </a:endParaRPr>
          </a:p>
          <a:p>
            <a:pPr defTabSz="789018">
              <a:lnSpc>
                <a:spcPct val="90000"/>
              </a:lnSpc>
              <a:spcBef>
                <a:spcPts val="863"/>
              </a:spcBef>
            </a:pPr>
            <a:endParaRPr lang="bg-BG" sz="1800" dirty="0" smtClean="0">
              <a:solidFill>
                <a:schemeClr val="tx2"/>
              </a:solidFill>
              <a:latin typeface="Monotype Corsiva" panose="03010101010201010101" pitchFamily="66" charset="0"/>
            </a:endParaRPr>
          </a:p>
          <a:p>
            <a:pPr defTabSz="789018">
              <a:lnSpc>
                <a:spcPct val="90000"/>
              </a:lnSpc>
              <a:spcBef>
                <a:spcPts val="863"/>
              </a:spcBef>
            </a:pPr>
            <a:r>
              <a:rPr lang="bg-BG" sz="1800" dirty="0" smtClean="0">
                <a:solidFill>
                  <a:schemeClr val="tx2"/>
                </a:solidFill>
                <a:latin typeface="Monotype Corsiva" panose="03010101010201010101" pitchFamily="66" charset="0"/>
              </a:rPr>
              <a:t>Скъсана връзка между резултат, достъп, икономически стимули и солидарност</a:t>
            </a:r>
            <a:endParaRPr lang="bg-BG" sz="1800" dirty="0">
              <a:solidFill>
                <a:schemeClr val="tx2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90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4932363" algn="l"/>
              </a:tabLst>
            </a:pP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Качеството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здравеопазването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реалности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и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нагласи</a:t>
            </a:r>
            <a:endParaRPr lang="bg-B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-92364" y="771535"/>
            <a:ext cx="1607834" cy="3310938"/>
          </a:xfrm>
        </p:spPr>
        <p:txBody>
          <a:bodyPr>
            <a:normAutofit fontScale="92500" lnSpcReduction="20000"/>
          </a:bodyPr>
          <a:lstStyle/>
          <a:p>
            <a:r>
              <a:rPr lang="bg-BG" dirty="0" smtClean="0"/>
              <a:t>Ниска </a:t>
            </a:r>
            <a:r>
              <a:rPr lang="bg-BG" dirty="0"/>
              <a:t>ефективност в рамките на </a:t>
            </a:r>
            <a:r>
              <a:rPr lang="bg-BG" dirty="0" smtClean="0"/>
              <a:t>ЕС</a:t>
            </a:r>
          </a:p>
          <a:p>
            <a:r>
              <a:rPr lang="bg-BG" sz="2000" i="1" dirty="0"/>
              <a:t>Над 80% от смъртните случаи </a:t>
            </a:r>
            <a:r>
              <a:rPr lang="bg-BG" sz="2000" i="1" dirty="0" smtClean="0"/>
              <a:t>- от </a:t>
            </a:r>
            <a:r>
              <a:rPr lang="bg-BG" sz="2000" i="1" dirty="0"/>
              <a:t>сърдечно-съдови и онкологични заболявания. </a:t>
            </a:r>
            <a:endParaRPr lang="bg-BG" sz="2000" i="1" dirty="0" smtClean="0"/>
          </a:p>
          <a:p>
            <a:r>
              <a:rPr lang="bg-BG" sz="2000" i="1" dirty="0" smtClean="0"/>
              <a:t>Висока </a:t>
            </a:r>
            <a:r>
              <a:rPr lang="bg-BG" sz="2000" i="1" dirty="0"/>
              <a:t>предотвратима смъртност – 19% за България, 11% - за ЕС </a:t>
            </a:r>
          </a:p>
          <a:p>
            <a:endParaRPr lang="bg-BG" dirty="0"/>
          </a:p>
          <a:p>
            <a:endParaRPr lang="bg-BG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5</a:t>
            </a:fld>
            <a:endParaRPr lang="bg-BG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1724320" y="5244698"/>
            <a:ext cx="6102788" cy="248426"/>
          </a:xfrm>
        </p:spPr>
        <p:txBody>
          <a:bodyPr/>
          <a:lstStyle/>
          <a:p>
            <a:r>
              <a:rPr lang="bg-BG" dirty="0" smtClean="0"/>
              <a:t>Източник: Алфа </a:t>
            </a:r>
            <a:r>
              <a:rPr lang="bg-BG" dirty="0" err="1" smtClean="0"/>
              <a:t>Рисърч</a:t>
            </a:r>
            <a:r>
              <a:rPr lang="bg-BG" dirty="0" smtClean="0"/>
              <a:t> и Здравен профил за България </a:t>
            </a:r>
            <a:endParaRPr lang="bg-BG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4" y="960947"/>
            <a:ext cx="5290560" cy="283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515470" y="771534"/>
            <a:ext cx="3832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Х</a:t>
            </a:r>
            <a:r>
              <a:rPr lang="bg-BG" sz="1200" i="1" dirty="0" smtClean="0"/>
              <a:t>оспитализации на 1000 души население в ЕС</a:t>
            </a:r>
            <a:endParaRPr lang="bg-BG" sz="1200" i="1" dirty="0"/>
          </a:p>
        </p:txBody>
      </p:sp>
      <p:sp>
        <p:nvSpPr>
          <p:cNvPr id="14" name="Oval 44">
            <a:extLst>
              <a:ext uri="{FF2B5EF4-FFF2-40B4-BE49-F238E27FC236}">
                <a16:creationId xmlns:a16="http://schemas.microsoft.com/office/drawing/2014/main" id="{48EA71F0-1EE9-4A56-8987-474444A33E0B}"/>
              </a:ext>
            </a:extLst>
          </p:cNvPr>
          <p:cNvSpPr>
            <a:spLocks noChangeAspect="1"/>
          </p:cNvSpPr>
          <p:nvPr/>
        </p:nvSpPr>
        <p:spPr>
          <a:xfrm>
            <a:off x="7027992" y="1233199"/>
            <a:ext cx="2084098" cy="2478357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bg-BG" dirty="0">
                <a:solidFill>
                  <a:schemeClr val="tx1"/>
                </a:solidFill>
              </a:rPr>
              <a:t>България 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dirty="0">
                <a:solidFill>
                  <a:schemeClr val="tx1"/>
                </a:solidFill>
              </a:rPr>
              <a:t>74.7 години</a:t>
            </a:r>
          </a:p>
          <a:p>
            <a:pPr algn="just"/>
            <a:r>
              <a:rPr lang="bg-BG" i="1" dirty="0">
                <a:solidFill>
                  <a:schemeClr val="tx1"/>
                </a:solidFill>
              </a:rPr>
              <a:t>2-ра най-ниска в ЕС</a:t>
            </a:r>
          </a:p>
          <a:p>
            <a:pPr algn="just"/>
            <a:endParaRPr lang="bg-BG" i="1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bg-BG" dirty="0">
                <a:solidFill>
                  <a:schemeClr val="tx1"/>
                </a:solidFill>
              </a:rPr>
              <a:t>ЕС - 80.6 години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39345" y="771534"/>
            <a:ext cx="2604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i="1" dirty="0" smtClean="0"/>
              <a:t>Очаквана средна продължителност на живота</a:t>
            </a:r>
            <a:endParaRPr lang="bg-BG" sz="1200" i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470" y="3609701"/>
            <a:ext cx="5989493" cy="2105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042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Качеството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здравеопазването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–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реалности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и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нагласи</a:t>
            </a:r>
            <a:endParaRPr lang="bg-BG" dirty="0"/>
          </a:p>
        </p:txBody>
      </p:sp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672157731"/>
              </p:ext>
            </p:extLst>
          </p:nvPr>
        </p:nvGraphicFramePr>
        <p:xfrm>
          <a:off x="1733550" y="874714"/>
          <a:ext cx="6345383" cy="142514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3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25142">
                <a:tc>
                  <a:txBody>
                    <a:bodyPr/>
                    <a:lstStyle/>
                    <a:p>
                      <a:endParaRPr lang="bg-BG" sz="900" dirty="0"/>
                    </a:p>
                  </a:txBody>
                  <a:tcPr anchor="ctr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g-BG" sz="1200" b="0" dirty="0" smtClean="0"/>
                        <a:t>По-високоспециализирано лечение</a:t>
                      </a:r>
                      <a:endParaRPr lang="bg-BG" sz="1200" b="0" dirty="0"/>
                    </a:p>
                  </a:txBody>
                  <a:tcPr anchor="ctr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7890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b="0" dirty="0" smtClean="0"/>
                        <a:t>44%</a:t>
                      </a:r>
                    </a:p>
                    <a:p>
                      <a:endParaRPr lang="bg-BG" sz="900" b="0" dirty="0"/>
                    </a:p>
                  </a:txBody>
                  <a:tcPr anchor="ctr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7890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b="0" dirty="0" smtClean="0"/>
                        <a:t>Повече инвестиции в апаратура и</a:t>
                      </a:r>
                      <a:r>
                        <a:rPr lang="bg-BG" sz="1200" b="0" baseline="0" dirty="0" smtClean="0"/>
                        <a:t> обновяване на болниците</a:t>
                      </a:r>
                      <a:endParaRPr lang="bg-BG" sz="1200" b="0" dirty="0" smtClean="0"/>
                    </a:p>
                    <a:p>
                      <a:endParaRPr lang="bg-BG" sz="1200" b="0" dirty="0"/>
                    </a:p>
                  </a:txBody>
                  <a:tcPr anchor="ctr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7890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b="0" dirty="0" smtClean="0"/>
                        <a:t>42%</a:t>
                      </a:r>
                    </a:p>
                    <a:p>
                      <a:endParaRPr lang="bg-BG" sz="1200" b="0" dirty="0"/>
                    </a:p>
                  </a:txBody>
                  <a:tcPr anchor="ctr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Chart Placeholder 10"/>
          <p:cNvGraphicFramePr>
            <a:graphicFrameLocks noGrp="1"/>
          </p:cNvGraphicFramePr>
          <p:nvPr>
            <p:ph type="chart" sz="quarter" idx="11"/>
            <p:extLst>
              <p:ext uri="{D42A27DB-BD31-4B8C-83A1-F6EECF244321}">
                <p14:modId xmlns:p14="http://schemas.microsoft.com/office/powerpoint/2010/main" val="1443084249"/>
              </p:ext>
            </p:extLst>
          </p:nvPr>
        </p:nvGraphicFramePr>
        <p:xfrm>
          <a:off x="1733550" y="2706255"/>
          <a:ext cx="6345383" cy="157941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3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79417">
                <a:tc>
                  <a:txBody>
                    <a:bodyPr/>
                    <a:lstStyle/>
                    <a:p>
                      <a:endParaRPr lang="bg-BG" sz="900" dirty="0"/>
                    </a:p>
                  </a:txBody>
                  <a:tcPr anchor="ctr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g-BG" sz="1200" b="0" dirty="0" smtClean="0"/>
                        <a:t>Проследяване на ефекта </a:t>
                      </a:r>
                      <a:r>
                        <a:rPr lang="bg-BG" sz="1200" b="0" smtClean="0"/>
                        <a:t>от лечението</a:t>
                      </a:r>
                      <a:endParaRPr lang="bg-BG" sz="1200" b="0" dirty="0"/>
                    </a:p>
                  </a:txBody>
                  <a:tcPr anchor="ctr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7890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b="0" dirty="0" smtClean="0"/>
                        <a:t>35%</a:t>
                      </a:r>
                    </a:p>
                    <a:p>
                      <a:endParaRPr lang="bg-BG" sz="900" b="0" dirty="0"/>
                    </a:p>
                  </a:txBody>
                  <a:tcPr anchor="ctr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g-BG" sz="1200" b="0" dirty="0" smtClean="0"/>
                        <a:t>Използване на съвременни</a:t>
                      </a:r>
                      <a:r>
                        <a:rPr lang="bg-BG" sz="1200" b="0" baseline="0" dirty="0" smtClean="0"/>
                        <a:t> лекарства</a:t>
                      </a:r>
                      <a:endParaRPr lang="bg-BG" sz="1200" b="0" dirty="0" smtClean="0"/>
                    </a:p>
                    <a:p>
                      <a:endParaRPr lang="bg-BG" sz="1200" b="0" dirty="0"/>
                    </a:p>
                  </a:txBody>
                  <a:tcPr anchor="ctr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7890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b="0" dirty="0" smtClean="0"/>
                        <a:t>34%</a:t>
                      </a:r>
                    </a:p>
                    <a:p>
                      <a:endParaRPr lang="bg-BG" sz="1200" b="0" dirty="0"/>
                    </a:p>
                  </a:txBody>
                  <a:tcPr anchor="ctr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-1" y="812801"/>
            <a:ext cx="1496292" cy="3269672"/>
          </a:xfrm>
        </p:spPr>
        <p:txBody>
          <a:bodyPr>
            <a:normAutofit fontScale="92500" lnSpcReduction="10000"/>
          </a:bodyPr>
          <a:lstStyle/>
          <a:p>
            <a:r>
              <a:rPr lang="bg-BG" dirty="0"/>
              <a:t>Изискване за съвременни болници, </a:t>
            </a:r>
            <a:r>
              <a:rPr lang="bg-BG" dirty="0" smtClean="0"/>
              <a:t>апаратура, лекарства </a:t>
            </a:r>
            <a:r>
              <a:rPr lang="bg-BG" dirty="0"/>
              <a:t>и лечение, изискващи значим финансов </a:t>
            </a:r>
            <a:r>
              <a:rPr lang="bg-BG" dirty="0" smtClean="0"/>
              <a:t>ресурс. </a:t>
            </a:r>
          </a:p>
          <a:p>
            <a:r>
              <a:rPr lang="bg-BG" dirty="0" smtClean="0"/>
              <a:t>Необходимост от стандарти и оптимално използване</a:t>
            </a:r>
            <a:endParaRPr lang="bg-BG" dirty="0"/>
          </a:p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6</a:t>
            </a:fld>
            <a:endParaRPr lang="bg-BG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970" y="1357549"/>
            <a:ext cx="404521" cy="4045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27599" y="1357548"/>
            <a:ext cx="404521" cy="40452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664" y="3231320"/>
            <a:ext cx="415827" cy="41582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500" y="3217154"/>
            <a:ext cx="419620" cy="41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319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Качеството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здравеопазването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нагласи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 и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реалности</a:t>
            </a:r>
            <a:r>
              <a:rPr lang="bg-BG" b="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bg-BG" b="0" dirty="0">
                <a:solidFill>
                  <a:schemeClr val="accent3">
                    <a:lumMod val="75000"/>
                  </a:schemeClr>
                </a:solidFill>
              </a:rPr>
            </a:br>
            <a:endParaRPr lang="bg-B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" y="748144"/>
            <a:ext cx="1450108" cy="3666837"/>
          </a:xfrm>
        </p:spPr>
        <p:txBody>
          <a:bodyPr>
            <a:normAutofit fontScale="92500"/>
          </a:bodyPr>
          <a:lstStyle/>
          <a:p>
            <a:r>
              <a:rPr lang="bg-BG" sz="1600" dirty="0" smtClean="0"/>
              <a:t>Силна зависимост на профилактиката и възможностите за ранна диагностика от типа населено място и доходите</a:t>
            </a:r>
          </a:p>
          <a:p>
            <a:r>
              <a:rPr lang="bg-BG" sz="1600" dirty="0" smtClean="0"/>
              <a:t>36% от мъжете  и 42% от жените над 65г. с 3 и повече хронични заболявания , без заболявания: 15%</a:t>
            </a:r>
            <a:endParaRPr lang="bg-BG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7</a:t>
            </a:fld>
            <a:endParaRPr lang="bg-BG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889411"/>
              </p:ext>
            </p:extLst>
          </p:nvPr>
        </p:nvGraphicFramePr>
        <p:xfrm>
          <a:off x="2281381" y="1102590"/>
          <a:ext cx="6345383" cy="108439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3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4393">
                <a:tc>
                  <a:txBody>
                    <a:bodyPr/>
                    <a:lstStyle/>
                    <a:p>
                      <a:endParaRPr lang="bg-BG" sz="900" dirty="0"/>
                    </a:p>
                  </a:txBody>
                  <a:tcPr anchor="ctr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g-BG" sz="1200" b="0" dirty="0" smtClean="0"/>
                        <a:t>По-високи изисквания за работата</a:t>
                      </a:r>
                      <a:r>
                        <a:rPr lang="bg-BG" sz="1200" b="0" baseline="0" dirty="0" smtClean="0"/>
                        <a:t> на лекарите от </a:t>
                      </a:r>
                      <a:r>
                        <a:rPr lang="bg-BG" sz="1200" b="0" baseline="0" dirty="0" err="1" smtClean="0"/>
                        <a:t>извънболничната</a:t>
                      </a:r>
                      <a:r>
                        <a:rPr lang="bg-BG" sz="1200" b="0" baseline="0" dirty="0" smtClean="0"/>
                        <a:t> помощ</a:t>
                      </a:r>
                      <a:endParaRPr lang="bg-BG" sz="1200" b="0" dirty="0"/>
                    </a:p>
                  </a:txBody>
                  <a:tcPr anchor="ctr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7890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b="0" dirty="0" smtClean="0"/>
                        <a:t>34%</a:t>
                      </a:r>
                    </a:p>
                    <a:p>
                      <a:endParaRPr lang="bg-BG" sz="900" b="0" dirty="0"/>
                    </a:p>
                  </a:txBody>
                  <a:tcPr anchor="ctr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bg-BG" sz="1200" b="0" dirty="0" smtClean="0"/>
                        <a:t>Периодични</a:t>
                      </a:r>
                      <a:r>
                        <a:rPr lang="bg-BG" sz="1200" b="0" baseline="0" dirty="0" smtClean="0"/>
                        <a:t> профилактични прегледи</a:t>
                      </a:r>
                      <a:endParaRPr lang="bg-BG" sz="1200" b="0" dirty="0" smtClean="0"/>
                    </a:p>
                    <a:p>
                      <a:endParaRPr lang="bg-BG" sz="1200" b="0" dirty="0"/>
                    </a:p>
                  </a:txBody>
                  <a:tcPr anchor="ctr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7890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b="0" dirty="0" smtClean="0"/>
                        <a:t>33%</a:t>
                      </a:r>
                    </a:p>
                    <a:p>
                      <a:endParaRPr lang="bg-BG" sz="1200" b="0" dirty="0"/>
                    </a:p>
                  </a:txBody>
                  <a:tcPr anchor="ctr"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361644478"/>
              </p:ext>
            </p:extLst>
          </p:nvPr>
        </p:nvGraphicFramePr>
        <p:xfrm>
          <a:off x="1708728" y="2050474"/>
          <a:ext cx="7047345" cy="1699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195" y="1351788"/>
            <a:ext cx="464580" cy="464580"/>
          </a:xfrm>
          <a:prstGeom prst="rect">
            <a:avLst/>
          </a:prstGeom>
        </p:spPr>
      </p:pic>
      <p:sp>
        <p:nvSpPr>
          <p:cNvPr id="14" name="Rounded Rectangle 17">
            <a:extLst>
              <a:ext uri="{FF2B5EF4-FFF2-40B4-BE49-F238E27FC236}">
                <a16:creationId xmlns:a16="http://schemas.microsoft.com/office/drawing/2014/main" id="{B32CA4F7-68E3-49CD-B638-65479C4739CC}"/>
              </a:ext>
            </a:extLst>
          </p:cNvPr>
          <p:cNvSpPr>
            <a:spLocks noChangeAspect="1"/>
          </p:cNvSpPr>
          <p:nvPr/>
        </p:nvSpPr>
        <p:spPr>
          <a:xfrm>
            <a:off x="5531144" y="1351788"/>
            <a:ext cx="291991" cy="46458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81477238"/>
              </p:ext>
            </p:extLst>
          </p:nvPr>
        </p:nvGraphicFramePr>
        <p:xfrm>
          <a:off x="1814945" y="3643746"/>
          <a:ext cx="7047345" cy="1699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4133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>
                <a:solidFill>
                  <a:schemeClr val="accent3">
                    <a:lumMod val="75000"/>
                  </a:schemeClr>
                </a:solidFill>
              </a:rPr>
              <a:t>Разходи и информираност – </a:t>
            </a:r>
            <a:r>
              <a:rPr lang="bg-BG" dirty="0" smtClean="0">
                <a:solidFill>
                  <a:schemeClr val="accent3">
                    <a:lumMod val="75000"/>
                  </a:schemeClr>
                </a:solidFill>
              </a:rPr>
              <a:t>предизвикателствата: липса на стимули за контрол от страна на гражданите</a:t>
            </a:r>
            <a:r>
              <a:rPr lang="bg-BG" b="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bg-BG" b="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bg-BG" b="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bg-BG" b="0" dirty="0">
                <a:solidFill>
                  <a:schemeClr val="accent3">
                    <a:lumMod val="75000"/>
                  </a:schemeClr>
                </a:solidFill>
              </a:rPr>
            </a:br>
            <a:endParaRPr lang="bg-B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0" y="794327"/>
            <a:ext cx="1396186" cy="3478345"/>
          </a:xfrm>
        </p:spPr>
        <p:txBody>
          <a:bodyPr>
            <a:normAutofit/>
          </a:bodyPr>
          <a:lstStyle/>
          <a:p>
            <a:r>
              <a:rPr lang="bg-BG" sz="1600" dirty="0" smtClean="0">
                <a:solidFill>
                  <a:schemeClr val="accent3">
                    <a:lumMod val="75000"/>
                  </a:schemeClr>
                </a:solidFill>
              </a:rPr>
              <a:t>Преки доплащания в България: 48%, спрямо 15% за ЕС (</a:t>
            </a:r>
            <a:r>
              <a:rPr lang="bg-BG" sz="1600" dirty="0" err="1" smtClean="0">
                <a:solidFill>
                  <a:schemeClr val="accent3">
                    <a:lumMod val="75000"/>
                  </a:schemeClr>
                </a:solidFill>
              </a:rPr>
              <a:t>Евростат</a:t>
            </a:r>
            <a:r>
              <a:rPr lang="bg-BG" sz="1600" dirty="0" smtClean="0">
                <a:solidFill>
                  <a:schemeClr val="accent3">
                    <a:lumMod val="75000"/>
                  </a:schemeClr>
                </a:solidFill>
              </a:rPr>
              <a:t> – 2015г.)</a:t>
            </a:r>
          </a:p>
          <a:p>
            <a:r>
              <a:rPr lang="bg-BG" sz="1600" dirty="0" smtClean="0">
                <a:solidFill>
                  <a:schemeClr val="accent3">
                    <a:lumMod val="75000"/>
                  </a:schemeClr>
                </a:solidFill>
              </a:rPr>
              <a:t>Около 2 млрд. лева преки плащания, т.е. около 30% от разходи за здраве (4 млрд 700 хил. лв. публични средства)</a:t>
            </a:r>
          </a:p>
          <a:p>
            <a:endParaRPr lang="bg-BG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8</a:t>
            </a:fld>
            <a:endParaRPr lang="bg-BG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282809"/>
              </p:ext>
            </p:extLst>
          </p:nvPr>
        </p:nvGraphicFramePr>
        <p:xfrm>
          <a:off x="1680746" y="871683"/>
          <a:ext cx="5178556" cy="21996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244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5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8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1200" b="1" dirty="0" smtClean="0"/>
                        <a:t>Преки лични разходи </a:t>
                      </a:r>
                      <a:r>
                        <a:rPr lang="en-US" sz="1200" b="1" dirty="0" smtClean="0"/>
                        <a:t>-</a:t>
                      </a:r>
                    </a:p>
                    <a:p>
                      <a:pPr algn="ctr"/>
                      <a:r>
                        <a:rPr lang="en-US" sz="1200" b="1" dirty="0" smtClean="0">
                          <a:sym typeface="Symbol"/>
                        </a:rPr>
                        <a:t> 2 </a:t>
                      </a:r>
                      <a:r>
                        <a:rPr lang="bg-BG" sz="1200" b="1" dirty="0" smtClean="0">
                          <a:sym typeface="Symbol"/>
                        </a:rPr>
                        <a:t>млрд.лв.</a:t>
                      </a:r>
                      <a:endParaRPr lang="bg-BG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b="1" dirty="0" smtClean="0"/>
                        <a:t>Дял на пълнолетните лица</a:t>
                      </a:r>
                      <a:endParaRPr lang="bg-BG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b="1" dirty="0" smtClean="0"/>
                        <a:t>Среден годишен разход</a:t>
                      </a:r>
                      <a:endParaRPr lang="bg-BG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/>
                        <a:t>За лекарства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/>
                        <a:t>78%</a:t>
                      </a:r>
                      <a:endParaRPr lang="bg-BG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/>
                        <a:t>180 лв.</a:t>
                      </a:r>
                      <a:endParaRPr lang="bg-BG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/>
                        <a:t>За</a:t>
                      </a:r>
                      <a:r>
                        <a:rPr lang="bg-BG" sz="1200" baseline="0" dirty="0" smtClean="0"/>
                        <a:t> болнично лечение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/>
                        <a:t>10%</a:t>
                      </a:r>
                      <a:endParaRPr lang="bg-BG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/>
                        <a:t>650 лв.</a:t>
                      </a:r>
                      <a:endParaRPr lang="bg-BG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/>
                        <a:t>За личен лекар и специалист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/>
                        <a:t>48%</a:t>
                      </a:r>
                      <a:endParaRPr lang="bg-BG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/>
                        <a:t>120 лв.</a:t>
                      </a:r>
                      <a:endParaRPr lang="bg-BG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/>
                        <a:t>За санаториум и рехабилитация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/>
                        <a:t>11%</a:t>
                      </a:r>
                      <a:endParaRPr lang="bg-BG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dirty="0" smtClean="0"/>
                        <a:t>300 лв.</a:t>
                      </a:r>
                      <a:endParaRPr lang="bg-BG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123" name="Picture 3" descr="D:\2018\ANTONIYA\0918_MZ\Icons\coins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842" y="1031659"/>
            <a:ext cx="412894" cy="412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7" name="Group 36"/>
          <p:cNvGrpSpPr/>
          <p:nvPr/>
        </p:nvGrpSpPr>
        <p:grpSpPr>
          <a:xfrm>
            <a:off x="7258326" y="2052174"/>
            <a:ext cx="1672052" cy="1429391"/>
            <a:chOff x="7056312" y="2333376"/>
            <a:chExt cx="2087688" cy="1820966"/>
          </a:xfrm>
        </p:grpSpPr>
        <p:grpSp>
          <p:nvGrpSpPr>
            <p:cNvPr id="19" name="Group 18"/>
            <p:cNvGrpSpPr/>
            <p:nvPr/>
          </p:nvGrpSpPr>
          <p:grpSpPr>
            <a:xfrm>
              <a:off x="7056312" y="2333376"/>
              <a:ext cx="2087688" cy="1820966"/>
              <a:chOff x="5248647" y="1608813"/>
              <a:chExt cx="970807" cy="846777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5248647" y="1608813"/>
                <a:ext cx="846777" cy="846777"/>
              </a:xfrm>
              <a:prstGeom prst="ellipse">
                <a:avLst/>
              </a:prstGeom>
              <a:solidFill>
                <a:srgbClr val="69A0B8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Arial Unicode MS"/>
                  <a:cs typeface="+mn-cs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5392663" y="1622672"/>
                <a:ext cx="826791" cy="826791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" lastClr="FFFFFF">
                      <a:lumMod val="87000"/>
                    </a:sysClr>
                  </a:gs>
                  <a:gs pos="100000">
                    <a:sysClr val="window" lastClr="FFFFFF"/>
                  </a:gs>
                </a:gsLst>
                <a:lin ang="8100000" scaled="1"/>
                <a:tileRect/>
              </a:gradFill>
              <a:ln w="635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bg-BG" altLang="ko-KR" sz="1200" dirty="0">
                    <a:solidFill>
                      <a:schemeClr val="dk1"/>
                    </a:solidFill>
                  </a:rPr>
                  <a:t>Проверили здравното си досие </a:t>
                </a:r>
              </a:p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bg-BG" altLang="ko-KR" sz="1200" dirty="0" smtClean="0">
                    <a:solidFill>
                      <a:schemeClr val="dk1"/>
                    </a:solidFill>
                  </a:rPr>
                  <a:t>7%</a:t>
                </a:r>
                <a:endParaRPr lang="ko-KR" altLang="en-US" sz="1200" dirty="0">
                  <a:solidFill>
                    <a:schemeClr val="dk1"/>
                  </a:solidFill>
                </a:endParaRPr>
              </a:p>
            </p:txBody>
          </p:sp>
        </p:grpSp>
        <p:pic>
          <p:nvPicPr>
            <p:cNvPr id="5124" name="Picture 4" descr="D:\2018\ANTONIYA\0918_MZ\Icons\folder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4554" y="3447356"/>
              <a:ext cx="418883" cy="4188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그룹 3">
            <a:extLst>
              <a:ext uri="{FF2B5EF4-FFF2-40B4-BE49-F238E27FC236}">
                <a16:creationId xmlns:a16="http://schemas.microsoft.com/office/drawing/2014/main" id="{7C35CC69-3ECE-4392-8ED4-20593C2E297E}"/>
              </a:ext>
            </a:extLst>
          </p:cNvPr>
          <p:cNvGrpSpPr/>
          <p:nvPr/>
        </p:nvGrpSpPr>
        <p:grpSpPr>
          <a:xfrm>
            <a:off x="1396186" y="3356021"/>
            <a:ext cx="2182152" cy="1345393"/>
            <a:chOff x="640135" y="1457126"/>
            <a:chExt cx="2182152" cy="1345393"/>
          </a:xfrm>
        </p:grpSpPr>
        <p:sp>
          <p:nvSpPr>
            <p:cNvPr id="24" name="Rounded Rectangle 23"/>
            <p:cNvSpPr/>
            <p:nvPr/>
          </p:nvSpPr>
          <p:spPr>
            <a:xfrm>
              <a:off x="640135" y="1457126"/>
              <a:ext cx="1886583" cy="813493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752796" y="2016153"/>
              <a:ext cx="2069491" cy="786366"/>
            </a:xfrm>
            <a:prstGeom prst="roundRect">
              <a:avLst/>
            </a:prstGeom>
            <a:solidFill>
              <a:sysClr val="window" lastClr="FFFFFF"/>
            </a:solidFill>
            <a:ln w="38100" cap="flat" cmpd="sng" algn="ctr">
              <a:solidFill>
                <a:srgbClr val="69A0B8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</p:grpSp>
      <p:sp>
        <p:nvSpPr>
          <p:cNvPr id="26" name="Right Arrow 25"/>
          <p:cNvSpPr/>
          <p:nvPr/>
        </p:nvSpPr>
        <p:spPr>
          <a:xfrm>
            <a:off x="3414177" y="3552200"/>
            <a:ext cx="277170" cy="242316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3EEAEA40-B972-4621-AD73-3E158900B60F}"/>
              </a:ext>
            </a:extLst>
          </p:cNvPr>
          <p:cNvSpPr/>
          <p:nvPr/>
        </p:nvSpPr>
        <p:spPr>
          <a:xfrm>
            <a:off x="1441793" y="3481565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/>
        </p:nvSpPr>
        <p:spPr>
          <a:xfrm>
            <a:off x="1756638" y="3528708"/>
            <a:ext cx="14913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g-BG" sz="1200" b="1" dirty="0"/>
              <a:t>Информираност</a:t>
            </a:r>
            <a:r>
              <a:rPr lang="bg-BG" b="1" dirty="0"/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46198" y="4056014"/>
            <a:ext cx="20451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200" dirty="0"/>
              <a:t>Знаят върху каква сума се осигуряват</a:t>
            </a:r>
          </a:p>
        </p:txBody>
      </p:sp>
      <p:grpSp>
        <p:nvGrpSpPr>
          <p:cNvPr id="29" name="그룹 3">
            <a:extLst>
              <a:ext uri="{FF2B5EF4-FFF2-40B4-BE49-F238E27FC236}">
                <a16:creationId xmlns:a16="http://schemas.microsoft.com/office/drawing/2014/main" id="{7C35CC69-3ECE-4392-8ED4-20593C2E297E}"/>
              </a:ext>
            </a:extLst>
          </p:cNvPr>
          <p:cNvGrpSpPr/>
          <p:nvPr/>
        </p:nvGrpSpPr>
        <p:grpSpPr>
          <a:xfrm>
            <a:off x="5482172" y="3353748"/>
            <a:ext cx="1592884" cy="1275827"/>
            <a:chOff x="640135" y="1457126"/>
            <a:chExt cx="2182152" cy="1275827"/>
          </a:xfrm>
        </p:grpSpPr>
        <p:sp>
          <p:nvSpPr>
            <p:cNvPr id="30" name="Rounded Rectangle 29"/>
            <p:cNvSpPr/>
            <p:nvPr/>
          </p:nvSpPr>
          <p:spPr>
            <a:xfrm>
              <a:off x="640135" y="1457126"/>
              <a:ext cx="1886583" cy="813493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752796" y="2016153"/>
              <a:ext cx="2069491" cy="716800"/>
            </a:xfrm>
            <a:prstGeom prst="roundRect">
              <a:avLst/>
            </a:prstGeom>
            <a:solidFill>
              <a:sysClr val="window" lastClr="FFFFFF"/>
            </a:solidFill>
            <a:ln w="38100" cap="flat" cmpd="sng" algn="ctr">
              <a:solidFill>
                <a:srgbClr val="69A0B8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</p:grpSp>
      <p:grpSp>
        <p:nvGrpSpPr>
          <p:cNvPr id="33" name="그룹 3">
            <a:extLst>
              <a:ext uri="{FF2B5EF4-FFF2-40B4-BE49-F238E27FC236}">
                <a16:creationId xmlns:a16="http://schemas.microsoft.com/office/drawing/2014/main" id="{7C35CC69-3ECE-4392-8ED4-20593C2E297E}"/>
              </a:ext>
            </a:extLst>
          </p:cNvPr>
          <p:cNvGrpSpPr/>
          <p:nvPr/>
        </p:nvGrpSpPr>
        <p:grpSpPr>
          <a:xfrm>
            <a:off x="3942594" y="3356021"/>
            <a:ext cx="1220534" cy="1298040"/>
            <a:chOff x="640135" y="1457126"/>
            <a:chExt cx="2226014" cy="1501833"/>
          </a:xfrm>
        </p:grpSpPr>
        <p:sp>
          <p:nvSpPr>
            <p:cNvPr id="34" name="Rounded Rectangle 33"/>
            <p:cNvSpPr/>
            <p:nvPr/>
          </p:nvSpPr>
          <p:spPr>
            <a:xfrm>
              <a:off x="640135" y="1457126"/>
              <a:ext cx="1316367" cy="813493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ko-KR" dirty="0" smtClean="0"/>
                <a:t> </a:t>
              </a:r>
              <a:endParaRPr lang="ko-KR" altLang="en-US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796658" y="2140652"/>
              <a:ext cx="2069491" cy="818307"/>
            </a:xfrm>
            <a:prstGeom prst="roundRect">
              <a:avLst/>
            </a:prstGeom>
            <a:solidFill>
              <a:sysClr val="window" lastClr="FFFFFF"/>
            </a:solidFill>
            <a:ln w="38100" cap="flat" cmpd="sng" algn="ctr">
              <a:solidFill>
                <a:srgbClr val="69A0B8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2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Arial Unicode MS"/>
                <a:cs typeface="+mn-cs"/>
              </a:endParaRPr>
            </a:p>
          </p:txBody>
        </p:sp>
      </p:grpSp>
      <p:sp>
        <p:nvSpPr>
          <p:cNvPr id="36" name="Rounded Rectangle 35"/>
          <p:cNvSpPr/>
          <p:nvPr/>
        </p:nvSpPr>
        <p:spPr>
          <a:xfrm>
            <a:off x="1621856" y="4517679"/>
            <a:ext cx="2329587" cy="759065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bg-BG" sz="1200" dirty="0"/>
              <a:t>Запознати с размера на месечната здравноосигурителна вноска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510727" y="3488459"/>
            <a:ext cx="13416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g-BG" sz="1200" b="1" dirty="0"/>
              <a:t>Среден </a:t>
            </a:r>
            <a:r>
              <a:rPr lang="bg-BG" sz="1200" b="1" dirty="0" smtClean="0"/>
              <a:t>размер</a:t>
            </a:r>
            <a:endParaRPr lang="bg-BG" sz="1200" b="1" dirty="0"/>
          </a:p>
        </p:txBody>
      </p:sp>
      <p:sp>
        <p:nvSpPr>
          <p:cNvPr id="56" name="Rectangle 55"/>
          <p:cNvSpPr/>
          <p:nvPr/>
        </p:nvSpPr>
        <p:spPr>
          <a:xfrm>
            <a:off x="4057972" y="3497637"/>
            <a:ext cx="49158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200" b="1" dirty="0" smtClean="0"/>
              <a:t>Дял</a:t>
            </a:r>
            <a:r>
              <a:rPr lang="bg-BG" b="1" dirty="0" smtClean="0"/>
              <a:t>  </a:t>
            </a:r>
            <a:endParaRPr lang="bg-BG" b="1" dirty="0"/>
          </a:p>
        </p:txBody>
      </p:sp>
      <p:sp>
        <p:nvSpPr>
          <p:cNvPr id="57" name="Rounded Rectangle 56"/>
          <p:cNvSpPr/>
          <p:nvPr/>
        </p:nvSpPr>
        <p:spPr>
          <a:xfrm>
            <a:off x="4275169" y="4517679"/>
            <a:ext cx="1207003" cy="744113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endParaRPr lang="bg-BG" sz="1200" dirty="0"/>
          </a:p>
        </p:txBody>
      </p:sp>
      <p:sp>
        <p:nvSpPr>
          <p:cNvPr id="58" name="Rounded Rectangle 57"/>
          <p:cNvSpPr/>
          <p:nvPr/>
        </p:nvSpPr>
        <p:spPr>
          <a:xfrm>
            <a:off x="5816453" y="4531244"/>
            <a:ext cx="1586415" cy="716981"/>
          </a:xfrm>
          <a:prstGeom prst="roundRect">
            <a:avLst/>
          </a:prstGeom>
          <a:solidFill>
            <a:sysClr val="window" lastClr="FFFFFF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endParaRPr lang="bg-BG" sz="1200" dirty="0"/>
          </a:p>
        </p:txBody>
      </p:sp>
      <p:sp>
        <p:nvSpPr>
          <p:cNvPr id="59" name="Right Arrow 58"/>
          <p:cNvSpPr/>
          <p:nvPr/>
        </p:nvSpPr>
        <p:spPr>
          <a:xfrm>
            <a:off x="4852706" y="3542491"/>
            <a:ext cx="277170" cy="242316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220026" y="4118784"/>
            <a:ext cx="6431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g-BG" dirty="0" smtClean="0"/>
              <a:t>35%  </a:t>
            </a:r>
            <a:endParaRPr lang="bg-BG" dirty="0"/>
          </a:p>
        </p:txBody>
      </p:sp>
      <p:sp>
        <p:nvSpPr>
          <p:cNvPr id="61" name="Rectangle 60"/>
          <p:cNvSpPr/>
          <p:nvPr/>
        </p:nvSpPr>
        <p:spPr>
          <a:xfrm>
            <a:off x="4520002" y="4755651"/>
            <a:ext cx="6431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g-BG" dirty="0" smtClean="0"/>
              <a:t>21%  </a:t>
            </a:r>
            <a:endParaRPr lang="bg-BG" dirty="0"/>
          </a:p>
        </p:txBody>
      </p:sp>
      <p:sp>
        <p:nvSpPr>
          <p:cNvPr id="62" name="Rectangle 61"/>
          <p:cNvSpPr/>
          <p:nvPr/>
        </p:nvSpPr>
        <p:spPr>
          <a:xfrm>
            <a:off x="5903593" y="4099677"/>
            <a:ext cx="8322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g-BG" dirty="0" smtClean="0"/>
              <a:t>700 лв. </a:t>
            </a:r>
            <a:endParaRPr lang="bg-BG" dirty="0"/>
          </a:p>
        </p:txBody>
      </p:sp>
      <p:sp>
        <p:nvSpPr>
          <p:cNvPr id="63" name="Rectangle 62"/>
          <p:cNvSpPr/>
          <p:nvPr/>
        </p:nvSpPr>
        <p:spPr>
          <a:xfrm>
            <a:off x="6261184" y="4743322"/>
            <a:ext cx="7825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bg-BG" dirty="0" smtClean="0"/>
              <a:t>70 лв. 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0374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2000" dirty="0">
                <a:solidFill>
                  <a:schemeClr val="accent3">
                    <a:lumMod val="75000"/>
                  </a:schemeClr>
                </a:solidFill>
              </a:rPr>
              <a:t>Възможен ли е нов </a:t>
            </a:r>
            <a:r>
              <a:rPr lang="bg-BG" sz="2000" dirty="0" smtClean="0">
                <a:solidFill>
                  <a:schemeClr val="accent3">
                    <a:lumMod val="75000"/>
                  </a:schemeClr>
                </a:solidFill>
              </a:rPr>
              <a:t>модел?  </a:t>
            </a:r>
            <a:r>
              <a:rPr lang="bg-BG" dirty="0">
                <a:solidFill>
                  <a:schemeClr val="accent3">
                    <a:lumMod val="75000"/>
                  </a:schemeClr>
                </a:solidFill>
              </a:rPr>
              <a:t>–</a:t>
            </a:r>
            <a:r>
              <a:rPr lang="bg-BG" sz="2000" dirty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bg-BG" sz="2000" dirty="0" smtClean="0">
                <a:solidFill>
                  <a:schemeClr val="accent3">
                    <a:lumMod val="75000"/>
                  </a:schemeClr>
                </a:solidFill>
              </a:rPr>
              <a:t>Граници </a:t>
            </a:r>
            <a:r>
              <a:rPr lang="bg-BG" sz="2000" dirty="0">
                <a:solidFill>
                  <a:schemeClr val="accent3">
                    <a:lumMod val="75000"/>
                  </a:schemeClr>
                </a:solidFill>
              </a:rPr>
              <a:t>на оптимизма</a:t>
            </a:r>
            <a:r>
              <a:rPr lang="bg-BG" sz="2000" b="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bg-BG" sz="2000" b="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bg-BG" b="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bg-BG" b="0" dirty="0">
                <a:solidFill>
                  <a:schemeClr val="accent3">
                    <a:lumMod val="75000"/>
                  </a:schemeClr>
                </a:solidFill>
              </a:rPr>
            </a:br>
            <a:endParaRPr lang="bg-B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-1" y="803564"/>
            <a:ext cx="1385455" cy="3288145"/>
          </a:xfrm>
        </p:spPr>
        <p:txBody>
          <a:bodyPr>
            <a:noAutofit/>
          </a:bodyPr>
          <a:lstStyle/>
          <a:p>
            <a:r>
              <a:rPr lang="bg-BG" sz="1600" dirty="0" smtClean="0"/>
              <a:t>Крехък оптимизъм за промяна на здравно-осигурителния модел</a:t>
            </a:r>
          </a:p>
          <a:p>
            <a:r>
              <a:rPr lang="bg-BG" sz="1600" dirty="0" smtClean="0"/>
              <a:t>Ниска готовност за допълнителни плащания без контрол и  яснота какво ще получи пациентът </a:t>
            </a:r>
            <a:endParaRPr lang="bg-BG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E3AA45F-980D-4F34-ABAD-1E35E3E654A8}" type="slidenum">
              <a:rPr lang="bg-BG" smtClean="0"/>
              <a:pPr/>
              <a:t>9</a:t>
            </a:fld>
            <a:endParaRPr lang="bg-BG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708859"/>
              </p:ext>
            </p:extLst>
          </p:nvPr>
        </p:nvGraphicFramePr>
        <p:xfrm>
          <a:off x="1524000" y="825500"/>
          <a:ext cx="3352800" cy="20797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7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4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7890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i="1" noProof="0" dirty="0" smtClean="0"/>
                        <a:t>Възможно ли е да се създаде нов модел на здравеопазване у нас, който да е от полза  за пациенти и лекари?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987">
                <a:tc>
                  <a:txBody>
                    <a:bodyPr/>
                    <a:lstStyle/>
                    <a:p>
                      <a:pPr algn="l"/>
                      <a:endParaRPr lang="bg-BG" sz="12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 dirty="0" smtClean="0"/>
                        <a:t>51%</a:t>
                      </a:r>
                      <a:endParaRPr lang="bg-BG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algn="l"/>
                      <a:endParaRPr lang="bg-BG" sz="12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 dirty="0" smtClean="0"/>
                        <a:t>25%</a:t>
                      </a:r>
                      <a:endParaRPr lang="bg-BG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bg-BG" sz="12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 dirty="0" smtClean="0"/>
                        <a:t>24% </a:t>
                      </a:r>
                      <a:endParaRPr lang="bg-BG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Smiley Face 14"/>
          <p:cNvSpPr/>
          <p:nvPr/>
        </p:nvSpPr>
        <p:spPr>
          <a:xfrm>
            <a:off x="2460730" y="150533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Smiley Face 12"/>
          <p:cNvSpPr/>
          <p:nvPr/>
        </p:nvSpPr>
        <p:spPr>
          <a:xfrm>
            <a:off x="2460730" y="2045079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rgbClr val="F79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Smiley Face 15"/>
          <p:cNvSpPr/>
          <p:nvPr/>
        </p:nvSpPr>
        <p:spPr>
          <a:xfrm>
            <a:off x="2460730" y="2556583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238793"/>
              </p:ext>
            </p:extLst>
          </p:nvPr>
        </p:nvGraphicFramePr>
        <p:xfrm>
          <a:off x="4863458" y="831272"/>
          <a:ext cx="3573961" cy="21645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3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0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9164">
                <a:tc gridSpan="2">
                  <a:txBody>
                    <a:bodyPr/>
                    <a:lstStyle/>
                    <a:p>
                      <a:pPr algn="ctr" rtl="0">
                        <a:defRPr sz="1080" b="1" i="0" u="none" strike="noStrike" kern="1200" baseline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r>
                        <a:rPr lang="bg-BG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Съгласни ли сте лично да внасяте повече средства над настоящата ви здравна осигуровка? </a:t>
                      </a:r>
                      <a:endParaRPr lang="ro-RO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125">
                <a:tc>
                  <a:txBody>
                    <a:bodyPr/>
                    <a:lstStyle/>
                    <a:p>
                      <a:pPr algn="l"/>
                      <a:endParaRPr lang="bg-BG" sz="12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 dirty="0" smtClean="0"/>
                        <a:t>6%</a:t>
                      </a:r>
                      <a:endParaRPr lang="bg-BG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634">
                <a:tc>
                  <a:txBody>
                    <a:bodyPr/>
                    <a:lstStyle/>
                    <a:p>
                      <a:pPr algn="l"/>
                      <a:endParaRPr lang="bg-BG" sz="12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 b="0" dirty="0" smtClean="0"/>
                        <a:t>69%</a:t>
                      </a:r>
                      <a:endParaRPr lang="bg-BG" sz="12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630">
                <a:tc>
                  <a:txBody>
                    <a:bodyPr/>
                    <a:lstStyle/>
                    <a:p>
                      <a:pPr algn="l"/>
                      <a:endParaRPr lang="bg-BG" sz="12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 dirty="0" smtClean="0"/>
                        <a:t>25% </a:t>
                      </a:r>
                      <a:endParaRPr lang="bg-BG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Smiley Face 14"/>
          <p:cNvSpPr/>
          <p:nvPr/>
        </p:nvSpPr>
        <p:spPr>
          <a:xfrm>
            <a:off x="5943264" y="151160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Smiley Face 12"/>
          <p:cNvSpPr/>
          <p:nvPr/>
        </p:nvSpPr>
        <p:spPr>
          <a:xfrm>
            <a:off x="5943264" y="2045928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rgbClr val="F79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Smiley Face 15"/>
          <p:cNvSpPr/>
          <p:nvPr/>
        </p:nvSpPr>
        <p:spPr>
          <a:xfrm>
            <a:off x="5943263" y="2556582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362388"/>
              </p:ext>
            </p:extLst>
          </p:nvPr>
        </p:nvGraphicFramePr>
        <p:xfrm>
          <a:off x="2254898" y="3075275"/>
          <a:ext cx="5500255" cy="24164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08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0697">
                <a:tc gridSpan="2">
                  <a:txBody>
                    <a:bodyPr/>
                    <a:lstStyle/>
                    <a:p>
                      <a:pPr algn="ctr"/>
                      <a:r>
                        <a:rPr lang="bg-BG" sz="12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Възможни подходи за подобряване на здравеопазването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0232">
                <a:tc>
                  <a:txBody>
                    <a:bodyPr/>
                    <a:lstStyle/>
                    <a:p>
                      <a:pPr algn="l"/>
                      <a:r>
                        <a:rPr lang="bg-BG" sz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Силен</a:t>
                      </a:r>
                      <a:r>
                        <a:rPr lang="bg-BG" sz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контрол в изразходването на средствата и качеството на  лечението                                                                                     </a:t>
                      </a:r>
                    </a:p>
                    <a:p>
                      <a:pPr marL="268288" indent="92075" algn="l" defTabSz="534988">
                        <a:buFont typeface="Wingdings" panose="05000000000000000000" pitchFamily="2" charset="2"/>
                        <a:buChar char="ü"/>
                      </a:pPr>
                      <a:r>
                        <a:rPr lang="bg-BG" sz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     </a:t>
                      </a:r>
                      <a:r>
                        <a:rPr lang="bg-BG" sz="10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Допълнителни фондове, които да конкурират НЗОК                  39%</a:t>
                      </a:r>
                    </a:p>
                    <a:p>
                      <a:pPr marL="268288" indent="92075" algn="l" defTabSz="534988">
                        <a:buFont typeface="Wingdings" panose="05000000000000000000" pitchFamily="2" charset="2"/>
                        <a:buChar char="ü"/>
                      </a:pPr>
                      <a:r>
                        <a:rPr lang="bg-BG" sz="10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       Подобрени информационни системи                                           38%</a:t>
                      </a:r>
                    </a:p>
                    <a:p>
                      <a:pPr marL="268288" indent="92075" algn="l" defTabSz="534988">
                        <a:buFont typeface="Wingdings" panose="05000000000000000000" pitchFamily="2" charset="2"/>
                        <a:buChar char="ü"/>
                      </a:pPr>
                      <a:r>
                        <a:rPr lang="bg-BG" sz="10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       Участие на пациентите при заплащане на дейности от НЗОК  30% </a:t>
                      </a:r>
                    </a:p>
                    <a:p>
                      <a:pPr algn="l"/>
                      <a:r>
                        <a:rPr lang="bg-BG" sz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Здравна застраховка (задължителна или доброволна) при гарантирано премахване на доплащането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81%</a:t>
                      </a:r>
                    </a:p>
                    <a:p>
                      <a:pPr algn="l"/>
                      <a:endParaRPr lang="bg-BG" sz="120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endParaRPr lang="bg-BG" sz="120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endParaRPr lang="bg-BG" sz="120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r>
                        <a:rPr lang="bg-BG" sz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43%</a:t>
                      </a:r>
                      <a:endParaRPr lang="bg-BG" sz="12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864">
                <a:tc>
                  <a:txBody>
                    <a:bodyPr/>
                    <a:lstStyle/>
                    <a:p>
                      <a:pPr algn="l"/>
                      <a:r>
                        <a:rPr lang="bg-BG" sz="1200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Официализирано</a:t>
                      </a:r>
                      <a:r>
                        <a:rPr lang="bg-BG" sz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доплащане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18%</a:t>
                      </a:r>
                      <a:endParaRPr lang="bg-BG" sz="12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/>
                      <a:r>
                        <a:rPr lang="bg-BG" sz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Повишаване на здравните вноски от сегашните 8% на 10%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15% </a:t>
                      </a:r>
                      <a:endParaRPr lang="bg-BG" sz="12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262">
                <a:tc>
                  <a:txBody>
                    <a:bodyPr/>
                    <a:lstStyle/>
                    <a:p>
                      <a:pPr algn="l"/>
                      <a:r>
                        <a:rPr lang="bg-BG" sz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Без мнение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24%</a:t>
                      </a:r>
                      <a:endParaRPr lang="bg-BG" sz="12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3" name="Rounded Rectangle 51">
            <a:extLst>
              <a:ext uri="{FF2B5EF4-FFF2-40B4-BE49-F238E27FC236}">
                <a16:creationId xmlns:a16="http://schemas.microsoft.com/office/drawing/2014/main" id="{23303952-8007-4AD4-B1C2-0D3F02133CB8}"/>
              </a:ext>
            </a:extLst>
          </p:cNvPr>
          <p:cNvSpPr/>
          <p:nvPr/>
        </p:nvSpPr>
        <p:spPr>
          <a:xfrm rot="16200000" flipH="1">
            <a:off x="1681957" y="3372268"/>
            <a:ext cx="474587" cy="411497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rgbClr val="F8A9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4" name="Rounded Rectangle 32">
            <a:extLst>
              <a:ext uri="{FF2B5EF4-FFF2-40B4-BE49-F238E27FC236}">
                <a16:creationId xmlns:a16="http://schemas.microsoft.com/office/drawing/2014/main" id="{23618B7A-5D8F-4A10-B531-6E34E7854506}"/>
              </a:ext>
            </a:extLst>
          </p:cNvPr>
          <p:cNvSpPr/>
          <p:nvPr/>
        </p:nvSpPr>
        <p:spPr>
          <a:xfrm>
            <a:off x="1686428" y="4912794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560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416_BDF_report">
  <a:themeElements>
    <a:clrScheme name="AlphaResearch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D712F"/>
      </a:accent1>
      <a:accent2>
        <a:srgbClr val="940026"/>
      </a:accent2>
      <a:accent3>
        <a:srgbClr val="29809B"/>
      </a:accent3>
      <a:accent4>
        <a:srgbClr val="E0BF55"/>
      </a:accent4>
      <a:accent5>
        <a:srgbClr val="B8B09C"/>
      </a:accent5>
      <a:accent6>
        <a:srgbClr val="9C7BA6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just"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Презентация1" id="{9AF201F2-94EA-4198-AAC4-88DDD8DEE42B}" vid="{0325E78B-7A5E-4E21-9503-EE382FE484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0416_BDF_report</Template>
  <TotalTime>2980</TotalTime>
  <Words>849</Words>
  <Application>Microsoft Office PowerPoint</Application>
  <PresentationFormat>On-screen Show (16:10)</PresentationFormat>
  <Paragraphs>168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맑은 고딕</vt:lpstr>
      <vt:lpstr>Arial</vt:lpstr>
      <vt:lpstr>Arial Unicode MS</vt:lpstr>
      <vt:lpstr>Calibri</vt:lpstr>
      <vt:lpstr>굴림</vt:lpstr>
      <vt:lpstr>Monotype Corsiva</vt:lpstr>
      <vt:lpstr>Symbol</vt:lpstr>
      <vt:lpstr>Wingdings</vt:lpstr>
      <vt:lpstr>0416_BDF_report</vt:lpstr>
      <vt:lpstr>ЗДРАВНО-ОСИГУРИТЕЛНИЯТ МОДЕЛ:  ОТ ПРОБЛЕМИ КЪМ РЕШЕНИЯ  ГЛЕДНАТА ТОЧКА НА ГРАЖДАНИТЕ  Юли-Август 2018</vt:lpstr>
      <vt:lpstr>ХАРАКТЕРИСТИКИ НА ПРОУЧВАНЕТО</vt:lpstr>
      <vt:lpstr>ОСНОВНИ АКЦЕНТИ</vt:lpstr>
      <vt:lpstr>Настоящият здравноосигурителен модел</vt:lpstr>
      <vt:lpstr>Качеството в здравеопазването – реалности и нагласи</vt:lpstr>
      <vt:lpstr>Качеството в здравеопазването – реалности и нагласи</vt:lpstr>
      <vt:lpstr>Качеството в здравеопазването – нагласи  и реалности </vt:lpstr>
      <vt:lpstr>Разходи и информираност – предизвикателствата: липса на стимули за контрол от страна на гражданите  </vt:lpstr>
      <vt:lpstr>Възможен ли е нов модел?  –  Граници на оптимизма  </vt:lpstr>
      <vt:lpstr>Желаният здравен модел - баланс между качество, достъпност и икономически стимули за контрол и лични вноски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Обществени нагласи към системата на здравеопазване в България</dc:title>
  <dc:creator>Геновева Петрова</dc:creator>
  <cp:lastModifiedBy>Jeny Nacheva</cp:lastModifiedBy>
  <cp:revision>379</cp:revision>
  <cp:lastPrinted>2018-09-26T06:41:09Z</cp:lastPrinted>
  <dcterms:created xsi:type="dcterms:W3CDTF">2016-05-03T13:50:17Z</dcterms:created>
  <dcterms:modified xsi:type="dcterms:W3CDTF">2018-09-26T06:41:16Z</dcterms:modified>
</cp:coreProperties>
</file>