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theme/themeOverride2.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3.xml" ContentType="application/vnd.openxmlformats-officedocument.themeOverrid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5.xml" ContentType="application/vnd.openxmlformats-officedocument.themeOverrid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6.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60" r:id="rId1"/>
  </p:sldMasterIdLst>
  <p:notesMasterIdLst>
    <p:notesMasterId r:id="rId56"/>
  </p:notesMasterIdLst>
  <p:handoutMasterIdLst>
    <p:handoutMasterId r:id="rId57"/>
  </p:handoutMasterIdLst>
  <p:sldIdLst>
    <p:sldId id="256" r:id="rId2"/>
    <p:sldId id="257" r:id="rId3"/>
    <p:sldId id="271" r:id="rId4"/>
    <p:sldId id="287" r:id="rId5"/>
    <p:sldId id="288" r:id="rId6"/>
    <p:sldId id="289" r:id="rId7"/>
    <p:sldId id="331" r:id="rId8"/>
    <p:sldId id="333" r:id="rId9"/>
    <p:sldId id="332" r:id="rId10"/>
    <p:sldId id="334" r:id="rId11"/>
    <p:sldId id="290" r:id="rId12"/>
    <p:sldId id="335" r:id="rId13"/>
    <p:sldId id="336" r:id="rId14"/>
    <p:sldId id="338" r:id="rId15"/>
    <p:sldId id="339" r:id="rId16"/>
    <p:sldId id="340" r:id="rId17"/>
    <p:sldId id="341" r:id="rId18"/>
    <p:sldId id="342" r:id="rId19"/>
    <p:sldId id="343" r:id="rId20"/>
    <p:sldId id="293" r:id="rId21"/>
    <p:sldId id="297" r:id="rId22"/>
    <p:sldId id="298" r:id="rId23"/>
    <p:sldId id="292" r:id="rId24"/>
    <p:sldId id="301" r:id="rId25"/>
    <p:sldId id="303" r:id="rId26"/>
    <p:sldId id="304" r:id="rId27"/>
    <p:sldId id="361" r:id="rId28"/>
    <p:sldId id="305" r:id="rId29"/>
    <p:sldId id="308" r:id="rId30"/>
    <p:sldId id="310" r:id="rId31"/>
    <p:sldId id="312" r:id="rId32"/>
    <p:sldId id="311" r:id="rId33"/>
    <p:sldId id="313" r:id="rId34"/>
    <p:sldId id="316" r:id="rId35"/>
    <p:sldId id="318" r:id="rId36"/>
    <p:sldId id="356" r:id="rId37"/>
    <p:sldId id="357" r:id="rId38"/>
    <p:sldId id="358" r:id="rId39"/>
    <p:sldId id="360" r:id="rId40"/>
    <p:sldId id="346" r:id="rId41"/>
    <p:sldId id="321" r:id="rId42"/>
    <p:sldId id="322" r:id="rId43"/>
    <p:sldId id="323" r:id="rId44"/>
    <p:sldId id="324" r:id="rId45"/>
    <p:sldId id="325" r:id="rId46"/>
    <p:sldId id="326" r:id="rId47"/>
    <p:sldId id="362" r:id="rId48"/>
    <p:sldId id="327" r:id="rId49"/>
    <p:sldId id="328" r:id="rId50"/>
    <p:sldId id="329" r:id="rId51"/>
    <p:sldId id="347" r:id="rId52"/>
    <p:sldId id="348" r:id="rId53"/>
    <p:sldId id="353" r:id="rId54"/>
    <p:sldId id="285" r:id="rId5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30CADBF-04BA-4467-8A3E-73F931118898}">
          <p14:sldIdLst>
            <p14:sldId id="256"/>
            <p14:sldId id="257"/>
            <p14:sldId id="271"/>
            <p14:sldId id="287"/>
            <p14:sldId id="288"/>
            <p14:sldId id="289"/>
            <p14:sldId id="331"/>
            <p14:sldId id="333"/>
            <p14:sldId id="332"/>
            <p14:sldId id="334"/>
            <p14:sldId id="290"/>
            <p14:sldId id="335"/>
            <p14:sldId id="336"/>
            <p14:sldId id="338"/>
            <p14:sldId id="339"/>
            <p14:sldId id="340"/>
            <p14:sldId id="341"/>
            <p14:sldId id="342"/>
            <p14:sldId id="343"/>
            <p14:sldId id="293"/>
            <p14:sldId id="297"/>
            <p14:sldId id="298"/>
            <p14:sldId id="292"/>
            <p14:sldId id="301"/>
            <p14:sldId id="303"/>
            <p14:sldId id="304"/>
            <p14:sldId id="361"/>
            <p14:sldId id="305"/>
            <p14:sldId id="308"/>
          </p14:sldIdLst>
        </p14:section>
        <p14:section name="Untitled Section" id="{8E2C7D31-E409-4204-9C53-8B22DD18A753}">
          <p14:sldIdLst>
            <p14:sldId id="310"/>
            <p14:sldId id="312"/>
            <p14:sldId id="311"/>
            <p14:sldId id="313"/>
            <p14:sldId id="316"/>
            <p14:sldId id="318"/>
            <p14:sldId id="356"/>
            <p14:sldId id="357"/>
            <p14:sldId id="358"/>
            <p14:sldId id="360"/>
            <p14:sldId id="346"/>
            <p14:sldId id="321"/>
            <p14:sldId id="322"/>
            <p14:sldId id="323"/>
            <p14:sldId id="324"/>
            <p14:sldId id="325"/>
            <p14:sldId id="326"/>
            <p14:sldId id="362"/>
            <p14:sldId id="327"/>
            <p14:sldId id="328"/>
            <p14:sldId id="329"/>
            <p14:sldId id="347"/>
            <p14:sldId id="348"/>
            <p14:sldId id="353"/>
            <p14:sldId id="28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9900"/>
    <a:srgbClr val="E8E6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1047" autoAdjust="0"/>
  </p:normalViewPr>
  <p:slideViewPr>
    <p:cSldViewPr snapToGrid="0">
      <p:cViewPr varScale="1">
        <p:scale>
          <a:sx n="101" d="100"/>
          <a:sy n="101" d="100"/>
        </p:scale>
        <p:origin x="13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G:\BG_Health_System\&#1057;&#1080;&#1084;&#1091;&#1083;&#1072;&#1094;&#1080;&#1103;-Book1.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G:\BG_Health_System\&#1057;&#1080;&#1084;&#1091;&#1083;&#1072;&#1094;&#1080;&#1103;-Book1.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G:\BG_Health_System\&#1057;&#1080;&#1084;&#1091;&#1083;&#1072;&#1094;&#1080;&#1103;-Book1.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G:\BG_Health_System\&#1057;&#1080;&#1084;&#1091;&#1083;&#1072;&#1094;&#1080;&#1103;-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bg-BG" dirty="0" smtClean="0">
                <a:latin typeface="Times New Roman" panose="02020603050405020304" pitchFamily="18" charset="0"/>
                <a:cs typeface="Times New Roman" panose="02020603050405020304" pitchFamily="18" charset="0"/>
              </a:rPr>
              <a:t>Разходи</a:t>
            </a:r>
            <a:r>
              <a:rPr lang="en-US" dirty="0" smtClean="0">
                <a:latin typeface="Times New Roman" panose="02020603050405020304" pitchFamily="18" charset="0"/>
                <a:cs typeface="Times New Roman" panose="02020603050405020304" pitchFamily="18" charset="0"/>
              </a:rPr>
              <a:t> </a:t>
            </a:r>
            <a:r>
              <a:rPr lang="bg-BG" dirty="0" smtClean="0">
                <a:latin typeface="Times New Roman" panose="02020603050405020304" pitchFamily="18" charset="0"/>
                <a:cs typeface="Times New Roman" panose="02020603050405020304" pitchFamily="18" charset="0"/>
              </a:rPr>
              <a:t> </a:t>
            </a:r>
            <a:r>
              <a:rPr lang="bg-BG" dirty="0">
                <a:latin typeface="Times New Roman" panose="02020603050405020304" pitchFamily="18" charset="0"/>
                <a:cs typeface="Times New Roman" panose="02020603050405020304" pitchFamily="18" charset="0"/>
              </a:rPr>
              <a:t>функция "Здравеопазване" по години</a:t>
            </a:r>
            <a:endParaRPr lang="en-US" dirty="0">
              <a:latin typeface="Times New Roman" panose="02020603050405020304" pitchFamily="18" charset="0"/>
              <a:cs typeface="Times New Roman" panose="02020603050405020304" pitchFamily="18" charset="0"/>
            </a:endParaRPr>
          </a:p>
        </c:rich>
      </c:tx>
      <c:layout>
        <c:manualLayout>
          <c:xMode val="edge"/>
          <c:yMode val="edge"/>
          <c:x val="0.28142920975804003"/>
          <c:y val="0"/>
        </c:manualLayout>
      </c:layout>
      <c:overlay val="0"/>
    </c:title>
    <c:autoTitleDeleted val="0"/>
    <c:plotArea>
      <c:layout/>
      <c:barChart>
        <c:barDir val="col"/>
        <c:grouping val="stacked"/>
        <c:varyColors val="0"/>
        <c:ser>
          <c:idx val="1"/>
          <c:order val="0"/>
          <c:tx>
            <c:strRef>
              <c:f>Sheet7!$B$4</c:f>
              <c:strCache>
                <c:ptCount val="1"/>
                <c:pt idx="0">
                  <c:v>КФП</c:v>
                </c:pt>
              </c:strCache>
            </c:strRef>
          </c:tx>
          <c:invertIfNegative val="0"/>
          <c:cat>
            <c:numRef>
              <c:f>Sheet7!$C$2:$AL$2</c:f>
              <c:numCache>
                <c:formatCode>General</c:formatCode>
                <c:ptCount val="16"/>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numCache>
            </c:numRef>
          </c:cat>
          <c:val>
            <c:numRef>
              <c:f>Sheet7!$C$4:$AL$4</c:f>
              <c:numCache>
                <c:formatCode>General</c:formatCode>
                <c:ptCount val="16"/>
                <c:pt idx="0">
                  <c:v>882.2</c:v>
                </c:pt>
                <c:pt idx="1">
                  <c:v>1286.2</c:v>
                </c:pt>
                <c:pt idx="2">
                  <c:v>1385.3</c:v>
                </c:pt>
                <c:pt idx="3">
                  <c:v>1672.4</c:v>
                </c:pt>
                <c:pt idx="4">
                  <c:v>2008.6</c:v>
                </c:pt>
                <c:pt idx="5">
                  <c:v>2022.6000000000001</c:v>
                </c:pt>
                <c:pt idx="6">
                  <c:v>2373.4</c:v>
                </c:pt>
                <c:pt idx="7">
                  <c:v>2830.7999999999997</c:v>
                </c:pt>
                <c:pt idx="8">
                  <c:v>2634.3</c:v>
                </c:pt>
                <c:pt idx="9">
                  <c:v>3000.9</c:v>
                </c:pt>
                <c:pt idx="10">
                  <c:v>3247.6</c:v>
                </c:pt>
                <c:pt idx="11">
                  <c:v>3303.2</c:v>
                </c:pt>
                <c:pt idx="12">
                  <c:v>3540.2999999999997</c:v>
                </c:pt>
                <c:pt idx="13">
                  <c:v>3985.7999999999997</c:v>
                </c:pt>
                <c:pt idx="14">
                  <c:v>3971.5</c:v>
                </c:pt>
                <c:pt idx="15">
                  <c:v>4062.3</c:v>
                </c:pt>
              </c:numCache>
            </c:numRef>
          </c:val>
          <c:extLst>
            <c:ext xmlns:c16="http://schemas.microsoft.com/office/drawing/2014/chart" uri="{C3380CC4-5D6E-409C-BE32-E72D297353CC}">
              <c16:uniqueId val="{00000000-7F04-4ABB-B935-B810E2C7D6B9}"/>
            </c:ext>
          </c:extLst>
        </c:ser>
        <c:dLbls>
          <c:showLegendKey val="0"/>
          <c:showVal val="0"/>
          <c:showCatName val="0"/>
          <c:showSerName val="0"/>
          <c:showPercent val="0"/>
          <c:showBubbleSize val="0"/>
        </c:dLbls>
        <c:gapWidth val="95"/>
        <c:overlap val="100"/>
        <c:axId val="81009280"/>
        <c:axId val="81015168"/>
      </c:barChart>
      <c:catAx>
        <c:axId val="81009280"/>
        <c:scaling>
          <c:orientation val="minMax"/>
        </c:scaling>
        <c:delete val="0"/>
        <c:axPos val="b"/>
        <c:numFmt formatCode="General" sourceLinked="1"/>
        <c:majorTickMark val="none"/>
        <c:minorTickMark val="none"/>
        <c:tickLblPos val="nextTo"/>
        <c:crossAx val="81015168"/>
        <c:crosses val="autoZero"/>
        <c:auto val="1"/>
        <c:lblAlgn val="ctr"/>
        <c:lblOffset val="100"/>
        <c:noMultiLvlLbl val="0"/>
      </c:catAx>
      <c:valAx>
        <c:axId val="81015168"/>
        <c:scaling>
          <c:orientation val="minMax"/>
        </c:scaling>
        <c:delete val="0"/>
        <c:axPos val="l"/>
        <c:majorGridlines/>
        <c:title>
          <c:tx>
            <c:rich>
              <a:bodyPr/>
              <a:lstStyle/>
              <a:p>
                <a:pPr>
                  <a:defRPr/>
                </a:pPr>
                <a:r>
                  <a:rPr lang="bg-BG" dirty="0" smtClean="0"/>
                  <a:t>Млн.</a:t>
                </a:r>
                <a:r>
                  <a:rPr lang="bg-BG" baseline="0" dirty="0" smtClean="0"/>
                  <a:t> </a:t>
                </a:r>
                <a:r>
                  <a:rPr lang="bg-BG" dirty="0" smtClean="0"/>
                  <a:t> </a:t>
                </a:r>
                <a:r>
                  <a:rPr lang="bg-BG" dirty="0"/>
                  <a:t>лева</a:t>
                </a:r>
              </a:p>
            </c:rich>
          </c:tx>
          <c:layout/>
          <c:overlay val="0"/>
        </c:title>
        <c:numFmt formatCode="General" sourceLinked="1"/>
        <c:majorTickMark val="none"/>
        <c:minorTickMark val="none"/>
        <c:tickLblPos val="nextTo"/>
        <c:txPr>
          <a:bodyPr/>
          <a:lstStyle/>
          <a:p>
            <a:pPr>
              <a:defRPr sz="800"/>
            </a:pPr>
            <a:endParaRPr lang="en-US"/>
          </a:p>
        </c:txPr>
        <c:crossAx val="81009280"/>
        <c:crosses val="autoZero"/>
        <c:crossBetween val="between"/>
      </c:valAx>
      <c:dTable>
        <c:showHorzBorder val="1"/>
        <c:showVertBorder val="1"/>
        <c:showOutline val="1"/>
        <c:showKeys val="1"/>
        <c:txPr>
          <a:bodyPr/>
          <a:lstStyle/>
          <a:p>
            <a:pPr rtl="0">
              <a:defRPr sz="800"/>
            </a:pPr>
            <a:endParaRPr lang="en-US"/>
          </a:p>
        </c:txPr>
      </c:dTable>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Sheet1!$B$1</c:f>
              <c:strCache>
                <c:ptCount val="1"/>
                <c:pt idx="0">
                  <c:v>Европейски съюз</c:v>
                </c:pt>
              </c:strCache>
            </c:strRef>
          </c:tx>
          <c:spPr>
            <a:ln w="31779">
              <a:solidFill>
                <a:schemeClr val="tx2"/>
              </a:solidFill>
            </a:ln>
          </c:spPr>
          <c:marker>
            <c:symbol val="none"/>
          </c:marker>
          <c:dLbls>
            <c:dLbl>
              <c:idx val="0"/>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9CBA-4700-8F85-89DEA830AC8F}"/>
                </c:ext>
              </c:extLst>
            </c:dLbl>
            <c:dLbl>
              <c:idx val="19"/>
              <c:layout/>
              <c:dLblPos val="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CBA-4700-8F85-89DEA830AC8F}"/>
                </c:ext>
              </c:extLst>
            </c:dLbl>
            <c:dLbl>
              <c:idx val="34"/>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CBA-4700-8F85-89DEA830AC8F}"/>
                </c:ext>
              </c:extLst>
            </c:dLbl>
            <c:numFmt formatCode="#,##0.00" sourceLinked="0"/>
            <c:spPr>
              <a:noFill/>
              <a:ln>
                <a:noFill/>
              </a:ln>
              <a:effectLst/>
            </c:spPr>
            <c:dLblPos val="t"/>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Sheet1!$A$2:$A$22</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Sheet1!$B$2:$B$22</c:f>
              <c:numCache>
                <c:formatCode>General</c:formatCode>
                <c:ptCount val="21"/>
                <c:pt idx="0">
                  <c:v>7.55</c:v>
                </c:pt>
                <c:pt idx="1">
                  <c:v>7.7</c:v>
                </c:pt>
                <c:pt idx="2">
                  <c:v>7.7</c:v>
                </c:pt>
                <c:pt idx="3">
                  <c:v>7.72</c:v>
                </c:pt>
                <c:pt idx="4">
                  <c:v>7.83</c:v>
                </c:pt>
                <c:pt idx="5">
                  <c:v>7.87</c:v>
                </c:pt>
                <c:pt idx="6">
                  <c:v>8.07</c:v>
                </c:pt>
                <c:pt idx="7">
                  <c:v>8.31</c:v>
                </c:pt>
                <c:pt idx="8">
                  <c:v>8.56</c:v>
                </c:pt>
                <c:pt idx="9">
                  <c:v>8.6</c:v>
                </c:pt>
                <c:pt idx="10">
                  <c:v>8.76</c:v>
                </c:pt>
                <c:pt idx="11">
                  <c:v>8.7200000000000006</c:v>
                </c:pt>
                <c:pt idx="12">
                  <c:v>8.67</c:v>
                </c:pt>
                <c:pt idx="13">
                  <c:v>8.98</c:v>
                </c:pt>
                <c:pt idx="14">
                  <c:v>9.67</c:v>
                </c:pt>
                <c:pt idx="15">
                  <c:v>9.56</c:v>
                </c:pt>
                <c:pt idx="16">
                  <c:v>9.48</c:v>
                </c:pt>
                <c:pt idx="17">
                  <c:v>9.51</c:v>
                </c:pt>
                <c:pt idx="18">
                  <c:v>9.5</c:v>
                </c:pt>
                <c:pt idx="19">
                  <c:v>9.4499999999999993</c:v>
                </c:pt>
              </c:numCache>
            </c:numRef>
          </c:val>
          <c:smooth val="0"/>
          <c:extLst>
            <c:ext xmlns:c16="http://schemas.microsoft.com/office/drawing/2014/chart" uri="{C3380CC4-5D6E-409C-BE32-E72D297353CC}">
              <c16:uniqueId val="{00000003-9CBA-4700-8F85-89DEA830AC8F}"/>
            </c:ext>
          </c:extLst>
        </c:ser>
        <c:ser>
          <c:idx val="1"/>
          <c:order val="1"/>
          <c:tx>
            <c:strRef>
              <c:f>Sheet1!$C$1</c:f>
              <c:strCache>
                <c:ptCount val="1"/>
                <c:pt idx="0">
                  <c:v>България</c:v>
                </c:pt>
              </c:strCache>
            </c:strRef>
          </c:tx>
          <c:spPr>
            <a:ln>
              <a:solidFill>
                <a:srgbClr val="FF0000"/>
              </a:solidFill>
              <a:prstDash val="solid"/>
            </a:ln>
          </c:spPr>
          <c:marker>
            <c:symbol val="none"/>
          </c:marker>
          <c:dLbls>
            <c:dLbl>
              <c:idx val="0"/>
              <c:layout/>
              <c:dLblPos val="b"/>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9CBA-4700-8F85-89DEA830AC8F}"/>
                </c:ext>
              </c:extLst>
            </c:dLbl>
            <c:dLbl>
              <c:idx val="19"/>
              <c:layout/>
              <c:tx>
                <c:rich>
                  <a:bodyPr wrap="square" lIns="38100" tIns="19050" rIns="38100" bIns="19050" anchor="ctr">
                    <a:noAutofit/>
                  </a:bodyPr>
                  <a:lstStyle/>
                  <a:p>
                    <a:pPr>
                      <a:defRPr/>
                    </a:pPr>
                    <a:fld id="{7A4235D4-54F6-4F38-BC89-B937EB3621F3}" type="VALUE">
                      <a:rPr lang="ru-RU" smtClean="0"/>
                      <a:pPr>
                        <a:defRPr/>
                      </a:pPr>
                      <a:t>[VALUE]</a:t>
                    </a:fld>
                    <a:r>
                      <a:rPr lang="ru-RU" dirty="0" smtClean="0"/>
                      <a:t/>
                    </a:r>
                    <a:br>
                      <a:rPr lang="ru-RU" dirty="0" smtClean="0"/>
                    </a:br>
                    <a:r>
                      <a:rPr lang="ru-RU" dirty="0" smtClean="0"/>
                      <a:t>(в т.ч. 4,6% </a:t>
                    </a:r>
                    <a:br>
                      <a:rPr lang="ru-RU" dirty="0" smtClean="0"/>
                    </a:br>
                    <a:r>
                      <a:rPr lang="ru-RU" dirty="0" smtClean="0"/>
                      <a:t>публични разходи) </a:t>
                    </a:r>
                  </a:p>
                </c:rich>
              </c:tx>
              <c:numFmt formatCode="#,##0.00" sourceLinked="0"/>
              <c:spPr>
                <a:noFill/>
                <a:ln>
                  <a:noFill/>
                </a:ln>
                <a:effectLst/>
              </c:spPr>
              <c:dLblPos val="b"/>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15:dlblFieldTable/>
                  <c15:showDataLabelsRange val="0"/>
                </c:ext>
                <c:ext xmlns:c16="http://schemas.microsoft.com/office/drawing/2014/chart" uri="{C3380CC4-5D6E-409C-BE32-E72D297353CC}">
                  <c16:uniqueId val="{00000005-9CBA-4700-8F85-89DEA830AC8F}"/>
                </c:ext>
              </c:extLst>
            </c:dLbl>
            <c:dLbl>
              <c:idx val="34"/>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CBA-4700-8F85-89DEA830AC8F}"/>
                </c:ext>
              </c:extLst>
            </c:dLbl>
            <c:dLbl>
              <c:idx val="3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CBA-4700-8F85-89DEA830AC8F}"/>
                </c:ext>
              </c:extLst>
            </c:dLbl>
            <c:numFmt formatCode="#,##0.00" sourceLinked="0"/>
            <c:spPr>
              <a:noFill/>
              <a:ln>
                <a:noFill/>
              </a:ln>
              <a:effectLst/>
            </c:spPr>
            <c:dLblPos val="b"/>
            <c:showLegendKey val="0"/>
            <c:showVal val="0"/>
            <c:showCatName val="0"/>
            <c:showSerName val="0"/>
            <c:showPercent val="0"/>
            <c:showBubbleSize val="0"/>
            <c:extLst>
              <c:ext xmlns:c15="http://schemas.microsoft.com/office/drawing/2012/chart" uri="{CE6537A1-D6FC-4f65-9D91-7224C49458BB}">
                <c15:showLeaderLines val="0"/>
              </c:ext>
            </c:extLst>
          </c:dLbls>
          <c:cat>
            <c:numRef>
              <c:f>Sheet1!$A$2:$A$22</c:f>
              <c:numCache>
                <c:formatCode>General</c:formatCode>
                <c:ptCount val="21"/>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numCache>
            </c:numRef>
          </c:cat>
          <c:val>
            <c:numRef>
              <c:f>Sheet1!$C$2:$C$22</c:f>
              <c:numCache>
                <c:formatCode>General</c:formatCode>
                <c:ptCount val="21"/>
                <c:pt idx="0">
                  <c:v>4.75</c:v>
                </c:pt>
                <c:pt idx="1">
                  <c:v>4.57</c:v>
                </c:pt>
                <c:pt idx="2">
                  <c:v>4.74</c:v>
                </c:pt>
                <c:pt idx="3">
                  <c:v>4.67</c:v>
                </c:pt>
                <c:pt idx="4">
                  <c:v>5.86</c:v>
                </c:pt>
                <c:pt idx="5">
                  <c:v>6.07</c:v>
                </c:pt>
                <c:pt idx="6">
                  <c:v>7.23</c:v>
                </c:pt>
                <c:pt idx="7">
                  <c:v>7.41</c:v>
                </c:pt>
                <c:pt idx="8">
                  <c:v>7.43</c:v>
                </c:pt>
                <c:pt idx="9">
                  <c:v>7.09</c:v>
                </c:pt>
                <c:pt idx="10">
                  <c:v>7.08</c:v>
                </c:pt>
                <c:pt idx="11">
                  <c:v>6.67</c:v>
                </c:pt>
                <c:pt idx="12">
                  <c:v>6.41</c:v>
                </c:pt>
                <c:pt idx="13">
                  <c:v>6.61</c:v>
                </c:pt>
                <c:pt idx="14">
                  <c:v>6.78</c:v>
                </c:pt>
                <c:pt idx="15">
                  <c:v>7.24</c:v>
                </c:pt>
                <c:pt idx="16">
                  <c:v>6.88</c:v>
                </c:pt>
                <c:pt idx="17">
                  <c:v>7.11</c:v>
                </c:pt>
                <c:pt idx="18">
                  <c:v>7.93</c:v>
                </c:pt>
                <c:pt idx="19">
                  <c:v>8.44</c:v>
                </c:pt>
              </c:numCache>
            </c:numRef>
          </c:val>
          <c:smooth val="0"/>
          <c:extLst>
            <c:ext xmlns:c16="http://schemas.microsoft.com/office/drawing/2014/chart" uri="{C3380CC4-5D6E-409C-BE32-E72D297353CC}">
              <c16:uniqueId val="{00000008-9CBA-4700-8F85-89DEA830AC8F}"/>
            </c:ext>
          </c:extLst>
        </c:ser>
        <c:dLbls>
          <c:showLegendKey val="0"/>
          <c:showVal val="0"/>
          <c:showCatName val="0"/>
          <c:showSerName val="0"/>
          <c:showPercent val="0"/>
          <c:showBubbleSize val="0"/>
        </c:dLbls>
        <c:smooth val="0"/>
        <c:axId val="73382912"/>
        <c:axId val="73388800"/>
      </c:lineChart>
      <c:catAx>
        <c:axId val="73382912"/>
        <c:scaling>
          <c:orientation val="minMax"/>
        </c:scaling>
        <c:delete val="0"/>
        <c:axPos val="b"/>
        <c:numFmt formatCode="General" sourceLinked="1"/>
        <c:majorTickMark val="out"/>
        <c:minorTickMark val="none"/>
        <c:tickLblPos val="nextTo"/>
        <c:crossAx val="73388800"/>
        <c:crossesAt val="-7"/>
        <c:auto val="1"/>
        <c:lblAlgn val="ctr"/>
        <c:lblOffset val="100"/>
        <c:noMultiLvlLbl val="0"/>
      </c:catAx>
      <c:valAx>
        <c:axId val="73388800"/>
        <c:scaling>
          <c:orientation val="minMax"/>
        </c:scaling>
        <c:delete val="0"/>
        <c:axPos val="l"/>
        <c:numFmt formatCode="General" sourceLinked="1"/>
        <c:majorTickMark val="out"/>
        <c:minorTickMark val="none"/>
        <c:tickLblPos val="nextTo"/>
        <c:crossAx val="73382912"/>
        <c:crossesAt val="1"/>
        <c:crossBetween val="between"/>
      </c:valAx>
      <c:spPr>
        <a:noFill/>
        <a:ln w="25400">
          <a:noFill/>
        </a:ln>
      </c:spPr>
    </c:plotArea>
    <c:legend>
      <c:legendPos val="b"/>
      <c:layout/>
      <c:overlay val="0"/>
    </c:legend>
    <c:plotVisOnly val="1"/>
    <c:dispBlanksAs val="gap"/>
    <c:showDLblsOverMax val="0"/>
  </c:chart>
  <c:spPr>
    <a:ln>
      <a:noFill/>
    </a:ln>
    <a:scene3d>
      <a:camera prst="orthographicFront"/>
      <a:lightRig rig="threePt" dir="t"/>
    </a:scene3d>
    <a:sp3d>
      <a:bevelT w="190500" h="38100"/>
    </a:sp3d>
  </c:spPr>
  <c:txPr>
    <a:bodyPr/>
    <a:lstStyle/>
    <a:p>
      <a:pPr>
        <a:defRPr sz="12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200"/>
            </a:pPr>
            <a:r>
              <a:rPr lang="bg-BG" sz="2000" dirty="0">
                <a:latin typeface="Times New Roman" panose="02020603050405020304" pitchFamily="18" charset="0"/>
                <a:cs typeface="Times New Roman" panose="02020603050405020304" pitchFamily="18" charset="0"/>
              </a:rPr>
              <a:t>Съотношение публични и частни разходи за </a:t>
            </a:r>
            <a:r>
              <a:rPr lang="bg-BG" sz="2000" dirty="0" smtClean="0">
                <a:latin typeface="Times New Roman" panose="02020603050405020304" pitchFamily="18" charset="0"/>
                <a:cs typeface="Times New Roman" panose="02020603050405020304" pitchFamily="18" charset="0"/>
              </a:rPr>
              <a:t>здраве –</a:t>
            </a:r>
            <a:br>
              <a:rPr lang="bg-BG" sz="2000" dirty="0" smtClean="0">
                <a:latin typeface="Times New Roman" panose="02020603050405020304" pitchFamily="18" charset="0"/>
                <a:cs typeface="Times New Roman" panose="02020603050405020304" pitchFamily="18" charset="0"/>
              </a:rPr>
            </a:br>
            <a:r>
              <a:rPr lang="bg-BG" sz="2000" dirty="0" smtClean="0">
                <a:latin typeface="Times New Roman" panose="02020603050405020304" pitchFamily="18" charset="0"/>
                <a:cs typeface="Times New Roman" panose="02020603050405020304" pitchFamily="18" charset="0"/>
              </a:rPr>
              <a:t>данни на Световната</a:t>
            </a:r>
            <a:r>
              <a:rPr lang="bg-BG" sz="2000" baseline="0" dirty="0" smtClean="0">
                <a:latin typeface="Times New Roman" panose="02020603050405020304" pitchFamily="18" charset="0"/>
                <a:cs typeface="Times New Roman" panose="02020603050405020304" pitchFamily="18" charset="0"/>
              </a:rPr>
              <a:t> Здравна Организация</a:t>
            </a:r>
            <a:endParaRPr lang="en-US" sz="2000" dirty="0">
              <a:latin typeface="Times New Roman" panose="02020603050405020304" pitchFamily="18" charset="0"/>
              <a:cs typeface="Times New Roman" panose="02020603050405020304" pitchFamily="18" charset="0"/>
            </a:endParaRPr>
          </a:p>
        </c:rich>
      </c:tx>
      <c:layout>
        <c:manualLayout>
          <c:xMode val="edge"/>
          <c:yMode val="edge"/>
          <c:x val="0.18577213736032591"/>
          <c:y val="7.9286422200198214E-3"/>
        </c:manualLayout>
      </c:layout>
      <c:overlay val="0"/>
    </c:title>
    <c:autoTitleDeleted val="0"/>
    <c:plotArea>
      <c:layout/>
      <c:barChart>
        <c:barDir val="bar"/>
        <c:grouping val="percentStacked"/>
        <c:varyColors val="0"/>
        <c:ser>
          <c:idx val="0"/>
          <c:order val="0"/>
          <c:tx>
            <c:strRef>
              <c:f>Sheet1!$A$8</c:f>
              <c:strCache>
                <c:ptCount val="1"/>
                <c:pt idx="0">
                  <c:v>Публични разходи за здраве като % от общите разходи за здраве</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Sheet1!$B$2:$E$2</c:f>
              <c:numCache>
                <c:formatCode>General</c:formatCode>
                <c:ptCount val="4"/>
                <c:pt idx="0">
                  <c:v>2000</c:v>
                </c:pt>
                <c:pt idx="1">
                  <c:v>2005</c:v>
                </c:pt>
                <c:pt idx="2">
                  <c:v>2010</c:v>
                </c:pt>
                <c:pt idx="3">
                  <c:v>2015</c:v>
                </c:pt>
              </c:numCache>
            </c:numRef>
          </c:cat>
          <c:val>
            <c:numRef>
              <c:f>Sheet1!$B$8:$E$8</c:f>
              <c:numCache>
                <c:formatCode>General</c:formatCode>
                <c:ptCount val="4"/>
                <c:pt idx="0">
                  <c:v>59.6</c:v>
                </c:pt>
                <c:pt idx="1">
                  <c:v>59.9</c:v>
                </c:pt>
                <c:pt idx="2">
                  <c:v>55.4</c:v>
                </c:pt>
                <c:pt idx="3">
                  <c:v>51.1</c:v>
                </c:pt>
              </c:numCache>
            </c:numRef>
          </c:val>
          <c:extLst>
            <c:ext xmlns:c16="http://schemas.microsoft.com/office/drawing/2014/chart" uri="{C3380CC4-5D6E-409C-BE32-E72D297353CC}">
              <c16:uniqueId val="{00000000-A743-4CFC-84D1-507B9F386710}"/>
            </c:ext>
          </c:extLst>
        </c:ser>
        <c:ser>
          <c:idx val="1"/>
          <c:order val="1"/>
          <c:tx>
            <c:strRef>
              <c:f>Sheet1!$A$9</c:f>
              <c:strCache>
                <c:ptCount val="1"/>
                <c:pt idx="0">
                  <c:v>Частни разходи за здраве като % от общите разходи за здраве</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Sheet1!$B$2:$E$2</c:f>
              <c:numCache>
                <c:formatCode>General</c:formatCode>
                <c:ptCount val="4"/>
                <c:pt idx="0">
                  <c:v>2000</c:v>
                </c:pt>
                <c:pt idx="1">
                  <c:v>2005</c:v>
                </c:pt>
                <c:pt idx="2">
                  <c:v>2010</c:v>
                </c:pt>
                <c:pt idx="3">
                  <c:v>2015</c:v>
                </c:pt>
              </c:numCache>
            </c:numRef>
          </c:cat>
          <c:val>
            <c:numRef>
              <c:f>Sheet1!$B$9:$E$9</c:f>
              <c:numCache>
                <c:formatCode>General</c:formatCode>
                <c:ptCount val="4"/>
                <c:pt idx="0">
                  <c:v>40.4</c:v>
                </c:pt>
                <c:pt idx="1">
                  <c:v>40.1</c:v>
                </c:pt>
                <c:pt idx="2">
                  <c:v>44.6</c:v>
                </c:pt>
                <c:pt idx="3">
                  <c:v>48.9</c:v>
                </c:pt>
              </c:numCache>
            </c:numRef>
          </c:val>
          <c:extLst>
            <c:ext xmlns:c16="http://schemas.microsoft.com/office/drawing/2014/chart" uri="{C3380CC4-5D6E-409C-BE32-E72D297353CC}">
              <c16:uniqueId val="{00000001-A743-4CFC-84D1-507B9F386710}"/>
            </c:ext>
          </c:extLst>
        </c:ser>
        <c:dLbls>
          <c:showLegendKey val="0"/>
          <c:showVal val="1"/>
          <c:showCatName val="0"/>
          <c:showSerName val="0"/>
          <c:showPercent val="0"/>
          <c:showBubbleSize val="0"/>
        </c:dLbls>
        <c:gapWidth val="95"/>
        <c:overlap val="100"/>
        <c:axId val="79318016"/>
        <c:axId val="79319808"/>
      </c:barChart>
      <c:catAx>
        <c:axId val="79318016"/>
        <c:scaling>
          <c:orientation val="maxMin"/>
        </c:scaling>
        <c:delete val="0"/>
        <c:axPos val="l"/>
        <c:numFmt formatCode="General" sourceLinked="1"/>
        <c:majorTickMark val="none"/>
        <c:minorTickMark val="none"/>
        <c:tickLblPos val="nextTo"/>
        <c:crossAx val="79319808"/>
        <c:crosses val="autoZero"/>
        <c:auto val="1"/>
        <c:lblAlgn val="ctr"/>
        <c:lblOffset val="100"/>
        <c:noMultiLvlLbl val="0"/>
      </c:catAx>
      <c:valAx>
        <c:axId val="79319808"/>
        <c:scaling>
          <c:orientation val="minMax"/>
        </c:scaling>
        <c:delete val="1"/>
        <c:axPos val="t"/>
        <c:numFmt formatCode="0%" sourceLinked="1"/>
        <c:majorTickMark val="none"/>
        <c:minorTickMark val="none"/>
        <c:tickLblPos val="nextTo"/>
        <c:crossAx val="79318016"/>
        <c:crosses val="autoZero"/>
        <c:crossBetween val="between"/>
      </c:valAx>
    </c:plotArea>
    <c:legend>
      <c:legendPos val="b"/>
      <c:legendEntry>
        <c:idx val="0"/>
        <c:txPr>
          <a:bodyPr/>
          <a:lstStyle/>
          <a:p>
            <a:pPr>
              <a:defRPr sz="1200" baseline="0"/>
            </a:pPr>
            <a:endParaRPr lang="en-US"/>
          </a:p>
        </c:txPr>
      </c:legendEntry>
      <c:legendEntry>
        <c:idx val="1"/>
        <c:txPr>
          <a:bodyPr/>
          <a:lstStyle/>
          <a:p>
            <a:pPr>
              <a:defRPr sz="1200" baseline="0"/>
            </a:pPr>
            <a:endParaRPr lang="en-US"/>
          </a:p>
        </c:txPr>
      </c:legendEntry>
      <c:layout>
        <c:manualLayout>
          <c:xMode val="edge"/>
          <c:yMode val="edge"/>
          <c:x val="3.4538777372771882E-2"/>
          <c:y val="0.92687116249855794"/>
          <c:w val="0.93994138737644339"/>
          <c:h val="5.6573578458349073E-2"/>
        </c:manualLayout>
      </c:layout>
      <c:overlay val="0"/>
    </c:legend>
    <c:plotVisOnly val="1"/>
    <c:dispBlanksAs val="gap"/>
    <c:showDLblsOverMax val="0"/>
  </c:chart>
  <c:txPr>
    <a:bodyPr/>
    <a:lstStyle/>
    <a:p>
      <a:pPr>
        <a:defRPr sz="9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bg-BG" sz="1800" b="0" i="0" baseline="0">
                <a:effectLst/>
              </a:rPr>
              <a:t>Приходи, източници</a:t>
            </a:r>
            <a:endParaRPr lang="en-US">
              <a:effectLst/>
            </a:endParaRPr>
          </a:p>
        </c:rich>
      </c:tx>
      <c:layout>
        <c:manualLayout>
          <c:xMode val="edge"/>
          <c:yMode val="edge"/>
          <c:x val="0.33927984623336993"/>
          <c:y val="4.629629629629629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E6C1-443C-B971-95AE87C1791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E6C1-443C-B971-95AE87C17918}"/>
              </c:ext>
            </c:extLst>
          </c:dPt>
          <c:dLbls>
            <c:dLbl>
              <c:idx val="0"/>
              <c:layout>
                <c:manualLayout>
                  <c:x val="-2.7749530636252542E-2"/>
                  <c:y val="-5.9091439793106035E-3"/>
                </c:manualLayout>
              </c:layout>
              <c:tx>
                <c:rich>
                  <a:bodyPr/>
                  <a:lstStyle/>
                  <a:p>
                    <a:r>
                      <a:rPr lang="ru-RU" sz="1100" b="1" dirty="0"/>
                      <a:t>Задължително </a:t>
                    </a:r>
                    <a:r>
                      <a:rPr lang="ru-RU" sz="1100" b="1" i="0" u="none" strike="noStrike" kern="1200" baseline="0" dirty="0">
                        <a:solidFill>
                          <a:sysClr val="windowText" lastClr="000000">
                            <a:lumMod val="65000"/>
                            <a:lumOff val="35000"/>
                          </a:sysClr>
                        </a:solidFill>
                      </a:rPr>
                      <a:t>осигуряване</a:t>
                    </a:r>
                    <a:r>
                      <a:rPr lang="ru-RU" sz="1100" b="1" dirty="0"/>
                      <a:t>; </a:t>
                    </a:r>
                    <a:br>
                      <a:rPr lang="ru-RU" sz="1100" b="1" dirty="0"/>
                    </a:br>
                    <a:fld id="{EBFDE453-A3A4-41B5-907F-BE17EB75F5DF}" type="VALUE">
                      <a:rPr lang="ru-RU" sz="1100" b="1"/>
                      <a:pPr/>
                      <a:t>[VALUE]</a:t>
                    </a:fld>
                    <a:r>
                      <a:rPr lang="ru-RU" sz="1100" b="1" dirty="0"/>
                      <a:t> мил. лв.</a:t>
                    </a:r>
                    <a:r>
                      <a:rPr lang="ru-RU" sz="1100" b="1" baseline="0" dirty="0"/>
                      <a:t>; </a:t>
                    </a:r>
                    <a:fld id="{9F313151-69D6-4097-9B89-3BEE87D2A10C}" type="PERCENTAGE">
                      <a:rPr lang="ru-RU" sz="1100" b="1" baseline="0"/>
                      <a:pPr/>
                      <a:t>[PERCENTAGE]</a:t>
                    </a:fld>
                    <a:endParaRPr lang="ru-RU" sz="1100" b="1" baseline="0" dirty="0"/>
                  </a:p>
                </c:rich>
              </c:tx>
              <c:showLegendKey val="0"/>
              <c:showVal val="1"/>
              <c:showCatName val="1"/>
              <c:showSerName val="0"/>
              <c:showPercent val="1"/>
              <c:showBubbleSize val="0"/>
              <c:extLst>
                <c:ext xmlns:c15="http://schemas.microsoft.com/office/drawing/2012/chart" uri="{CE6537A1-D6FC-4f65-9D91-7224C49458BB}">
                  <c15:layout>
                    <c:manualLayout>
                      <c:w val="0.25574953848472287"/>
                      <c:h val="0.33076343490226651"/>
                    </c:manualLayout>
                  </c15:layout>
                  <c15:dlblFieldTable/>
                  <c15:showDataLabelsRange val="0"/>
                </c:ext>
                <c:ext xmlns:c16="http://schemas.microsoft.com/office/drawing/2014/chart" uri="{C3380CC4-5D6E-409C-BE32-E72D297353CC}">
                  <c16:uniqueId val="{00000001-E6C1-443C-B971-95AE87C17918}"/>
                </c:ext>
              </c:extLst>
            </c:dLbl>
            <c:dLbl>
              <c:idx val="1"/>
              <c:layout>
                <c:manualLayout>
                  <c:x val="3.5439195100612421E-2"/>
                  <c:y val="6.5762613006706272E-4"/>
                </c:manualLayout>
              </c:layout>
              <c:tx>
                <c:rich>
                  <a:bodyPr/>
                  <a:lstStyle/>
                  <a:p>
                    <a:r>
                      <a:rPr lang="ru-RU" sz="1100" b="1"/>
                      <a:t>Задължително</a:t>
                    </a:r>
                    <a:r>
                      <a:rPr lang="ru-RU" sz="1100" b="1" baseline="0"/>
                      <a:t> </a:t>
                    </a:r>
                    <a:r>
                      <a:rPr lang="ru-RU" sz="1100" b="1" i="0" u="none" strike="noStrike" kern="1200" baseline="0">
                        <a:solidFill>
                          <a:sysClr val="windowText" lastClr="000000">
                            <a:lumMod val="65000"/>
                            <a:lumOff val="35000"/>
                          </a:sysClr>
                        </a:solidFill>
                      </a:rPr>
                      <a:t>застраховане</a:t>
                    </a:r>
                    <a:r>
                      <a:rPr lang="ru-RU" sz="1100" b="1" baseline="0"/>
                      <a:t>; </a:t>
                    </a:r>
                    <a:br>
                      <a:rPr lang="ru-RU" sz="1100" b="1" baseline="0"/>
                    </a:br>
                    <a:fld id="{68AC52BF-F3AF-4315-8F70-56556644305C}" type="VALUE">
                      <a:rPr lang="ru-RU" sz="1100" b="1"/>
                      <a:pPr/>
                      <a:t>[VALUE]</a:t>
                    </a:fld>
                    <a:r>
                      <a:rPr lang="ru-RU" sz="1100" b="1"/>
                      <a:t> мил. лв.</a:t>
                    </a:r>
                    <a:r>
                      <a:rPr lang="ru-RU" sz="1100" b="1" baseline="0"/>
                      <a:t>; </a:t>
                    </a:r>
                    <a:fld id="{87D4424D-EED6-42F8-9381-6D8AC290D610}" type="PERCENTAGE">
                      <a:rPr lang="ru-RU" sz="1100" b="1" baseline="0"/>
                      <a:pPr/>
                      <a:t>[PERCENTAGE]</a:t>
                    </a:fld>
                    <a:endParaRPr lang="ru-RU" sz="1100" b="1" baseline="0"/>
                  </a:p>
                </c:rich>
              </c:tx>
              <c:showLegendKey val="0"/>
              <c:showVal val="1"/>
              <c:showCatName val="0"/>
              <c:showSerName val="1"/>
              <c:showPercent val="1"/>
              <c:showBubbleSize val="0"/>
              <c:extLst>
                <c:ext xmlns:c15="http://schemas.microsoft.com/office/drawing/2012/chart" uri="{CE6537A1-D6FC-4f65-9D91-7224C49458BB}">
                  <c15:layout>
                    <c:manualLayout>
                      <c:w val="0.27398818897637794"/>
                      <c:h val="0.23365412656751236"/>
                    </c:manualLayout>
                  </c15:layout>
                  <c15:dlblFieldTable/>
                  <c15:showDataLabelsRange val="0"/>
                </c:ext>
                <c:ext xmlns:c16="http://schemas.microsoft.com/office/drawing/2014/chart" uri="{C3380CC4-5D6E-409C-BE32-E72D297353CC}">
                  <c16:uniqueId val="{00000003-E6C1-443C-B971-95AE87C1791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ext>
            </c:extLst>
          </c:dLbls>
          <c:cat>
            <c:strRef>
              <c:f>Sheet1!$A$8:$A$9</c:f>
              <c:strCache>
                <c:ptCount val="2"/>
                <c:pt idx="0">
                  <c:v>Задължително осигурявяне (8%); 1,696 мил. лв</c:v>
                </c:pt>
                <c:pt idx="1">
                  <c:v>Задължително застраховане (12 лв.)</c:v>
                </c:pt>
              </c:strCache>
            </c:strRef>
          </c:cat>
          <c:val>
            <c:numRef>
              <c:f>Sheet1!$C$8:$C$9</c:f>
              <c:numCache>
                <c:formatCode>General</c:formatCode>
                <c:ptCount val="2"/>
                <c:pt idx="0">
                  <c:v>1696</c:v>
                </c:pt>
                <c:pt idx="1">
                  <c:v>864</c:v>
                </c:pt>
              </c:numCache>
            </c:numRef>
          </c:val>
          <c:extLst>
            <c:ext xmlns:c16="http://schemas.microsoft.com/office/drawing/2014/chart" uri="{C3380CC4-5D6E-409C-BE32-E72D297353CC}">
              <c16:uniqueId val="{00000004-E6C1-443C-B971-95AE87C17918}"/>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bg-BG" sz="1800"/>
              <a:t>Приходи, източник</a:t>
            </a:r>
            <a:endParaRPr lang="en-US" sz="180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62E7-4C88-B3AE-4D2E8F3C7700}"/>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2E7-4C88-B3AE-4D2E8F3C7700}"/>
              </c:ext>
            </c:extLst>
          </c:dPt>
          <c:dLbls>
            <c:dLbl>
              <c:idx val="0"/>
              <c:layout>
                <c:manualLayout>
                  <c:x val="-8.9384295713035872E-3"/>
                  <c:y val="-0.35879629629629628"/>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r>
                      <a:rPr lang="ru-RU" baseline="0"/>
                      <a:t>
</a:t>
                    </a:r>
                    <a:r>
                      <a:rPr lang="ru-RU" sz="1200" b="1" i="0" u="none" strike="noStrike" kern="1200" baseline="0">
                        <a:solidFill>
                          <a:sysClr val="windowText" lastClr="000000">
                            <a:lumMod val="65000"/>
                            <a:lumOff val="35000"/>
                          </a:sysClr>
                        </a:solidFill>
                      </a:rPr>
                      <a:t>Задължително осигуряване; </a:t>
                    </a:r>
                    <a:br>
                      <a:rPr lang="ru-RU" sz="1200" b="1" i="0" u="none" strike="noStrike" kern="1200" baseline="0">
                        <a:solidFill>
                          <a:sysClr val="windowText" lastClr="000000">
                            <a:lumMod val="65000"/>
                            <a:lumOff val="35000"/>
                          </a:sysClr>
                        </a:solidFill>
                      </a:rPr>
                    </a:br>
                    <a:fld id="{EBFDE453-A3A4-41B5-907F-BE17EB75F5DF}" type="VALUE">
                      <a:rPr lang="ru-RU" sz="1200" b="1" i="0" u="none" strike="noStrike" kern="1200" baseline="0">
                        <a:solidFill>
                          <a:sysClr val="windowText" lastClr="000000">
                            <a:lumMod val="65000"/>
                            <a:lumOff val="35000"/>
                          </a:sysClr>
                        </a:solidFill>
                      </a:rPr>
                      <a:pPr>
                        <a:defRPr/>
                      </a:pPr>
                      <a:t>[VALUE]</a:t>
                    </a:fld>
                    <a:r>
                      <a:rPr lang="ru-RU" sz="1200" b="1" i="0" u="none" strike="noStrike" kern="1200" baseline="0">
                        <a:solidFill>
                          <a:sysClr val="windowText" lastClr="000000">
                            <a:lumMod val="65000"/>
                            <a:lumOff val="35000"/>
                          </a:sysClr>
                        </a:solidFill>
                      </a:rPr>
                      <a:t> мил. лв.</a:t>
                    </a:r>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oundRect">
                      <a:avLst/>
                    </a:prstGeom>
                    <a:noFill/>
                    <a:ln>
                      <a:noFill/>
                    </a:ln>
                  </c15:spPr>
                  <c15:layout>
                    <c:manualLayout>
                      <c:w val="0.44565223097112855"/>
                      <c:h val="0.27644976669582971"/>
                    </c:manualLayout>
                  </c15:layout>
                  <c15:dlblFieldTable/>
                  <c15:showDataLabelsRange val="0"/>
                </c:ext>
                <c:ext xmlns:c16="http://schemas.microsoft.com/office/drawing/2014/chart" uri="{C3380CC4-5D6E-409C-BE32-E72D297353CC}">
                  <c16:uniqueId val="{00000001-62E7-4C88-B3AE-4D2E8F3C770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Sheet1!$A$8:$A$9</c:f>
              <c:strCache>
                <c:ptCount val="2"/>
                <c:pt idx="0">
                  <c:v>Задължително осигурявяне (8%); 1,696 мил. лв</c:v>
                </c:pt>
                <c:pt idx="1">
                  <c:v>Задължително застраховане (12 лв.)</c:v>
                </c:pt>
              </c:strCache>
            </c:strRef>
          </c:cat>
          <c:val>
            <c:numRef>
              <c:f>Sheet1!$B$8:$B$9</c:f>
              <c:numCache>
                <c:formatCode>General</c:formatCode>
                <c:ptCount val="2"/>
                <c:pt idx="0">
                  <c:v>1696</c:v>
                </c:pt>
              </c:numCache>
            </c:numRef>
          </c:val>
          <c:extLst>
            <c:ext xmlns:c16="http://schemas.microsoft.com/office/drawing/2014/chart" uri="{C3380CC4-5D6E-409C-BE32-E72D297353CC}">
              <c16:uniqueId val="{00000004-62E7-4C88-B3AE-4D2E8F3C7700}"/>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bg-BG" sz="1800" b="0" i="0" baseline="0">
                <a:effectLst/>
              </a:rPr>
              <a:t>Плащания, платци</a:t>
            </a:r>
            <a:endParaRPr lang="en-US" sz="1400">
              <a:effectLst/>
            </a:endParaRP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5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08F4-4AF0-AB75-B06042BC54D1}"/>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08F4-4AF0-AB75-B06042BC54D1}"/>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08F4-4AF0-AB75-B06042BC54D1}"/>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08F4-4AF0-AB75-B06042BC54D1}"/>
              </c:ext>
            </c:extLst>
          </c:dPt>
          <c:dLbls>
            <c:dLbl>
              <c:idx val="0"/>
              <c:layout>
                <c:manualLayout>
                  <c:x val="4.1666666666666664E-2"/>
                  <c:y val="-0.10879629629629638"/>
                </c:manualLayout>
              </c:layout>
              <c:tx>
                <c:rich>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r>
                      <a:rPr lang="ru-RU" sz="1100" b="1" i="0" u="none" strike="noStrike" kern="1200" baseline="0">
                        <a:solidFill>
                          <a:schemeClr val="tx1"/>
                        </a:solidFill>
                      </a:rPr>
                      <a:t>Задължително осигуряване; </a:t>
                    </a:r>
                    <a:br>
                      <a:rPr lang="ru-RU" sz="1100" b="1" i="0" u="none" strike="noStrike" kern="1200" baseline="0">
                        <a:solidFill>
                          <a:schemeClr val="tx1"/>
                        </a:solidFill>
                      </a:rPr>
                    </a:br>
                    <a:fld id="{7E8DD861-DFD7-4F3A-9308-003D25C61B8A}" type="VALUE">
                      <a:rPr lang="ru-RU" sz="1100" b="1"/>
                      <a:pPr>
                        <a:defRPr/>
                      </a:pPr>
                      <a:t>[VALUE]</a:t>
                    </a:fld>
                    <a:r>
                      <a:rPr lang="ru-RU" sz="1100" b="1"/>
                      <a:t> мил.лв.</a:t>
                    </a:r>
                    <a:r>
                      <a:rPr lang="ru-RU" sz="1100" b="1" baseline="0"/>
                      <a:t>; </a:t>
                    </a:r>
                    <a:fld id="{2820944F-DC09-4D30-8C0E-6ECC63BC82BB}" type="PERCENTAGE">
                      <a:rPr lang="ru-RU" sz="1100" b="1" baseline="0"/>
                      <a:pPr>
                        <a:defRPr/>
                      </a:pPr>
                      <a:t>[PERCENTAGE]</a:t>
                    </a:fld>
                    <a:endParaRPr lang="ru-RU" sz="1100" b="1" baseline="0"/>
                  </a:p>
                </c:rich>
              </c:tx>
              <c:spPr>
                <a:solidFill>
                  <a:schemeClr val="lt1"/>
                </a:solidFill>
                <a:ln>
                  <a:solidFill>
                    <a:schemeClr val="dk1">
                      <a:lumMod val="25000"/>
                      <a:lumOff val="75000"/>
                    </a:scheme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oundRect">
                      <a:avLst/>
                    </a:prstGeom>
                    <a:noFill/>
                    <a:ln>
                      <a:noFill/>
                    </a:ln>
                  </c15:spPr>
                  <c15:layout>
                    <c:manualLayout>
                      <c:w val="0.46180555555555558"/>
                      <c:h val="0.21064814814814814"/>
                    </c:manualLayout>
                  </c15:layout>
                  <c15:dlblFieldTable/>
                  <c15:showDataLabelsRange val="0"/>
                </c:ext>
                <c:ext xmlns:c16="http://schemas.microsoft.com/office/drawing/2014/chart" uri="{C3380CC4-5D6E-409C-BE32-E72D297353CC}">
                  <c16:uniqueId val="{00000001-08F4-4AF0-AB75-B06042BC54D1}"/>
                </c:ext>
              </c:extLst>
            </c:dLbl>
            <c:dLbl>
              <c:idx val="1"/>
              <c:layout>
                <c:manualLayout>
                  <c:x val="-9.1519028871392093E-3"/>
                  <c:y val="3.2832093904928339E-3"/>
                </c:manualLayout>
              </c:layout>
              <c:tx>
                <c:rich>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r>
                      <a:rPr lang="ru-RU" sz="1100" b="1" i="0" u="none" strike="noStrike" kern="1200" baseline="0">
                        <a:solidFill>
                          <a:schemeClr val="tx1"/>
                        </a:solidFill>
                      </a:rPr>
                      <a:t>Пациент-Леглодни;</a:t>
                    </a:r>
                    <a:r>
                      <a:rPr lang="ru-RU" sz="1100" b="1" i="0" u="none" strike="noStrike" kern="1200" baseline="0">
                        <a:solidFill>
                          <a:sysClr val="window" lastClr="FFFFFF"/>
                        </a:solidFill>
                      </a:rPr>
                      <a:t>ни;</a:t>
                    </a:r>
                    <a:br>
                      <a:rPr lang="ru-RU" sz="1100" b="1" i="0" u="none" strike="noStrike" kern="1200" baseline="0">
                        <a:solidFill>
                          <a:sysClr val="window" lastClr="FFFFFF"/>
                        </a:solidFill>
                      </a:rPr>
                    </a:br>
                    <a:fld id="{46B3D9E7-8570-4029-B3EE-81FE467C2852}" type="VALUE">
                      <a:rPr lang="ru-RU" sz="1100" b="1" baseline="0"/>
                      <a:pPr>
                        <a:defRPr/>
                      </a:pPr>
                      <a:t>[VALUE]</a:t>
                    </a:fld>
                    <a:r>
                      <a:rPr lang="ru-RU" sz="1100" b="1" baseline="0"/>
                      <a:t> мил. лв. </a:t>
                    </a:r>
                    <a:fld id="{5F55B46C-2AF7-44E2-9F13-E2777A4F185A}" type="PERCENTAGE">
                      <a:rPr lang="ru-RU" sz="1100" b="1" baseline="0"/>
                      <a:pPr>
                        <a:defRPr/>
                      </a:pPr>
                      <a:t>[PERCENTAGE]</a:t>
                    </a:fld>
                    <a:endParaRPr lang="ru-RU" sz="1100" b="1" baseline="0"/>
                  </a:p>
                </c:rich>
              </c:tx>
              <c:spPr>
                <a:solidFill>
                  <a:schemeClr val="lt1"/>
                </a:solidFill>
                <a:ln>
                  <a:solidFill>
                    <a:schemeClr val="dk1">
                      <a:lumMod val="25000"/>
                      <a:lumOff val="75000"/>
                    </a:scheme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oundRect">
                      <a:avLst/>
                    </a:prstGeom>
                    <a:noFill/>
                    <a:ln>
                      <a:noFill/>
                    </a:ln>
                  </c15:spPr>
                  <c15:layout>
                    <c:manualLayout>
                      <c:w val="0.33962489063867013"/>
                      <c:h val="0.18717592592592591"/>
                    </c:manualLayout>
                  </c15:layout>
                  <c15:dlblFieldTable/>
                  <c15:showDataLabelsRange val="0"/>
                </c:ext>
                <c:ext xmlns:c16="http://schemas.microsoft.com/office/drawing/2014/chart" uri="{C3380CC4-5D6E-409C-BE32-E72D297353CC}">
                  <c16:uniqueId val="{00000003-08F4-4AF0-AB75-B06042BC54D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Sheet1!$C$12:$C$15</c:f>
              <c:strCache>
                <c:ptCount val="4"/>
                <c:pt idx="0">
                  <c:v>Задължително Осигуряване</c:v>
                </c:pt>
                <c:pt idx="1">
                  <c:v>Пациент - Co-payment</c:v>
                </c:pt>
                <c:pt idx="2">
                  <c:v>Задължително застраховане</c:v>
                </c:pt>
                <c:pt idx="3">
                  <c:v>Резерв - Осигуряване</c:v>
                </c:pt>
              </c:strCache>
            </c:strRef>
          </c:cat>
          <c:val>
            <c:numRef>
              <c:f>Sheet1!$D$12:$D$15</c:f>
              <c:numCache>
                <c:formatCode>General</c:formatCode>
                <c:ptCount val="4"/>
                <c:pt idx="0">
                  <c:v>1696</c:v>
                </c:pt>
                <c:pt idx="1">
                  <c:v>90</c:v>
                </c:pt>
              </c:numCache>
            </c:numRef>
          </c:val>
          <c:extLst>
            <c:ext xmlns:c16="http://schemas.microsoft.com/office/drawing/2014/chart" uri="{C3380CC4-5D6E-409C-BE32-E72D297353CC}">
              <c16:uniqueId val="{00000008-08F4-4AF0-AB75-B06042BC54D1}"/>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bg-BG" sz="1800" b="0" i="0" u="none" strike="noStrike" baseline="0">
                <a:effectLst/>
              </a:rPr>
              <a:t>Плащания, платци</a:t>
            </a:r>
            <a:endParaRPr lang="en-US" sz="1800"/>
          </a:p>
        </c:rich>
      </c:tx>
      <c:layout>
        <c:manualLayout>
          <c:xMode val="edge"/>
          <c:yMode val="edge"/>
          <c:x val="0.32486895388076492"/>
          <c:y val="3.1974420463629096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8690476190476195E-2"/>
          <c:y val="0.1841275955613462"/>
          <c:w val="0.82261904761904758"/>
          <c:h val="0.71799593396149219"/>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3B44-484C-A650-A4A9BE6D8A58}"/>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3B44-484C-A650-A4A9BE6D8A58}"/>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3B44-484C-A650-A4A9BE6D8A58}"/>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3B44-484C-A650-A4A9BE6D8A58}"/>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3B44-484C-A650-A4A9BE6D8A58}"/>
              </c:ext>
            </c:extLst>
          </c:dPt>
          <c:dLbls>
            <c:dLbl>
              <c:idx val="0"/>
              <c:layout>
                <c:manualLayout>
                  <c:x val="-3.479752530933642E-2"/>
                  <c:y val="-4.9513145389200451E-2"/>
                </c:manualLayout>
              </c:layout>
              <c:tx>
                <c:rich>
                  <a:bodyPr/>
                  <a:lstStyle/>
                  <a:p>
                    <a:fld id="{22F1A5F7-47F4-46B5-B84B-BD31E979BE5C}" type="CATEGORYNAME">
                      <a:rPr lang="ru-RU"/>
                      <a:pPr/>
                      <a:t>[CATEGORY NAME]</a:t>
                    </a:fld>
                    <a:r>
                      <a:rPr lang="ru-RU" baseline="0"/>
                      <a:t>; </a:t>
                    </a:r>
                    <a:br>
                      <a:rPr lang="ru-RU" baseline="0"/>
                    </a:br>
                    <a:fld id="{42641191-5453-496E-A984-7CC8717C552E}" type="VALUE">
                      <a:rPr lang="ru-RU" baseline="0"/>
                      <a:pPr/>
                      <a:t>[VALUE]</a:t>
                    </a:fld>
                    <a:r>
                      <a:rPr lang="ru-RU" baseline="0"/>
                      <a:t> мил.лв.; </a:t>
                    </a:r>
                    <a:fld id="{A10D64F7-8E75-462A-8BAF-49B3B60353F7}" type="PERCENTAGE">
                      <a:rPr lang="ru-RU" baseline="0"/>
                      <a:pPr/>
                      <a:t>[PERCENTAGE]</a:t>
                    </a:fld>
                    <a:endParaRPr lang="ru-RU" baseline="0"/>
                  </a:p>
                </c:rich>
              </c:tx>
              <c:showLegendKey val="0"/>
              <c:showVal val="1"/>
              <c:showCatName val="1"/>
              <c:showSerName val="0"/>
              <c:showPercent val="1"/>
              <c:showBubbleSize val="0"/>
              <c:extLst>
                <c:ext xmlns:c15="http://schemas.microsoft.com/office/drawing/2012/chart" uri="{CE6537A1-D6FC-4f65-9D91-7224C49458BB}">
                  <c15:layout>
                    <c:manualLayout>
                      <c:w val="0.39015466816647926"/>
                      <c:h val="0.14462936737224391"/>
                    </c:manualLayout>
                  </c15:layout>
                  <c15:dlblFieldTable/>
                  <c15:showDataLabelsRange val="0"/>
                </c:ext>
                <c:ext xmlns:c16="http://schemas.microsoft.com/office/drawing/2014/chart" uri="{C3380CC4-5D6E-409C-BE32-E72D297353CC}">
                  <c16:uniqueId val="{00000001-3B44-484C-A650-A4A9BE6D8A58}"/>
                </c:ext>
              </c:extLst>
            </c:dLbl>
            <c:dLbl>
              <c:idx val="1"/>
              <c:layout>
                <c:manualLayout>
                  <c:x val="-2.0238095238095239E-2"/>
                  <c:y val="-5.0440277699100561E-2"/>
                </c:manualLayout>
              </c:layout>
              <c:tx>
                <c:rich>
                  <a:bodyPr/>
                  <a:lstStyle/>
                  <a:p>
                    <a:fld id="{DAB353C9-F09D-4F39-AD64-5691BAA3C5F2}" type="CATEGORYNAME">
                      <a:rPr lang="en-US"/>
                      <a:pPr/>
                      <a:t>[CATEGORY NAME]</a:t>
                    </a:fld>
                    <a:r>
                      <a:rPr lang="en-US" baseline="0"/>
                      <a:t>; </a:t>
                    </a:r>
                    <a:fld id="{FD1D5088-3A68-4D97-8017-5D41D8261AC2}" type="VALUE">
                      <a:rPr lang="en-US" baseline="0"/>
                      <a:pPr/>
                      <a:t>[VALUE]</a:t>
                    </a:fld>
                    <a:r>
                      <a:rPr lang="en-US" baseline="0"/>
                      <a:t> мил.лв.; </a:t>
                    </a:r>
                    <a:fld id="{F907F3FC-1C51-4F55-A7ED-CF70B2AF622A}" type="PERCENTAGE">
                      <a:rPr lang="en-US" baseline="0"/>
                      <a:pPr/>
                      <a:t>[PERCENTAGE]</a:t>
                    </a:fld>
                    <a:endParaRPr lang="en-US" baseline="0"/>
                  </a:p>
                </c:rich>
              </c:tx>
              <c:showLegendKey val="0"/>
              <c:showVal val="1"/>
              <c:showCatName val="1"/>
              <c:showSerName val="0"/>
              <c:showPercent val="1"/>
              <c:showBubbleSize val="0"/>
              <c:extLst>
                <c:ext xmlns:c15="http://schemas.microsoft.com/office/drawing/2012/chart" uri="{CE6537A1-D6FC-4f65-9D91-7224C49458BB}">
                  <c15:layout>
                    <c:manualLayout>
                      <c:w val="0.30714285714285716"/>
                      <c:h val="0.15420935692390969"/>
                    </c:manualLayout>
                  </c15:layout>
                  <c15:dlblFieldTable/>
                  <c15:showDataLabelsRange val="0"/>
                </c:ext>
                <c:ext xmlns:c16="http://schemas.microsoft.com/office/drawing/2014/chart" uri="{C3380CC4-5D6E-409C-BE32-E72D297353CC}">
                  <c16:uniqueId val="{00000003-3B44-484C-A650-A4A9BE6D8A58}"/>
                </c:ext>
              </c:extLst>
            </c:dLbl>
            <c:dLbl>
              <c:idx val="2"/>
              <c:layout>
                <c:manualLayout>
                  <c:x val="0.11008342912218443"/>
                  <c:y val="-0.14720186700645707"/>
                </c:manualLayout>
              </c:layout>
              <c:tx>
                <c:rich>
                  <a:bodyPr/>
                  <a:lstStyle/>
                  <a:p>
                    <a:fld id="{691EA4FB-D3AD-4A50-BB30-34DF4EB97E2B}" type="CATEGORYNAME">
                      <a:rPr lang="ru-RU"/>
                      <a:pPr/>
                      <a:t>[CATEGORY NAME]</a:t>
                    </a:fld>
                    <a:r>
                      <a:rPr lang="ru-RU" baseline="0"/>
                      <a:t>;</a:t>
                    </a:r>
                    <a:br>
                      <a:rPr lang="ru-RU" baseline="0"/>
                    </a:br>
                    <a:fld id="{BF3ABB8B-C9E8-415C-B023-2F1D1F004908}" type="VALUE">
                      <a:rPr lang="ru-RU" baseline="0"/>
                      <a:pPr/>
                      <a:t>[VALUE]</a:t>
                    </a:fld>
                    <a:r>
                      <a:rPr lang="ru-RU" baseline="0"/>
                      <a:t> мил.лв.; </a:t>
                    </a:r>
                    <a:fld id="{B6E4848F-AFE8-42D5-BA04-B4715A073408}" type="PERCENTAGE">
                      <a:rPr lang="ru-RU" baseline="0"/>
                      <a:pPr/>
                      <a:t>[PERCENTAGE]</a:t>
                    </a:fld>
                    <a:endParaRPr lang="ru-RU" baseline="0"/>
                  </a:p>
                </c:rich>
              </c:tx>
              <c:showLegendKey val="0"/>
              <c:showVal val="1"/>
              <c:showCatName val="1"/>
              <c:showSerName val="0"/>
              <c:showPercent val="1"/>
              <c:showBubbleSize val="0"/>
              <c:extLst>
                <c:ext xmlns:c15="http://schemas.microsoft.com/office/drawing/2012/chart" uri="{CE6537A1-D6FC-4f65-9D91-7224C49458BB}">
                  <c15:layout>
                    <c:manualLayout>
                      <c:w val="0.36880764904386948"/>
                      <c:h val="0.15102425146496973"/>
                    </c:manualLayout>
                  </c15:layout>
                  <c15:dlblFieldTable/>
                  <c15:showDataLabelsRange val="0"/>
                </c:ext>
                <c:ext xmlns:c16="http://schemas.microsoft.com/office/drawing/2014/chart" uri="{C3380CC4-5D6E-409C-BE32-E72D297353CC}">
                  <c16:uniqueId val="{00000005-3B44-484C-A650-A4A9BE6D8A58}"/>
                </c:ext>
              </c:extLst>
            </c:dLbl>
            <c:dLbl>
              <c:idx val="3"/>
              <c:layout>
                <c:manualLayout>
                  <c:x val="-5.3571424129464446E-2"/>
                  <c:y val="2.2919230431974909E-2"/>
                </c:manualLayout>
              </c:layout>
              <c:tx>
                <c:rich>
                  <a:bodyPr/>
                  <a:lstStyle/>
                  <a:p>
                    <a:r>
                      <a:rPr lang="ru-RU"/>
                      <a:t>Резерв (Осигуряване)</a:t>
                    </a:r>
                    <a:r>
                      <a:rPr lang="ru-RU" baseline="0"/>
                      <a:t>; </a:t>
                    </a:r>
                  </a:p>
                  <a:p>
                    <a:fld id="{9D4BB653-0B47-4BCE-A739-C7610A29E110}" type="VALUE">
                      <a:rPr lang="ru-RU" baseline="0"/>
                      <a:pPr/>
                      <a:t>[VALUE]</a:t>
                    </a:fld>
                    <a:r>
                      <a:rPr lang="ru-RU" baseline="0"/>
                      <a:t> мил.лв.; </a:t>
                    </a:r>
                    <a:fld id="{8A6CCD1B-BC73-4568-948D-6C10096D70A6}" type="PERCENTAGE">
                      <a:rPr lang="ru-RU" baseline="0"/>
                      <a:pPr/>
                      <a:t>[PERCENTAGE]</a:t>
                    </a:fld>
                    <a:endParaRPr lang="ru-RU" baseline="0"/>
                  </a:p>
                </c:rich>
              </c:tx>
              <c:showLegendKey val="0"/>
              <c:showVal val="1"/>
              <c:showCatName val="1"/>
              <c:showSerName val="0"/>
              <c:showPercent val="1"/>
              <c:showBubbleSize val="0"/>
              <c:extLst>
                <c:ext xmlns:c15="http://schemas.microsoft.com/office/drawing/2012/chart" uri="{CE6537A1-D6FC-4f65-9D91-7224C49458BB}">
                  <c15:layout>
                    <c:manualLayout>
                      <c:w val="0.29915786415201973"/>
                      <c:h val="0.16118202852950242"/>
                    </c:manualLayout>
                  </c15:layout>
                  <c15:dlblFieldTable/>
                  <c15:showDataLabelsRange val="0"/>
                </c:ext>
                <c:ext xmlns:c16="http://schemas.microsoft.com/office/drawing/2014/chart" uri="{C3380CC4-5D6E-409C-BE32-E72D297353CC}">
                  <c16:uniqueId val="{00000007-3B44-484C-A650-A4A9BE6D8A58}"/>
                </c:ext>
              </c:extLst>
            </c:dLbl>
            <c:dLbl>
              <c:idx val="4"/>
              <c:layout>
                <c:manualLayout>
                  <c:x val="8.3742341262698083E-2"/>
                  <c:y val="5.0689737732753627E-2"/>
                </c:manualLayout>
              </c:layout>
              <c:tx>
                <c:rich>
                  <a:bodyPr/>
                  <a:lstStyle/>
                  <a:p>
                    <a:r>
                      <a:rPr lang="ru-RU"/>
                      <a:t>Резерв (Застраховане)</a:t>
                    </a:r>
                    <a:r>
                      <a:rPr lang="ru-RU" baseline="0"/>
                      <a:t>;</a:t>
                    </a:r>
                    <a:br>
                      <a:rPr lang="ru-RU" baseline="0"/>
                    </a:br>
                    <a:fld id="{915D1841-B0F2-4059-888C-561A89B375FF}" type="VALUE">
                      <a:rPr lang="ru-RU" baseline="0"/>
                      <a:pPr/>
                      <a:t>[VALUE]</a:t>
                    </a:fld>
                    <a:r>
                      <a:rPr lang="ru-RU" baseline="0"/>
                      <a:t> мил.лв.; </a:t>
                    </a:r>
                    <a:fld id="{16CEE72D-6A20-4A46-8BB5-C6616251CA1C}" type="PERCENTAGE">
                      <a:rPr lang="ru-RU" baseline="0"/>
                      <a:pPr/>
                      <a:t>[PERCENTAGE]</a:t>
                    </a:fld>
                    <a:endParaRPr lang="ru-RU" baseline="0"/>
                  </a:p>
                </c:rich>
              </c:tx>
              <c:showLegendKey val="0"/>
              <c:showVal val="1"/>
              <c:showCatName val="1"/>
              <c:showSerName val="0"/>
              <c:showPercent val="1"/>
              <c:showBubbleSize val="0"/>
              <c:extLst>
                <c:ext xmlns:c15="http://schemas.microsoft.com/office/drawing/2012/chart" uri="{CE6537A1-D6FC-4f65-9D91-7224C49458BB}">
                  <c15:layout>
                    <c:manualLayout>
                      <c:w val="0.34160148042565858"/>
                      <c:h val="0.15420927461831097"/>
                    </c:manualLayout>
                  </c15:layout>
                  <c15:dlblFieldTable/>
                  <c15:showDataLabelsRange val="0"/>
                </c:ext>
                <c:ext xmlns:c16="http://schemas.microsoft.com/office/drawing/2014/chart" uri="{C3380CC4-5D6E-409C-BE32-E72D297353CC}">
                  <c16:uniqueId val="{00000009-3B44-484C-A650-A4A9BE6D8A58}"/>
                </c:ext>
              </c:extLst>
            </c:dLbl>
            <c:spPr>
              <a:solidFill>
                <a:schemeClr val="lt1"/>
              </a:solidFill>
              <a:ln>
                <a:solidFill>
                  <a:schemeClr val="dk1">
                    <a:lumMod val="25000"/>
                    <a:lumOff val="75000"/>
                  </a:schemeClr>
                </a:solidFill>
              </a:ln>
              <a:effectLst/>
            </c:spPr>
            <c:txPr>
              <a:bodyPr rot="0" spcFirstLastPara="1" vertOverflow="clip" horzOverflow="clip" vert="horz" wrap="square" lIns="36576" tIns="18288" rIns="36576" bIns="18288" anchor="ctr" anchorCtr="1">
                <a:spAutoFit/>
              </a:bodyPr>
              <a:lstStyle/>
              <a:p>
                <a:pPr>
                  <a:defRPr sz="1100" b="1" i="0" u="none" strike="noStrike" kern="1200" baseline="0">
                    <a:solidFill>
                      <a:schemeClr val="dk1">
                        <a:lumMod val="65000"/>
                        <a:lumOff val="35000"/>
                      </a:schemeClr>
                    </a:solidFill>
                    <a:latin typeface="+mn-lt"/>
                    <a:ea typeface="+mn-ea"/>
                    <a:cs typeface="+mn-cs"/>
                  </a:defRPr>
                </a:pPr>
                <a:endParaRPr lang="en-US"/>
              </a:p>
            </c:txPr>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ext>
            </c:extLst>
          </c:dLbls>
          <c:cat>
            <c:strRef>
              <c:f>Sheet1!$C$22:$C$26</c:f>
              <c:strCache>
                <c:ptCount val="5"/>
                <c:pt idx="0">
                  <c:v>Задължително Осигуряване</c:v>
                </c:pt>
                <c:pt idx="1">
                  <c:v>Пациент - Co-payment</c:v>
                </c:pt>
                <c:pt idx="2">
                  <c:v>Задължително застраховане</c:v>
                </c:pt>
                <c:pt idx="3">
                  <c:v>Резерв - Осигуряване</c:v>
                </c:pt>
                <c:pt idx="4">
                  <c:v>Резерв - Застраховане</c:v>
                </c:pt>
              </c:strCache>
            </c:strRef>
          </c:cat>
          <c:val>
            <c:numRef>
              <c:f>Sheet1!$E$22:$E$26</c:f>
              <c:numCache>
                <c:formatCode>General</c:formatCode>
                <c:ptCount val="5"/>
                <c:pt idx="0">
                  <c:v>1099</c:v>
                </c:pt>
                <c:pt idx="1">
                  <c:v>85</c:v>
                </c:pt>
                <c:pt idx="2">
                  <c:v>511</c:v>
                </c:pt>
                <c:pt idx="3">
                  <c:v>597</c:v>
                </c:pt>
                <c:pt idx="4">
                  <c:v>353</c:v>
                </c:pt>
              </c:numCache>
            </c:numRef>
          </c:val>
          <c:extLst>
            <c:ext xmlns:c16="http://schemas.microsoft.com/office/drawing/2014/chart" uri="{C3380CC4-5D6E-409C-BE32-E72D297353CC}">
              <c16:uniqueId val="{0000000A-3B44-484C-A650-A4A9BE6D8A58}"/>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5E164EA-A707-4898-9FBC-C24142368067}" type="datetimeFigureOut">
              <a:rPr lang="en-US" smtClean="0"/>
              <a:t>10/1/2018</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r>
              <a:rPr lang="ru-RU" smtClean="0"/>
              <a:t>Министерство на здравеопазването</a:t>
            </a:r>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B9236AB-06F0-4A6A-B7D7-3F3E08BEE940}" type="slidenum">
              <a:rPr lang="en-US" smtClean="0"/>
              <a:t>‹#›</a:t>
            </a:fld>
            <a:endParaRPr lang="en-US"/>
          </a:p>
        </p:txBody>
      </p:sp>
    </p:spTree>
    <p:extLst>
      <p:ext uri="{BB962C8B-B14F-4D97-AF65-F5344CB8AC3E}">
        <p14:creationId xmlns:p14="http://schemas.microsoft.com/office/powerpoint/2010/main" val="171760711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8A93FE4-8BF4-4CF6-8C29-AB7D501B0984}" type="datetimeFigureOut">
              <a:rPr lang="en-US" smtClean="0"/>
              <a:t>10/1/2018</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r>
              <a:rPr lang="ru-RU" smtClean="0"/>
              <a:t>Министерство на здравеопазването</a:t>
            </a:r>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2B9F4CC-EFAF-4CEE-819F-C22E0BFC0535}" type="slidenum">
              <a:rPr lang="en-US" smtClean="0"/>
              <a:t>‹#›</a:t>
            </a:fld>
            <a:endParaRPr lang="en-US"/>
          </a:p>
        </p:txBody>
      </p:sp>
    </p:spTree>
    <p:extLst>
      <p:ext uri="{BB962C8B-B14F-4D97-AF65-F5344CB8AC3E}">
        <p14:creationId xmlns:p14="http://schemas.microsoft.com/office/powerpoint/2010/main" val="329173545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endParaRPr lang="en-US" sz="1100"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a:t>
            </a:fld>
            <a:endParaRPr lang="en-US"/>
          </a:p>
        </p:txBody>
      </p:sp>
    </p:spTree>
    <p:extLst>
      <p:ext uri="{BB962C8B-B14F-4D97-AF65-F5344CB8AC3E}">
        <p14:creationId xmlns:p14="http://schemas.microsoft.com/office/powerpoint/2010/main" val="4921049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21</a:t>
            </a:fld>
            <a:endParaRPr lang="en-US"/>
          </a:p>
        </p:txBody>
      </p:sp>
    </p:spTree>
    <p:extLst>
      <p:ext uri="{BB962C8B-B14F-4D97-AF65-F5344CB8AC3E}">
        <p14:creationId xmlns:p14="http://schemas.microsoft.com/office/powerpoint/2010/main" val="36699626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22</a:t>
            </a:fld>
            <a:endParaRPr lang="en-US"/>
          </a:p>
        </p:txBody>
      </p:sp>
    </p:spTree>
    <p:extLst>
      <p:ext uri="{BB962C8B-B14F-4D97-AF65-F5344CB8AC3E}">
        <p14:creationId xmlns:p14="http://schemas.microsoft.com/office/powerpoint/2010/main" val="33042324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algn="l" defTabSz="914400" rtl="0" eaLnBrk="1" latinLnBrk="0" hangingPunct="1"/>
            <a:endParaRPr lang="en-US" sz="1200" kern="1200" dirty="0">
              <a:solidFill>
                <a:schemeClr val="tx1"/>
              </a:solidFill>
              <a:latin typeface="+mn-lt"/>
              <a:ea typeface="+mn-ea"/>
              <a:cs typeface="+mn-cs"/>
            </a:endParaRPr>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23</a:t>
            </a:fld>
            <a:endParaRPr lang="en-US"/>
          </a:p>
        </p:txBody>
      </p:sp>
    </p:spTree>
    <p:extLst>
      <p:ext uri="{BB962C8B-B14F-4D97-AF65-F5344CB8AC3E}">
        <p14:creationId xmlns:p14="http://schemas.microsoft.com/office/powerpoint/2010/main" val="1946894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algn="l" defTabSz="914400" rtl="0" eaLnBrk="1" latinLnBrk="0" hangingPunct="1"/>
            <a:endParaRPr lang="en-US" sz="1100" kern="1200" dirty="0">
              <a:solidFill>
                <a:schemeClr val="tx1"/>
              </a:solidFill>
              <a:effectLst/>
              <a:latin typeface="+mn-lt"/>
              <a:ea typeface="+mn-ea"/>
              <a:cs typeface="+mn-cs"/>
            </a:endParaRPr>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24</a:t>
            </a:fld>
            <a:endParaRPr lang="en-US"/>
          </a:p>
        </p:txBody>
      </p:sp>
    </p:spTree>
    <p:extLst>
      <p:ext uri="{BB962C8B-B14F-4D97-AF65-F5344CB8AC3E}">
        <p14:creationId xmlns:p14="http://schemas.microsoft.com/office/powerpoint/2010/main" val="738847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25</a:t>
            </a:fld>
            <a:endParaRPr lang="en-US"/>
          </a:p>
        </p:txBody>
      </p:sp>
    </p:spTree>
    <p:extLst>
      <p:ext uri="{BB962C8B-B14F-4D97-AF65-F5344CB8AC3E}">
        <p14:creationId xmlns:p14="http://schemas.microsoft.com/office/powerpoint/2010/main" val="2077209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26</a:t>
            </a:fld>
            <a:endParaRPr lang="en-US"/>
          </a:p>
        </p:txBody>
      </p:sp>
    </p:spTree>
    <p:extLst>
      <p:ext uri="{BB962C8B-B14F-4D97-AF65-F5344CB8AC3E}">
        <p14:creationId xmlns:p14="http://schemas.microsoft.com/office/powerpoint/2010/main" val="7344929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28</a:t>
            </a:fld>
            <a:endParaRPr lang="en-US"/>
          </a:p>
        </p:txBody>
      </p:sp>
    </p:spTree>
    <p:extLst>
      <p:ext uri="{BB962C8B-B14F-4D97-AF65-F5344CB8AC3E}">
        <p14:creationId xmlns:p14="http://schemas.microsoft.com/office/powerpoint/2010/main" val="715329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bg-BG"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bg-BG"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29</a:t>
            </a:fld>
            <a:endParaRPr lang="en-US"/>
          </a:p>
        </p:txBody>
      </p:sp>
    </p:spTree>
    <p:extLst>
      <p:ext uri="{BB962C8B-B14F-4D97-AF65-F5344CB8AC3E}">
        <p14:creationId xmlns:p14="http://schemas.microsoft.com/office/powerpoint/2010/main" val="34519214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30</a:t>
            </a:fld>
            <a:endParaRPr lang="en-US"/>
          </a:p>
        </p:txBody>
      </p:sp>
    </p:spTree>
    <p:extLst>
      <p:ext uri="{BB962C8B-B14F-4D97-AF65-F5344CB8AC3E}">
        <p14:creationId xmlns:p14="http://schemas.microsoft.com/office/powerpoint/2010/main" val="16928008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31</a:t>
            </a:fld>
            <a:endParaRPr lang="en-US"/>
          </a:p>
        </p:txBody>
      </p:sp>
    </p:spTree>
    <p:extLst>
      <p:ext uri="{BB962C8B-B14F-4D97-AF65-F5344CB8AC3E}">
        <p14:creationId xmlns:p14="http://schemas.microsoft.com/office/powerpoint/2010/main" val="3129150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sz="1100" kern="1200" dirty="0" smtClean="0">
              <a:solidFill>
                <a:schemeClr val="tx1"/>
              </a:solidFill>
              <a:effectLst/>
              <a:latin typeface="+mn-lt"/>
              <a:ea typeface="+mn-ea"/>
              <a:cs typeface="+mn-cs"/>
            </a:endParaRPr>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3</a:t>
            </a:fld>
            <a:endParaRPr lang="en-US"/>
          </a:p>
        </p:txBody>
      </p:sp>
    </p:spTree>
    <p:extLst>
      <p:ext uri="{BB962C8B-B14F-4D97-AF65-F5344CB8AC3E}">
        <p14:creationId xmlns:p14="http://schemas.microsoft.com/office/powerpoint/2010/main" val="18125006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32</a:t>
            </a:fld>
            <a:endParaRPr lang="en-US"/>
          </a:p>
        </p:txBody>
      </p:sp>
    </p:spTree>
    <p:extLst>
      <p:ext uri="{BB962C8B-B14F-4D97-AF65-F5344CB8AC3E}">
        <p14:creationId xmlns:p14="http://schemas.microsoft.com/office/powerpoint/2010/main" val="16252064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ru-RU" sz="1200" kern="1200" dirty="0" smtClean="0">
                <a:solidFill>
                  <a:schemeClr val="tx1"/>
                </a:solidFill>
                <a:latin typeface="+mn-lt"/>
                <a:ea typeface="+mn-ea"/>
                <a:cs typeface="+mn-cs"/>
              </a:rPr>
              <a:t> </a:t>
            </a:r>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lvl="0"/>
            <a:r>
              <a:rPr lang="bg-BG"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endParaRPr lang="en-US" sz="1200" kern="1200" dirty="0" smtClean="0">
              <a:solidFill>
                <a:schemeClr val="tx1"/>
              </a:solidFill>
              <a:effectLst/>
              <a:latin typeface="+mn-lt"/>
              <a:ea typeface="+mn-ea"/>
              <a:cs typeface="+mn-cs"/>
            </a:endParaRPr>
          </a:p>
          <a:p>
            <a:pPr marL="0" lvl="0" algn="l" defTabSz="914400" rtl="0" eaLnBrk="1" latinLnBrk="0" hangingPunct="1"/>
            <a:endParaRPr lang="bg-BG" sz="1200" kern="1200" dirty="0" smtClean="0">
              <a:solidFill>
                <a:schemeClr val="tx1"/>
              </a:solidFill>
              <a:latin typeface="+mn-lt"/>
              <a:ea typeface="+mn-ea"/>
              <a:cs typeface="+mn-cs"/>
            </a:endParaRPr>
          </a:p>
          <a:p>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33</a:t>
            </a:fld>
            <a:endParaRPr lang="en-US"/>
          </a:p>
        </p:txBody>
      </p:sp>
    </p:spTree>
    <p:extLst>
      <p:ext uri="{BB962C8B-B14F-4D97-AF65-F5344CB8AC3E}">
        <p14:creationId xmlns:p14="http://schemas.microsoft.com/office/powerpoint/2010/main" val="3910887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bg-BG" sz="1200" kern="1200" baseline="0" dirty="0" smtClean="0">
              <a:solidFill>
                <a:schemeClr val="tx1"/>
              </a:solidFill>
              <a:effectLst/>
              <a:latin typeface="+mn-lt"/>
              <a:ea typeface="+mn-ea"/>
              <a:cs typeface="+mn-cs"/>
            </a:endParaRPr>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34</a:t>
            </a:fld>
            <a:endParaRPr lang="en-US"/>
          </a:p>
        </p:txBody>
      </p:sp>
    </p:spTree>
    <p:extLst>
      <p:ext uri="{BB962C8B-B14F-4D97-AF65-F5344CB8AC3E}">
        <p14:creationId xmlns:p14="http://schemas.microsoft.com/office/powerpoint/2010/main" val="39741694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sz="1200" kern="1200" dirty="0">
              <a:solidFill>
                <a:schemeClr val="tx1"/>
              </a:solidFill>
              <a:effectLst/>
              <a:latin typeface="+mn-lt"/>
              <a:ea typeface="+mn-ea"/>
              <a:cs typeface="+mn-cs"/>
            </a:endParaRPr>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35</a:t>
            </a:fld>
            <a:endParaRPr lang="en-US"/>
          </a:p>
        </p:txBody>
      </p:sp>
    </p:spTree>
    <p:extLst>
      <p:ext uri="{BB962C8B-B14F-4D97-AF65-F5344CB8AC3E}">
        <p14:creationId xmlns:p14="http://schemas.microsoft.com/office/powerpoint/2010/main" val="6394113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41</a:t>
            </a:fld>
            <a:endParaRPr lang="en-US"/>
          </a:p>
        </p:txBody>
      </p:sp>
    </p:spTree>
    <p:extLst>
      <p:ext uri="{BB962C8B-B14F-4D97-AF65-F5344CB8AC3E}">
        <p14:creationId xmlns:p14="http://schemas.microsoft.com/office/powerpoint/2010/main" val="41988698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42</a:t>
            </a:fld>
            <a:endParaRPr lang="en-US"/>
          </a:p>
        </p:txBody>
      </p:sp>
    </p:spTree>
    <p:extLst>
      <p:ext uri="{BB962C8B-B14F-4D97-AF65-F5344CB8AC3E}">
        <p14:creationId xmlns:p14="http://schemas.microsoft.com/office/powerpoint/2010/main" val="37326205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43</a:t>
            </a:fld>
            <a:endParaRPr lang="en-US"/>
          </a:p>
        </p:txBody>
      </p:sp>
    </p:spTree>
    <p:extLst>
      <p:ext uri="{BB962C8B-B14F-4D97-AF65-F5344CB8AC3E}">
        <p14:creationId xmlns:p14="http://schemas.microsoft.com/office/powerpoint/2010/main" val="8514328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44</a:t>
            </a:fld>
            <a:endParaRPr lang="en-US"/>
          </a:p>
        </p:txBody>
      </p:sp>
    </p:spTree>
    <p:extLst>
      <p:ext uri="{BB962C8B-B14F-4D97-AF65-F5344CB8AC3E}">
        <p14:creationId xmlns:p14="http://schemas.microsoft.com/office/powerpoint/2010/main" val="23417757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pPr/>
              <a:t>45</a:t>
            </a:fld>
            <a:endParaRPr lang="en-US"/>
          </a:p>
        </p:txBody>
      </p:sp>
    </p:spTree>
    <p:extLst>
      <p:ext uri="{BB962C8B-B14F-4D97-AF65-F5344CB8AC3E}">
        <p14:creationId xmlns:p14="http://schemas.microsoft.com/office/powerpoint/2010/main" val="30413036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54</a:t>
            </a:fld>
            <a:endParaRPr lang="en-US"/>
          </a:p>
        </p:txBody>
      </p:sp>
    </p:spTree>
    <p:extLst>
      <p:ext uri="{BB962C8B-B14F-4D97-AF65-F5344CB8AC3E}">
        <p14:creationId xmlns:p14="http://schemas.microsoft.com/office/powerpoint/2010/main" val="1569936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4</a:t>
            </a:fld>
            <a:endParaRPr lang="en-US"/>
          </a:p>
        </p:txBody>
      </p:sp>
    </p:spTree>
    <p:extLst>
      <p:ext uri="{BB962C8B-B14F-4D97-AF65-F5344CB8AC3E}">
        <p14:creationId xmlns:p14="http://schemas.microsoft.com/office/powerpoint/2010/main" val="4134080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5</a:t>
            </a:fld>
            <a:endParaRPr lang="en-US"/>
          </a:p>
        </p:txBody>
      </p:sp>
    </p:spTree>
    <p:extLst>
      <p:ext uri="{BB962C8B-B14F-4D97-AF65-F5344CB8AC3E}">
        <p14:creationId xmlns:p14="http://schemas.microsoft.com/office/powerpoint/2010/main" val="3236158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None/>
            </a:pPr>
            <a:endParaRPr lang="en-US" dirty="0" smtClean="0"/>
          </a:p>
          <a:p>
            <a:endParaRPr lang="en-US"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6</a:t>
            </a:fld>
            <a:endParaRPr lang="en-US"/>
          </a:p>
        </p:txBody>
      </p:sp>
    </p:spTree>
    <p:extLst>
      <p:ext uri="{BB962C8B-B14F-4D97-AF65-F5344CB8AC3E}">
        <p14:creationId xmlns:p14="http://schemas.microsoft.com/office/powerpoint/2010/main" val="468056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7</a:t>
            </a:fld>
            <a:endParaRPr lang="en-US"/>
          </a:p>
        </p:txBody>
      </p:sp>
    </p:spTree>
    <p:extLst>
      <p:ext uri="{BB962C8B-B14F-4D97-AF65-F5344CB8AC3E}">
        <p14:creationId xmlns:p14="http://schemas.microsoft.com/office/powerpoint/2010/main" val="1713234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11</a:t>
            </a:fld>
            <a:endParaRPr lang="en-US"/>
          </a:p>
        </p:txBody>
      </p:sp>
    </p:spTree>
    <p:extLst>
      <p:ext uri="{BB962C8B-B14F-4D97-AF65-F5344CB8AC3E}">
        <p14:creationId xmlns:p14="http://schemas.microsoft.com/office/powerpoint/2010/main" val="501927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p:spPr>
        <p:txBody>
          <a:bodyPr/>
          <a:lstStyle/>
          <a:p>
            <a:endParaRPr lang="bg-BG" altLang="bg-BG" dirty="0" smtClean="0"/>
          </a:p>
        </p:txBody>
      </p:sp>
      <p:sp>
        <p:nvSpPr>
          <p:cNvPr id="9220" name="Slide Number Placeholder 3"/>
          <p:cNvSpPr>
            <a:spLocks noGrp="1"/>
          </p:cNvSpPr>
          <p:nvPr>
            <p:ph type="sldNum" sz="quarter" idx="5"/>
          </p:nvPr>
        </p:nvSpPr>
        <p:spPr>
          <a:noFill/>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3F3B4A8-FF93-47C1-A783-89F288197ECC}" type="slidenum">
              <a:rPr lang="bg-BG" altLang="bg-BG" smtClean="0">
                <a:latin typeface="Arial" panose="020B0604020202020204" pitchFamily="34" charset="0"/>
              </a:rPr>
              <a:pPr/>
              <a:t>15</a:t>
            </a:fld>
            <a:endParaRPr lang="bg-BG" altLang="bg-BG" smtClean="0">
              <a:latin typeface="Arial" panose="020B0604020202020204" pitchFamily="34" charset="0"/>
            </a:endParaRPr>
          </a:p>
        </p:txBody>
      </p:sp>
    </p:spTree>
    <p:extLst>
      <p:ext uri="{BB962C8B-B14F-4D97-AF65-F5344CB8AC3E}">
        <p14:creationId xmlns:p14="http://schemas.microsoft.com/office/powerpoint/2010/main" val="2983030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bg-BG" baseline="0" dirty="0" smtClean="0"/>
          </a:p>
        </p:txBody>
      </p:sp>
      <p:sp>
        <p:nvSpPr>
          <p:cNvPr id="4" name="Footer Placeholder 3"/>
          <p:cNvSpPr>
            <a:spLocks noGrp="1"/>
          </p:cNvSpPr>
          <p:nvPr>
            <p:ph type="ftr" sz="quarter" idx="10"/>
          </p:nvPr>
        </p:nvSpPr>
        <p:spPr/>
        <p:txBody>
          <a:bodyPr/>
          <a:lstStyle/>
          <a:p>
            <a:r>
              <a:rPr lang="ru-RU" smtClean="0"/>
              <a:t>Министерство на здравеопазването</a:t>
            </a:r>
            <a:endParaRPr lang="en-US"/>
          </a:p>
        </p:txBody>
      </p:sp>
      <p:sp>
        <p:nvSpPr>
          <p:cNvPr id="5" name="Slide Number Placeholder 4"/>
          <p:cNvSpPr>
            <a:spLocks noGrp="1"/>
          </p:cNvSpPr>
          <p:nvPr>
            <p:ph type="sldNum" sz="quarter" idx="11"/>
          </p:nvPr>
        </p:nvSpPr>
        <p:spPr/>
        <p:txBody>
          <a:bodyPr/>
          <a:lstStyle/>
          <a:p>
            <a:fld id="{62B9F4CC-EFAF-4CEE-819F-C22E0BFC0535}" type="slidenum">
              <a:rPr lang="en-US" smtClean="0"/>
              <a:t>20</a:t>
            </a:fld>
            <a:endParaRPr lang="en-US"/>
          </a:p>
        </p:txBody>
      </p:sp>
    </p:spTree>
    <p:extLst>
      <p:ext uri="{BB962C8B-B14F-4D97-AF65-F5344CB8AC3E}">
        <p14:creationId xmlns:p14="http://schemas.microsoft.com/office/powerpoint/2010/main" val="4167123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D0D829-A425-4858-9680-DFD9C5F83382}" type="datetime1">
              <a:rPr lang="en-US" smtClean="0"/>
              <a:t>10/1/2018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28163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9AEBB66-4C89-4906-AFBE-4E29358D8E37}" type="datetime1">
              <a:rPr lang="en-US" smtClean="0"/>
              <a:t>10/1/2018</a:t>
            </a:fld>
            <a:endParaRPr lang="en-US" dirty="0"/>
          </a:p>
        </p:txBody>
      </p:sp>
      <p:sp>
        <p:nvSpPr>
          <p:cNvPr id="5" name="Footer Placeholder 4"/>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10667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AAEE5E-4B2B-4AF3-AE72-8E57B41DE652}" type="datetime1">
              <a:rPr lang="en-US" smtClean="0"/>
              <a:t>10/1/2018</a:t>
            </a:fld>
            <a:endParaRPr lang="en-US" dirty="0"/>
          </a:p>
        </p:txBody>
      </p:sp>
      <p:sp>
        <p:nvSpPr>
          <p:cNvPr id="5" name="Footer Placeholder 4"/>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8719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C04055-615E-41B0-AAED-61C424FD419B}" type="datetime1">
              <a:rPr lang="en-US" smtClean="0"/>
              <a:t>10/1/2018</a:t>
            </a:fld>
            <a:endParaRPr lang="en-US" dirty="0"/>
          </a:p>
        </p:txBody>
      </p:sp>
      <p:sp>
        <p:nvSpPr>
          <p:cNvPr id="5" name="Footer Placeholder 4"/>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0116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DEF57FD-AE6A-4B92-A845-89994244ABE6}" type="datetime1">
              <a:rPr lang="en-US" smtClean="0"/>
              <a:t>10/1/2018</a:t>
            </a:fld>
            <a:endParaRPr lang="en-US" dirty="0"/>
          </a:p>
        </p:txBody>
      </p:sp>
      <p:sp>
        <p:nvSpPr>
          <p:cNvPr id="5" name="Footer Placeholder 4"/>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3537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613157-DB0F-4835-8253-D1996D66EDBF}" type="datetime1">
              <a:rPr lang="en-US" smtClean="0"/>
              <a:t>10/1/2018</a:t>
            </a:fld>
            <a:endParaRPr lang="en-US" dirty="0"/>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55537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57E1B3F-ACDF-407C-90CB-90769C03D477}" type="datetime1">
              <a:rPr lang="en-US" smtClean="0"/>
              <a:t>10/1/2018</a:t>
            </a:fld>
            <a:endParaRPr lang="en-US" dirty="0"/>
          </a:p>
        </p:txBody>
      </p:sp>
      <p:sp>
        <p:nvSpPr>
          <p:cNvPr id="8" name="Footer Placeholder 7"/>
          <p:cNvSpPr>
            <a:spLocks noGrp="1"/>
          </p:cNvSpPr>
          <p:nvPr>
            <p:ph type="ftr" sz="quarter" idx="11"/>
          </p:nvPr>
        </p:nvSpPr>
        <p:spPr/>
        <p:txBody>
          <a:bodyPr/>
          <a:lstStyle/>
          <a:p>
            <a:r>
              <a:rPr lang="ru-RU" smtClean="0"/>
              <a:t>Министерство на здравеопазването</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3202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C4175A-AAAC-45F1-87D8-504C4A53D4DB}" type="datetime1">
              <a:rPr lang="en-US" smtClean="0"/>
              <a:t>10/1/2018</a:t>
            </a:fld>
            <a:endParaRPr lang="en-US" dirty="0"/>
          </a:p>
        </p:txBody>
      </p:sp>
      <p:sp>
        <p:nvSpPr>
          <p:cNvPr id="4" name="Footer Placeholder 3"/>
          <p:cNvSpPr>
            <a:spLocks noGrp="1"/>
          </p:cNvSpPr>
          <p:nvPr>
            <p:ph type="ftr" sz="quarter" idx="11"/>
          </p:nvPr>
        </p:nvSpPr>
        <p:spPr/>
        <p:txBody>
          <a:bodyPr/>
          <a:lstStyle/>
          <a:p>
            <a:r>
              <a:rPr lang="ru-RU" smtClean="0"/>
              <a:t>Министерство на здравеопазването</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22027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B2EB2D-4C59-4FCC-8211-000E4035CFEB}" type="datetime1">
              <a:rPr lang="en-US" smtClean="0"/>
              <a:t>10/1/2018</a:t>
            </a:fld>
            <a:endParaRPr lang="en-US" dirty="0"/>
          </a:p>
        </p:txBody>
      </p:sp>
      <p:sp>
        <p:nvSpPr>
          <p:cNvPr id="3" name="Footer Placeholder 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41812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07D1DB0-80E6-4ED8-B143-2A02EEF042EE}" type="datetime1">
              <a:rPr lang="en-US" smtClean="0"/>
              <a:t>10/1/2018</a:t>
            </a:fld>
            <a:endParaRPr lang="en-US" dirty="0"/>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606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C46B74D-3681-45F4-BB61-1245EF0117C0}" type="datetime1">
              <a:rPr lang="en-US" smtClean="0"/>
              <a:t>10/1/2018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r>
              <a:rPr lang="ru-RU" smtClean="0"/>
              <a:t>Министерство на здравеопазването</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0961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7E56FB08-5E67-43C0-887E-E109701ACCC7}" type="datetime1">
              <a:rPr lang="en-US" smtClean="0"/>
              <a:t>10/1/2018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ru-RU" smtClean="0"/>
              <a:t>Министерство на здравеопазването</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606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bg/url?sa=i&amp;source=imgres&amp;cd=&amp;cad=rja&amp;uact=8&amp;ved=2ahUKEwj8ze7E8a_bAhUGCpoKHUnrCusQjRx6BAgBEAU&amp;url=https://www.questionpro.com/blog/a-swot-analysis-template-for-the-overwhelmed-marketer/&amp;psig=AOvVaw1Ao9xq0goKBsr5WsVD-C8M&amp;ust=1527853923968566"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3025" y="1"/>
            <a:ext cx="9711828" cy="4362450"/>
          </a:xfrm>
        </p:spPr>
        <p:txBody>
          <a:bodyPr>
            <a:noAutofit/>
          </a:bodyPr>
          <a:lstStyle/>
          <a:p>
            <a:pPr algn="ctr"/>
            <a:r>
              <a:rPr lang="bg-BG" sz="6000" dirty="0" smtClean="0">
                <a:latin typeface="Monotype Corsiva" panose="03010101010201010101" pitchFamily="66" charset="0"/>
              </a:rPr>
              <a:t/>
            </a:r>
            <a:br>
              <a:rPr lang="bg-BG" sz="6000" dirty="0" smtClean="0">
                <a:latin typeface="Monotype Corsiva" panose="03010101010201010101" pitchFamily="66" charset="0"/>
              </a:rPr>
            </a:br>
            <a:r>
              <a:rPr lang="bg-BG" sz="6000" dirty="0">
                <a:latin typeface="Monotype Corsiva" panose="03010101010201010101" pitchFamily="66" charset="0"/>
              </a:rPr>
              <a:t/>
            </a:r>
            <a:br>
              <a:rPr lang="bg-BG" sz="6000" dirty="0">
                <a:latin typeface="Monotype Corsiva" panose="03010101010201010101" pitchFamily="66" charset="0"/>
              </a:rPr>
            </a:br>
            <a:r>
              <a:rPr lang="bg-BG" sz="6000" dirty="0" smtClean="0">
                <a:latin typeface="Monotype Corsiva" panose="03010101010201010101" pitchFamily="66" charset="0"/>
              </a:rPr>
              <a:t/>
            </a:r>
            <a:br>
              <a:rPr lang="bg-BG" sz="6000" dirty="0" smtClean="0">
                <a:latin typeface="Monotype Corsiva" panose="03010101010201010101" pitchFamily="66" charset="0"/>
              </a:rPr>
            </a:br>
            <a:r>
              <a:rPr lang="bg-BG" sz="6000" dirty="0" smtClean="0">
                <a:latin typeface="Monotype Corsiva" panose="03010101010201010101" pitchFamily="66" charset="0"/>
              </a:rPr>
              <a:t/>
            </a:r>
            <a:br>
              <a:rPr lang="bg-BG" sz="6000" dirty="0" smtClean="0">
                <a:latin typeface="Monotype Corsiva" panose="03010101010201010101" pitchFamily="66" charset="0"/>
              </a:rPr>
            </a:br>
            <a:r>
              <a:rPr lang="bg-BG" sz="6000" dirty="0">
                <a:latin typeface="Monotype Corsiva" panose="03010101010201010101" pitchFamily="66" charset="0"/>
              </a:rPr>
              <a:t/>
            </a:r>
            <a:br>
              <a:rPr lang="bg-BG" sz="6000" dirty="0">
                <a:latin typeface="Monotype Corsiva" panose="03010101010201010101" pitchFamily="66" charset="0"/>
              </a:rPr>
            </a:br>
            <a:r>
              <a:rPr lang="bg-BG" sz="6000" dirty="0" smtClean="0">
                <a:latin typeface="Monotype Corsiva" panose="03010101010201010101" pitchFamily="66" charset="0"/>
              </a:rPr>
              <a:t/>
            </a:r>
            <a:br>
              <a:rPr lang="bg-BG" sz="6000" dirty="0" smtClean="0">
                <a:latin typeface="Monotype Corsiva" panose="03010101010201010101" pitchFamily="66" charset="0"/>
              </a:rPr>
            </a:br>
            <a:r>
              <a:rPr lang="bg-BG" sz="6000" dirty="0">
                <a:latin typeface="Monotype Corsiva" panose="03010101010201010101" pitchFamily="66" charset="0"/>
              </a:rPr>
              <a:t/>
            </a:r>
            <a:br>
              <a:rPr lang="bg-BG" sz="6000" dirty="0">
                <a:latin typeface="Monotype Corsiva" panose="03010101010201010101" pitchFamily="66" charset="0"/>
              </a:rPr>
            </a:br>
            <a:r>
              <a:rPr lang="bg-BG" sz="6000" dirty="0" smtClean="0">
                <a:latin typeface="Monotype Corsiva" panose="03010101010201010101" pitchFamily="66" charset="0"/>
              </a:rPr>
              <a:t/>
            </a:r>
            <a:br>
              <a:rPr lang="bg-BG" sz="6000" dirty="0" smtClean="0">
                <a:latin typeface="Monotype Corsiva" panose="03010101010201010101" pitchFamily="66" charset="0"/>
              </a:rPr>
            </a:br>
            <a:r>
              <a:rPr lang="bg-BG" sz="6000" dirty="0">
                <a:latin typeface="Monotype Corsiva" panose="03010101010201010101" pitchFamily="66" charset="0"/>
              </a:rPr>
              <a:t/>
            </a:r>
            <a:br>
              <a:rPr lang="bg-BG" sz="6000" dirty="0">
                <a:latin typeface="Monotype Corsiva" panose="03010101010201010101" pitchFamily="66" charset="0"/>
              </a:rPr>
            </a:br>
            <a:r>
              <a:rPr lang="bg-BG" sz="6000" dirty="0" smtClean="0">
                <a:latin typeface="Monotype Corsiva" panose="03010101010201010101" pitchFamily="66" charset="0"/>
              </a:rPr>
              <a:t/>
            </a:r>
            <a:br>
              <a:rPr lang="bg-BG" sz="6000" dirty="0" smtClean="0">
                <a:latin typeface="Monotype Corsiva" panose="03010101010201010101" pitchFamily="66" charset="0"/>
              </a:rPr>
            </a:br>
            <a:r>
              <a:rPr lang="bg-BG" sz="6000" dirty="0">
                <a:latin typeface="Times New Roman" panose="02020603050405020304" pitchFamily="18" charset="0"/>
                <a:cs typeface="Times New Roman" panose="02020603050405020304" pitchFamily="18" charset="0"/>
              </a:rPr>
              <a:t/>
            </a:r>
            <a:br>
              <a:rPr lang="bg-BG" sz="6000" dirty="0">
                <a:latin typeface="Times New Roman" panose="02020603050405020304" pitchFamily="18" charset="0"/>
                <a:cs typeface="Times New Roman" panose="02020603050405020304" pitchFamily="18" charset="0"/>
              </a:rPr>
            </a:br>
            <a:r>
              <a:rPr lang="bg-BG" sz="6000" dirty="0" smtClean="0">
                <a:latin typeface="Times New Roman" panose="02020603050405020304" pitchFamily="18" charset="0"/>
                <a:cs typeface="Times New Roman" panose="02020603050405020304" pitchFamily="18" charset="0"/>
              </a:rPr>
              <a:t>Здравна </a:t>
            </a:r>
            <a:r>
              <a:rPr lang="bg-BG" sz="6000" dirty="0" smtClean="0">
                <a:latin typeface="Times New Roman" panose="02020603050405020304" pitchFamily="18" charset="0"/>
                <a:cs typeface="Times New Roman" panose="02020603050405020304" pitchFamily="18" charset="0"/>
              </a:rPr>
              <a:t>система</a:t>
            </a:r>
            <a:r>
              <a:rPr lang="en-US" sz="6000" dirty="0" smtClean="0">
                <a:latin typeface="Times New Roman" panose="02020603050405020304" pitchFamily="18" charset="0"/>
                <a:cs typeface="Times New Roman" panose="02020603050405020304" pitchFamily="18" charset="0"/>
              </a:rPr>
              <a:t/>
            </a:r>
            <a:br>
              <a:rPr lang="en-US" sz="6000" dirty="0" smtClean="0">
                <a:latin typeface="Times New Roman" panose="02020603050405020304" pitchFamily="18" charset="0"/>
                <a:cs typeface="Times New Roman" panose="02020603050405020304" pitchFamily="18" charset="0"/>
              </a:rPr>
            </a:br>
            <a:r>
              <a:rPr lang="en-US" sz="6000" dirty="0" smtClean="0">
                <a:latin typeface="Times New Roman" panose="02020603050405020304" pitchFamily="18" charset="0"/>
                <a:cs typeface="Times New Roman" panose="02020603050405020304" pitchFamily="18" charset="0"/>
              </a:rPr>
              <a:t/>
            </a:r>
            <a:br>
              <a:rPr lang="en-US" sz="6000" dirty="0" smtClean="0">
                <a:latin typeface="Times New Roman" panose="02020603050405020304" pitchFamily="18" charset="0"/>
                <a:cs typeface="Times New Roman" panose="02020603050405020304" pitchFamily="18" charset="0"/>
              </a:rPr>
            </a:br>
            <a:r>
              <a:rPr lang="bg-BG" sz="6000" dirty="0" smtClean="0">
                <a:latin typeface="Times New Roman" panose="02020603050405020304" pitchFamily="18" charset="0"/>
                <a:cs typeface="Times New Roman" panose="02020603050405020304" pitchFamily="18" charset="0"/>
              </a:rPr>
              <a:t>предизвикателства</a:t>
            </a:r>
            <a:r>
              <a:rPr lang="en-US" sz="6000" dirty="0" smtClean="0">
                <a:latin typeface="Times New Roman" panose="02020603050405020304" pitchFamily="18" charset="0"/>
                <a:cs typeface="Times New Roman" panose="02020603050405020304" pitchFamily="18" charset="0"/>
              </a:rPr>
              <a:t/>
            </a:r>
            <a:br>
              <a:rPr lang="en-US" sz="6000" dirty="0" smtClean="0">
                <a:latin typeface="Times New Roman" panose="02020603050405020304" pitchFamily="18" charset="0"/>
                <a:cs typeface="Times New Roman" panose="02020603050405020304" pitchFamily="18" charset="0"/>
              </a:rPr>
            </a:br>
            <a:r>
              <a:rPr lang="bg-BG" sz="6000" dirty="0" smtClean="0">
                <a:latin typeface="Times New Roman" panose="02020603050405020304" pitchFamily="18" charset="0"/>
                <a:cs typeface="Times New Roman" panose="02020603050405020304" pitchFamily="18" charset="0"/>
              </a:rPr>
              <a:t>и </a:t>
            </a:r>
            <a:r>
              <a:rPr lang="bg-BG" sz="6000" dirty="0" smtClean="0">
                <a:latin typeface="Times New Roman" panose="02020603050405020304" pitchFamily="18" charset="0"/>
                <a:cs typeface="Times New Roman" panose="02020603050405020304" pitchFamily="18" charset="0"/>
              </a:rPr>
              <a:t>насоки за развитие</a:t>
            </a:r>
            <a:endParaRPr lang="en-US" sz="6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bg-BG" sz="2800" dirty="0" smtClean="0"/>
              <a:t> </a:t>
            </a:r>
            <a:endParaRPr lang="en-US" sz="2800" dirty="0"/>
          </a:p>
        </p:txBody>
      </p:sp>
    </p:spTree>
    <p:extLst>
      <p:ext uri="{BB962C8B-B14F-4D97-AF65-F5344CB8AC3E}">
        <p14:creationId xmlns:p14="http://schemas.microsoft.com/office/powerpoint/2010/main" val="275901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552" y="4653136"/>
            <a:ext cx="8305800" cy="1143000"/>
          </a:xfrm>
        </p:spPr>
        <p:txBody>
          <a:bodyPr>
            <a:normAutofit/>
          </a:bodyPr>
          <a:lstStyle/>
          <a:p>
            <a:r>
              <a:rPr lang="bg-BG" sz="1200" i="1" dirty="0"/>
              <a:t>Източник СЗО</a:t>
            </a:r>
          </a:p>
        </p:txBody>
      </p:sp>
      <p:graphicFrame>
        <p:nvGraphicFramePr>
          <p:cNvPr id="4" name="Chart 3"/>
          <p:cNvGraphicFramePr/>
          <p:nvPr>
            <p:extLst>
              <p:ext uri="{D42A27DB-BD31-4B8C-83A1-F6EECF244321}">
                <p14:modId xmlns:p14="http://schemas.microsoft.com/office/powerpoint/2010/main" val="922594348"/>
              </p:ext>
            </p:extLst>
          </p:nvPr>
        </p:nvGraphicFramePr>
        <p:xfrm>
          <a:off x="1456841" y="1193369"/>
          <a:ext cx="9856921" cy="4602767"/>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2934872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Здравна система – нов модел</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цели</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1580827"/>
            <a:ext cx="9607661" cy="4448014"/>
          </a:xfrm>
        </p:spPr>
        <p:txBody>
          <a:bodyPr>
            <a:noAutofit/>
          </a:bodyPr>
          <a:lstStyle/>
          <a:p>
            <a:pPr lvl="0">
              <a:lnSpc>
                <a:spcPct val="100000"/>
              </a:lnSpc>
              <a:spcBef>
                <a:spcPts val="0"/>
              </a:spcBef>
            </a:pPr>
            <a:endParaRPr lang="bg-BG" sz="2400" dirty="0" smtClean="0">
              <a:latin typeface="Times New Roman" panose="02020603050405020304" pitchFamily="18" charset="0"/>
              <a:cs typeface="Times New Roman" panose="02020603050405020304" pitchFamily="18" charset="0"/>
            </a:endParaRPr>
          </a:p>
          <a:p>
            <a:pPr lvl="0">
              <a:lnSpc>
                <a:spcPct val="100000"/>
              </a:lnSpc>
              <a:spcBef>
                <a:spcPts val="0"/>
              </a:spcBef>
              <a:buFont typeface="Wingdings" panose="05000000000000000000" pitchFamily="2" charset="2"/>
              <a:buChar char="Ø"/>
            </a:pPr>
            <a:r>
              <a:rPr lang="bg-BG" sz="2400" dirty="0" smtClean="0">
                <a:latin typeface="Times New Roman" panose="02020603050405020304" pitchFamily="18" charset="0"/>
                <a:cs typeface="Times New Roman" panose="02020603050405020304" pitchFamily="18" charset="0"/>
              </a:rPr>
              <a:t>Да </a:t>
            </a:r>
            <a:r>
              <a:rPr lang="bg-BG" sz="2400" dirty="0">
                <a:latin typeface="Times New Roman" panose="02020603050405020304" pitchFamily="18" charset="0"/>
                <a:cs typeface="Times New Roman" panose="02020603050405020304" pitchFamily="18" charset="0"/>
              </a:rPr>
              <a:t>се подобри удовлетвореността на пациентите </a:t>
            </a:r>
            <a:r>
              <a:rPr lang="bg-BG" sz="2400" dirty="0" smtClean="0">
                <a:latin typeface="Times New Roman" panose="02020603050405020304" pitchFamily="18" charset="0"/>
                <a:cs typeface="Times New Roman" panose="02020603050405020304" pitchFamily="18" charset="0"/>
              </a:rPr>
              <a:t>чрез 	</a:t>
            </a:r>
            <a:br>
              <a:rPr lang="bg-BG" sz="2400" dirty="0" smtClean="0">
                <a:latin typeface="Times New Roman" panose="02020603050405020304" pitchFamily="18" charset="0"/>
                <a:cs typeface="Times New Roman" panose="02020603050405020304" pitchFamily="18" charset="0"/>
              </a:rPr>
            </a:br>
            <a:r>
              <a:rPr lang="bg-BG" sz="2400" b="1" dirty="0" smtClean="0">
                <a:latin typeface="Times New Roman" panose="02020603050405020304" pitchFamily="18" charset="0"/>
                <a:cs typeface="Times New Roman" panose="02020603050405020304" pitchFamily="18" charset="0"/>
              </a:rPr>
              <a:t>постигането на социален консенсус</a:t>
            </a:r>
            <a:r>
              <a:rPr lang="bg-BG" sz="2400" dirty="0" smtClean="0">
                <a:latin typeface="Times New Roman" panose="02020603050405020304" pitchFamily="18" charset="0"/>
                <a:cs typeface="Times New Roman" panose="02020603050405020304" pitchFamily="18" charset="0"/>
              </a:rPr>
              <a:t>;</a:t>
            </a:r>
          </a:p>
          <a:p>
            <a:pPr algn="just">
              <a:lnSpc>
                <a:spcPct val="100000"/>
              </a:lnSpc>
              <a:spcBef>
                <a:spcPts val="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Да </a:t>
            </a:r>
            <a:r>
              <a:rPr lang="bg-BG" dirty="0">
                <a:latin typeface="Times New Roman" panose="02020603050405020304" pitchFamily="18" charset="0"/>
                <a:cs typeface="Times New Roman" panose="02020603050405020304" pitchFamily="18" charset="0"/>
              </a:rPr>
              <a:t>се подобри ефективността на използването на средствата в здравната система; </a:t>
            </a:r>
            <a:endParaRPr lang="bg-BG" dirty="0" smtClean="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Да се оптимизира структурата и разпределението на болничните ресурси и да се преодолеят териториалните дисбаланси в системата;</a:t>
            </a:r>
            <a:endParaRPr lang="en-US" dirty="0">
              <a:latin typeface="Times New Roman" panose="02020603050405020304" pitchFamily="18" charset="0"/>
              <a:cs typeface="Times New Roman" panose="02020603050405020304" pitchFamily="18" charset="0"/>
            </a:endParaRPr>
          </a:p>
          <a:p>
            <a:pPr lvl="0" algn="just">
              <a:lnSpc>
                <a:spcPct val="100000"/>
              </a:lnSpc>
              <a:spcBef>
                <a:spcPts val="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Да се намали и елиминира делът на нерегламентираните разходи в системата, които на този етап се съизмерват с мащаба на публичните разходи за здравеопазване;</a:t>
            </a:r>
          </a:p>
          <a:p>
            <a:pPr lvl="0" algn="just">
              <a:lnSpc>
                <a:spcPct val="100000"/>
              </a:lnSpc>
              <a:spcBef>
                <a:spcPts val="0"/>
              </a:spcBef>
              <a:buFont typeface="Wingdings" panose="05000000000000000000" pitchFamily="2" charset="2"/>
              <a:buChar char="Ø"/>
            </a:pPr>
            <a:r>
              <a:rPr lang="bg-BG" dirty="0">
                <a:latin typeface="Times New Roman" panose="02020603050405020304" pitchFamily="18" charset="0"/>
                <a:cs typeface="Times New Roman" panose="02020603050405020304" pitchFamily="18" charset="0"/>
              </a:rPr>
              <a:t>Да се подобри контрола в </a:t>
            </a:r>
            <a:r>
              <a:rPr lang="bg-BG" dirty="0" smtClean="0">
                <a:latin typeface="Times New Roman" panose="02020603050405020304" pitchFamily="18" charset="0"/>
                <a:cs typeface="Times New Roman" panose="02020603050405020304" pitchFamily="18" charset="0"/>
              </a:rPr>
              <a:t>системата;</a:t>
            </a:r>
          </a:p>
          <a:p>
            <a:pPr algn="just">
              <a:lnSpc>
                <a:spcPct val="100000"/>
              </a:lnSpc>
              <a:spcBef>
                <a:spcPts val="0"/>
              </a:spcBef>
              <a:buFont typeface="Wingdings" panose="05000000000000000000" pitchFamily="2" charset="2"/>
              <a:buChar char="Ø"/>
            </a:pPr>
            <a:r>
              <a:rPr lang="bg-BG" dirty="0">
                <a:latin typeface="Times New Roman" panose="02020603050405020304" pitchFamily="18" charset="0"/>
                <a:cs typeface="Times New Roman" panose="02020603050405020304" pitchFamily="18" charset="0"/>
              </a:rPr>
              <a:t>Да се измерва качеството </a:t>
            </a:r>
            <a:r>
              <a:rPr lang="bg-BG" dirty="0" smtClean="0">
                <a:latin typeface="Times New Roman" panose="02020603050405020304" pitchFamily="18" charset="0"/>
                <a:cs typeface="Times New Roman" panose="02020603050405020304" pitchFamily="18" charset="0"/>
              </a:rPr>
              <a:t>на </a:t>
            </a:r>
            <a:r>
              <a:rPr lang="bg-BG" dirty="0">
                <a:latin typeface="Times New Roman" panose="02020603050405020304" pitchFamily="18" charset="0"/>
                <a:cs typeface="Times New Roman" panose="02020603050405020304" pitchFamily="18" charset="0"/>
              </a:rPr>
              <a:t>лечението и се проследяват ефектите от </a:t>
            </a:r>
            <a:r>
              <a:rPr lang="bg-BG" dirty="0" smtClean="0">
                <a:latin typeface="Times New Roman" panose="02020603050405020304" pitchFamily="18" charset="0"/>
                <a:cs typeface="Times New Roman" panose="02020603050405020304" pitchFamily="18" charset="0"/>
              </a:rPr>
              <a:t>прилаганите терапии върху пациентите;</a:t>
            </a:r>
          </a:p>
          <a:p>
            <a:pPr lvl="0" algn="just">
              <a:lnSpc>
                <a:spcPct val="100000"/>
              </a:lnSpc>
              <a:spcBef>
                <a:spcPts val="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Да </a:t>
            </a:r>
            <a:r>
              <a:rPr lang="bg-BG" dirty="0">
                <a:latin typeface="Times New Roman" panose="02020603050405020304" pitchFamily="18" charset="0"/>
                <a:cs typeface="Times New Roman" panose="02020603050405020304" pitchFamily="18" charset="0"/>
              </a:rPr>
              <a:t>се създаде потенциал за реализиране на нови политики и програми и за инвестиции и обновяване на материалната база и технологиите за лечение</a:t>
            </a:r>
            <a:r>
              <a:rPr lang="bg-BG" dirty="0" smtClean="0">
                <a:latin typeface="Times New Roman" panose="02020603050405020304" pitchFamily="18" charset="0"/>
                <a:cs typeface="Times New Roman" panose="02020603050405020304" pitchFamily="18" charset="0"/>
              </a:rPr>
              <a:t>.</a:t>
            </a: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37070796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1756882" y="0"/>
            <a:ext cx="9355404" cy="1676400"/>
          </a:xfrm>
        </p:spPr>
        <p:txBody>
          <a:bodyPr>
            <a:normAutofit fontScale="90000"/>
          </a:bodyPr>
          <a:lstStyle/>
          <a:p>
            <a:r>
              <a:rPr lang="bg-BG" altLang="bg-BG" dirty="0" smtClean="0"/>
              <a:t/>
            </a:r>
            <a:br>
              <a:rPr lang="bg-BG" altLang="bg-BG" dirty="0" smtClean="0"/>
            </a:br>
            <a:r>
              <a:rPr lang="bg-BG" altLang="bg-BG" dirty="0"/>
              <a:t/>
            </a:r>
            <a:br>
              <a:rPr lang="bg-BG" altLang="bg-BG" dirty="0"/>
            </a:br>
            <a:r>
              <a:rPr lang="bg-BG" altLang="bg-BG" dirty="0" smtClean="0">
                <a:latin typeface="Times New Roman" panose="02020603050405020304" pitchFamily="18" charset="0"/>
                <a:cs typeface="Times New Roman" panose="02020603050405020304" pitchFamily="18" charset="0"/>
              </a:rPr>
              <a:t>модел  </a:t>
            </a:r>
            <a:r>
              <a:rPr lang="en-US" altLang="bg-BG" sz="3600" dirty="0">
                <a:latin typeface="Monotype Corsiva" panose="03010101010201010101" pitchFamily="66" charset="0"/>
                <a:cs typeface="Times New Roman" panose="02020603050405020304" pitchFamily="18" charset="0"/>
              </a:rPr>
              <a:t>A</a:t>
            </a:r>
            <a:r>
              <a:rPr lang="bg-BG" altLang="bg-BG" dirty="0" smtClean="0">
                <a:latin typeface="Times New Roman" panose="02020603050405020304" pitchFamily="18" charset="0"/>
                <a:cs typeface="Times New Roman" panose="02020603050405020304" pitchFamily="18" charset="0"/>
              </a:rPr>
              <a:t> - незабавна </a:t>
            </a:r>
            <a:r>
              <a:rPr lang="bg-BG" altLang="bg-BG" dirty="0">
                <a:latin typeface="Times New Roman" panose="02020603050405020304" pitchFamily="18" charset="0"/>
                <a:cs typeface="Times New Roman" panose="02020603050405020304" pitchFamily="18" charset="0"/>
              </a:rPr>
              <a:t>конкуренция на НЗОК със застрахователи</a:t>
            </a:r>
            <a:r>
              <a:rPr lang="bg-BG" altLang="bg-BG" dirty="0" smtClean="0"/>
              <a:t/>
            </a:r>
            <a:br>
              <a:rPr lang="bg-BG" altLang="bg-BG" dirty="0" smtClean="0"/>
            </a:br>
            <a:r>
              <a:rPr lang="bg-BG" altLang="bg-BG" dirty="0" smtClean="0"/>
              <a:t/>
            </a:r>
            <a:br>
              <a:rPr lang="bg-BG" altLang="bg-BG" dirty="0" smtClean="0"/>
            </a:br>
            <a:r>
              <a:rPr lang="bg-BG" altLang="bg-BG" dirty="0" smtClean="0"/>
              <a:t/>
            </a:r>
            <a:br>
              <a:rPr lang="bg-BG" altLang="bg-BG" dirty="0" smtClean="0"/>
            </a:br>
            <a:r>
              <a:rPr lang="bg-BG" altLang="bg-BG" dirty="0" smtClean="0"/>
              <a:t/>
            </a:r>
            <a:br>
              <a:rPr lang="bg-BG" altLang="bg-BG" dirty="0" smtClean="0"/>
            </a:br>
            <a:endParaRPr lang="bg-BG" altLang="bg-BG" dirty="0" smtClean="0"/>
          </a:p>
        </p:txBody>
      </p:sp>
      <p:sp>
        <p:nvSpPr>
          <p:cNvPr id="4100" name="Rectangle 3"/>
          <p:cNvSpPr>
            <a:spLocks noGrp="1" noChangeArrowheads="1"/>
          </p:cNvSpPr>
          <p:nvPr>
            <p:ph type="body" idx="1"/>
          </p:nvPr>
        </p:nvSpPr>
        <p:spPr>
          <a:xfrm>
            <a:off x="978194" y="1859797"/>
            <a:ext cx="10366745" cy="4593069"/>
          </a:xfrm>
        </p:spPr>
        <p:txBody>
          <a:bodyPr>
            <a:normAutofit/>
          </a:bodyPr>
          <a:lstStyle/>
          <a:p>
            <a:pPr algn="ctr" eaLnBrk="1" hangingPunct="1">
              <a:lnSpc>
                <a:spcPct val="80000"/>
              </a:lnSpc>
              <a:buFont typeface="Wingdings" panose="05000000000000000000" pitchFamily="2" charset="2"/>
              <a:buNone/>
            </a:pPr>
            <a:r>
              <a:rPr lang="bg-BG" altLang="bg-BG" sz="2400" b="1" u="sng" dirty="0">
                <a:latin typeface="Times New Roman" panose="02020603050405020304" pitchFamily="18" charset="0"/>
                <a:cs typeface="Times New Roman" panose="02020603050405020304" pitchFamily="18" charset="0"/>
              </a:rPr>
              <a:t>Задължително здравно осигуряване с възможност за личен избор на осигурителен фонд между частни застрахователи:</a:t>
            </a:r>
          </a:p>
          <a:p>
            <a:pPr marL="627063" lvl="2" algn="just">
              <a:lnSpc>
                <a:spcPct val="80000"/>
              </a:lnSpc>
              <a:spcBef>
                <a:spcPts val="1200"/>
              </a:spcBef>
            </a:pPr>
            <a:r>
              <a:rPr lang="bg-BG" altLang="bg-BG" dirty="0" smtClean="0">
                <a:latin typeface="Times New Roman" panose="02020603050405020304" pitchFamily="18" charset="0"/>
                <a:cs typeface="Times New Roman" panose="02020603050405020304" pitchFamily="18" charset="0"/>
              </a:rPr>
              <a:t>Въвеждане на форми на конкуренция между НЗОК и застрахователи –дисциплина и отчетност в </a:t>
            </a:r>
            <a:r>
              <a:rPr lang="bg-BG" altLang="bg-BG" dirty="0">
                <a:latin typeface="Times New Roman" panose="02020603050405020304" pitchFamily="18" charset="0"/>
                <a:cs typeface="Times New Roman" panose="02020603050405020304" pitchFamily="18" charset="0"/>
              </a:rPr>
              <a:t>системата</a:t>
            </a:r>
            <a:r>
              <a:rPr lang="bg-BG" altLang="bg-BG" dirty="0" smtClean="0">
                <a:latin typeface="Times New Roman" panose="02020603050405020304" pitchFamily="18" charset="0"/>
                <a:cs typeface="Times New Roman" panose="02020603050405020304" pitchFamily="18" charset="0"/>
              </a:rPr>
              <a:t>;</a:t>
            </a:r>
          </a:p>
          <a:p>
            <a:pPr marL="627063" lvl="2" algn="just">
              <a:lnSpc>
                <a:spcPct val="100000"/>
              </a:lnSpc>
              <a:spcBef>
                <a:spcPts val="0"/>
              </a:spcBef>
            </a:pPr>
            <a:r>
              <a:rPr lang="bg-BG" altLang="bg-BG" dirty="0" err="1" smtClean="0">
                <a:latin typeface="Times New Roman" panose="02020603050405020304" pitchFamily="18" charset="0"/>
                <a:cs typeface="Times New Roman" panose="02020603050405020304" pitchFamily="18" charset="0"/>
              </a:rPr>
              <a:t>Двустълбов</a:t>
            </a:r>
            <a:r>
              <a:rPr lang="bg-BG" altLang="bg-BG" dirty="0" smtClean="0">
                <a:latin typeface="Times New Roman" panose="02020603050405020304" pitchFamily="18" charset="0"/>
                <a:cs typeface="Times New Roman" panose="02020603050405020304" pitchFamily="18" charset="0"/>
              </a:rPr>
              <a:t> </a:t>
            </a:r>
            <a:r>
              <a:rPr lang="bg-BG" altLang="bg-BG" dirty="0" smtClean="0">
                <a:latin typeface="Times New Roman" panose="02020603050405020304" pitchFamily="18" charset="0"/>
                <a:cs typeface="Times New Roman" panose="02020603050405020304" pitchFamily="18" charset="0"/>
              </a:rPr>
              <a:t>модел – задължително осигуряване срещу 8% и допълнително доброволно застраховане</a:t>
            </a:r>
            <a:endParaRPr lang="bg-BG" altLang="bg-BG" dirty="0">
              <a:latin typeface="Times New Roman" panose="02020603050405020304" pitchFamily="18" charset="0"/>
              <a:cs typeface="Times New Roman" panose="02020603050405020304" pitchFamily="18" charset="0"/>
            </a:endParaRPr>
          </a:p>
          <a:p>
            <a:pPr algn="just">
              <a:lnSpc>
                <a:spcPct val="80000"/>
              </a:lnSpc>
              <a:buFont typeface="Wingdings" panose="05000000000000000000" pitchFamily="2" charset="2"/>
              <a:buChar char="Ø"/>
            </a:pPr>
            <a:r>
              <a:rPr lang="bg-BG" altLang="bg-BG" dirty="0">
                <a:latin typeface="Times New Roman" panose="02020603050405020304" pitchFamily="18" charset="0"/>
                <a:cs typeface="Times New Roman" panose="02020603050405020304" pitchFamily="18" charset="0"/>
              </a:rPr>
              <a:t>Конкуренция за финансиране между НЗОК и застрахователите;</a:t>
            </a:r>
          </a:p>
          <a:p>
            <a:pPr algn="just" eaLnBrk="1" hangingPunct="1">
              <a:lnSpc>
                <a:spcPct val="80000"/>
              </a:lnSpc>
              <a:buFont typeface="Wingdings" panose="05000000000000000000" pitchFamily="2" charset="2"/>
              <a:buChar char="Ø"/>
            </a:pPr>
            <a:r>
              <a:rPr lang="bg-BG" altLang="bg-BG" dirty="0" smtClean="0">
                <a:latin typeface="Times New Roman" panose="02020603050405020304" pitchFamily="18" charset="0"/>
                <a:cs typeface="Times New Roman" panose="02020603050405020304" pitchFamily="18" charset="0"/>
              </a:rPr>
              <a:t>Времевият </a:t>
            </a:r>
            <a:r>
              <a:rPr lang="bg-BG" altLang="bg-BG" dirty="0">
                <a:latin typeface="Times New Roman" panose="02020603050405020304" pitchFamily="18" charset="0"/>
                <a:cs typeface="Times New Roman" panose="02020603050405020304" pitchFamily="18" charset="0"/>
              </a:rPr>
              <a:t>хоризонт за реализирането обаче е още в хода на 2019 г. с възникването на застрахователно дружество, което да покрие изискванията за работа на конкурентен принцип с НЗОК. От този момент здравните вноски на записаните при застраховател пациенти се прехвърлят не към НЗОК, а към съответния застраховател. При фалит на застраховател пациентите ще се обслужват от НЗОК или гаранционен фонд </a:t>
            </a:r>
            <a:r>
              <a:rPr lang="bg-BG" altLang="bg-BG" dirty="0" smtClean="0">
                <a:latin typeface="Times New Roman" panose="02020603050405020304" pitchFamily="18" charset="0"/>
                <a:cs typeface="Times New Roman" panose="02020603050405020304" pitchFamily="18" charset="0"/>
              </a:rPr>
              <a:t>за определен период от време до избор на нов застраховател/осигурител. </a:t>
            </a:r>
          </a:p>
          <a:p>
            <a:pPr algn="just">
              <a:lnSpc>
                <a:spcPct val="80000"/>
              </a:lnSpc>
              <a:buFont typeface="Wingdings" panose="05000000000000000000" pitchFamily="2" charset="2"/>
              <a:buChar char="Ø"/>
            </a:pPr>
            <a:r>
              <a:rPr lang="bg-BG" altLang="bg-BG" dirty="0">
                <a:latin typeface="Times New Roman" panose="02020603050405020304" pitchFamily="18" charset="0"/>
                <a:cs typeface="Times New Roman" panose="02020603050405020304" pitchFamily="18" charset="0"/>
              </a:rPr>
              <a:t>Лекарите в извънболничната помощ ще трябва да  изпращат пациента за болнично лечение само в болница, сключила договор със същия застраховател. За да не стане това трябва лекарите от доболничната помощ да имат договор с всички </a:t>
            </a:r>
            <a:r>
              <a:rPr lang="bg-BG" altLang="bg-BG" dirty="0" smtClean="0">
                <a:latin typeface="Times New Roman" panose="02020603050405020304" pitchFamily="18" charset="0"/>
                <a:cs typeface="Times New Roman" panose="02020603050405020304" pitchFamily="18" charset="0"/>
              </a:rPr>
              <a:t>застрахователи.</a:t>
            </a:r>
            <a:endParaRPr lang="bg-BG" altLang="bg-BG" dirty="0"/>
          </a:p>
        </p:txBody>
      </p:sp>
      <p:sp>
        <p:nvSpPr>
          <p:cNvPr id="2" name="Footer Placeholder 1"/>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508636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1674689" y="462337"/>
            <a:ext cx="9596062" cy="1168026"/>
          </a:xfrm>
        </p:spPr>
        <p:txBody>
          <a:bodyPr>
            <a:normAutofit/>
          </a:bodyPr>
          <a:lstStyle/>
          <a:p>
            <a:pPr eaLnBrk="1" hangingPunct="1"/>
            <a:r>
              <a:rPr lang="en-US" altLang="bg-BG" sz="3600" dirty="0" smtClean="0"/>
              <a:t/>
            </a:r>
            <a:br>
              <a:rPr lang="en-US" altLang="bg-BG" sz="3600" dirty="0" smtClean="0"/>
            </a:br>
            <a:r>
              <a:rPr lang="bg-BG" altLang="bg-BG" sz="2900" dirty="0" smtClean="0">
                <a:latin typeface="Times New Roman" panose="02020603050405020304" pitchFamily="18" charset="0"/>
                <a:cs typeface="Times New Roman" panose="02020603050405020304" pitchFamily="18" charset="0"/>
              </a:rPr>
              <a:t>Механизми </a:t>
            </a:r>
            <a:r>
              <a:rPr lang="bg-BG" altLang="bg-BG" sz="2900" dirty="0">
                <a:latin typeface="Times New Roman" panose="02020603050405020304" pitchFamily="18" charset="0"/>
                <a:cs typeface="Times New Roman" panose="02020603050405020304" pitchFamily="18" charset="0"/>
              </a:rPr>
              <a:t>на работа на </a:t>
            </a:r>
            <a:r>
              <a:rPr lang="bg-BG" altLang="bg-BG" sz="2900" dirty="0" smtClean="0">
                <a:latin typeface="Times New Roman" panose="02020603050405020304" pitchFamily="18" charset="0"/>
                <a:cs typeface="Times New Roman" panose="02020603050405020304" pitchFamily="18" charset="0"/>
              </a:rPr>
              <a:t>модела - Вариант </a:t>
            </a:r>
            <a:r>
              <a:rPr lang="bg-BG" altLang="bg-BG" dirty="0" smtClean="0">
                <a:latin typeface="Monotype Corsiva" panose="03010101010201010101" pitchFamily="66" charset="0"/>
                <a:cs typeface="Times New Roman" panose="02020603050405020304" pitchFamily="18" charset="0"/>
              </a:rPr>
              <a:t>А</a:t>
            </a:r>
            <a:endParaRPr lang="bg-BG" altLang="bg-BG" sz="2900" u="sng" dirty="0">
              <a:latin typeface="Monotype Corsiva" panose="03010101010201010101" pitchFamily="66" charset="0"/>
              <a:cs typeface="Times New Roman" panose="02020603050405020304" pitchFamily="18" charset="0"/>
            </a:endParaRPr>
          </a:p>
        </p:txBody>
      </p:sp>
      <p:sp>
        <p:nvSpPr>
          <p:cNvPr id="5124" name="Rectangle 3"/>
          <p:cNvSpPr>
            <a:spLocks noGrp="1" noChangeArrowheads="1"/>
          </p:cNvSpPr>
          <p:nvPr>
            <p:ph type="body" idx="1"/>
          </p:nvPr>
        </p:nvSpPr>
        <p:spPr>
          <a:xfrm>
            <a:off x="1451579" y="2062716"/>
            <a:ext cx="9606281" cy="3955312"/>
          </a:xfrm>
        </p:spPr>
        <p:txBody>
          <a:bodyPr>
            <a:normAutofit lnSpcReduction="10000"/>
          </a:bodyPr>
          <a:lstStyle/>
          <a:p>
            <a:pPr algn="just" eaLnBrk="1" hangingPunct="1">
              <a:lnSpc>
                <a:spcPct val="80000"/>
              </a:lnSpc>
              <a:buFont typeface="Wingdings" panose="05000000000000000000" pitchFamily="2" charset="2"/>
              <a:buChar char="Ø"/>
            </a:pPr>
            <a:r>
              <a:rPr lang="bg-BG" altLang="bg-BG" dirty="0" smtClean="0">
                <a:latin typeface="Times New Roman" panose="02020603050405020304" pitchFamily="18" charset="0"/>
                <a:cs typeface="Times New Roman" panose="02020603050405020304" pitchFamily="18" charset="0"/>
              </a:rPr>
              <a:t>НЗОК </a:t>
            </a:r>
            <a:r>
              <a:rPr lang="bg-BG" altLang="bg-BG" dirty="0">
                <a:latin typeface="Times New Roman" panose="02020603050405020304" pitchFamily="18" charset="0"/>
                <a:cs typeface="Times New Roman" panose="02020603050405020304" pitchFamily="18" charset="0"/>
              </a:rPr>
              <a:t>и застрахователите се договарят пряко за предоставянето на здравни услуги с лечебните заведения, които отговарят както на национално определените изисквания и на техните специфични критерии за качество и удовлетвореност на потребителите. НЗОК и застрахователите сключват договори с изпълнителите на медицински услуги на конкурентен принцип</a:t>
            </a:r>
            <a:r>
              <a:rPr lang="bg-BG" altLang="bg-BG" dirty="0" smtClean="0">
                <a:latin typeface="Times New Roman" panose="02020603050405020304" pitchFamily="18" charset="0"/>
                <a:cs typeface="Times New Roman" panose="02020603050405020304" pitchFamily="18" charset="0"/>
              </a:rPr>
              <a:t>;</a:t>
            </a:r>
          </a:p>
          <a:p>
            <a:pPr algn="just" eaLnBrk="1" hangingPunct="1">
              <a:lnSpc>
                <a:spcPct val="80000"/>
              </a:lnSpc>
              <a:buFont typeface="Wingdings" panose="05000000000000000000" pitchFamily="2" charset="2"/>
              <a:buChar char="Ø"/>
            </a:pPr>
            <a:r>
              <a:rPr lang="bg-BG" altLang="bg-BG" dirty="0" smtClean="0">
                <a:latin typeface="Times New Roman" panose="02020603050405020304" pitchFamily="18" charset="0"/>
                <a:cs typeface="Times New Roman" panose="02020603050405020304" pitchFamily="18" charset="0"/>
              </a:rPr>
              <a:t>НЗОК има същия статут като застрахователите и става напълно конкурентна.</a:t>
            </a:r>
            <a:endParaRPr lang="bg-BG" altLang="bg-BG" dirty="0">
              <a:latin typeface="Times New Roman" panose="02020603050405020304" pitchFamily="18" charset="0"/>
              <a:cs typeface="Times New Roman" panose="02020603050405020304" pitchFamily="18" charset="0"/>
            </a:endParaRPr>
          </a:p>
          <a:p>
            <a:pPr algn="just">
              <a:lnSpc>
                <a:spcPct val="80000"/>
              </a:lnSpc>
              <a:buFont typeface="Wingdings" panose="05000000000000000000" pitchFamily="2" charset="2"/>
              <a:buChar char="Ø"/>
            </a:pPr>
            <a:r>
              <a:rPr lang="bg-BG" altLang="bg-BG" dirty="0">
                <a:latin typeface="Times New Roman" panose="02020603050405020304" pitchFamily="18" charset="0"/>
                <a:cs typeface="Times New Roman" panose="02020603050405020304" pitchFamily="18" charset="0"/>
              </a:rPr>
              <a:t>Законодателно се определя система за управление на риска  на основата на критерии за разпределяне на риска между застрахователите, които включват пол, възраст, </a:t>
            </a:r>
            <a:r>
              <a:rPr lang="bg-BG" altLang="bg-BG" dirty="0" smtClean="0">
                <a:latin typeface="Times New Roman" panose="02020603050405020304" pitchFamily="18" charset="0"/>
                <a:cs typeface="Times New Roman" panose="02020603050405020304" pitchFamily="18" charset="0"/>
              </a:rPr>
              <a:t>регион, </a:t>
            </a:r>
            <a:r>
              <a:rPr lang="bg-BG" altLang="bg-BG" dirty="0">
                <a:latin typeface="Times New Roman" panose="02020603050405020304" pitchFamily="18" charset="0"/>
                <a:cs typeface="Times New Roman" panose="02020603050405020304" pitchFamily="18" charset="0"/>
              </a:rPr>
              <a:t>като формулата за разпределение на риска се усъвършенства </a:t>
            </a:r>
            <a:r>
              <a:rPr lang="bg-BG" altLang="bg-BG" dirty="0" smtClean="0">
                <a:latin typeface="Times New Roman" panose="02020603050405020304" pitchFamily="18" charset="0"/>
                <a:cs typeface="Times New Roman" panose="02020603050405020304" pitchFamily="18" charset="0"/>
              </a:rPr>
              <a:t>ежегодно. </a:t>
            </a:r>
            <a:r>
              <a:rPr lang="bg-BG" dirty="0">
                <a:latin typeface="Times New Roman" panose="02020603050405020304" pitchFamily="18" charset="0"/>
                <a:cs typeface="Times New Roman" panose="02020603050405020304" pitchFamily="18" charset="0"/>
              </a:rPr>
              <a:t>Целта е да се елиминира селекцията на основа на здравния статус на лицето;</a:t>
            </a:r>
            <a:endParaRPr lang="bg-BG" altLang="bg-BG" dirty="0">
              <a:latin typeface="Times New Roman" panose="02020603050405020304" pitchFamily="18" charset="0"/>
              <a:cs typeface="Times New Roman" panose="02020603050405020304" pitchFamily="18" charset="0"/>
            </a:endParaRPr>
          </a:p>
          <a:p>
            <a:pPr algn="just" eaLnBrk="1" hangingPunct="1">
              <a:lnSpc>
                <a:spcPct val="80000"/>
              </a:lnSpc>
              <a:buFont typeface="Wingdings" panose="05000000000000000000" pitchFamily="2" charset="2"/>
              <a:buChar char="Ø"/>
            </a:pPr>
            <a:r>
              <a:rPr lang="bg-BG" altLang="bg-BG" dirty="0">
                <a:latin typeface="Times New Roman" panose="02020603050405020304" pitchFamily="18" charset="0"/>
                <a:cs typeface="Times New Roman" panose="02020603050405020304" pitchFamily="18" charset="0"/>
              </a:rPr>
              <a:t>НАП акумулира вноските на всички здравноосигурени пациенти, и превежда вноските на месечна база към НЗОК или застрахователя за записаните </a:t>
            </a:r>
            <a:r>
              <a:rPr lang="bg-BG" altLang="bg-BG" dirty="0" smtClean="0">
                <a:latin typeface="Times New Roman" panose="02020603050405020304" pitchFamily="18" charset="0"/>
                <a:cs typeface="Times New Roman" panose="02020603050405020304" pitchFamily="18" charset="0"/>
              </a:rPr>
              <a:t>пациенти</a:t>
            </a:r>
            <a:r>
              <a:rPr lang="bg-BG" altLang="bg-BG" dirty="0">
                <a:latin typeface="Times New Roman" panose="02020603050405020304" pitchFamily="18" charset="0"/>
                <a:cs typeface="Times New Roman" panose="02020603050405020304" pitchFamily="18" charset="0"/>
              </a:rPr>
              <a:t>, като се определят задължителни </a:t>
            </a:r>
            <a:r>
              <a:rPr lang="bg-BG" altLang="bg-BG" dirty="0" smtClean="0">
                <a:latin typeface="Times New Roman" panose="02020603050405020304" pitchFamily="18" charset="0"/>
                <a:cs typeface="Times New Roman" panose="02020603050405020304" pitchFamily="18" charset="0"/>
              </a:rPr>
              <a:t>изисквания за </a:t>
            </a:r>
            <a:r>
              <a:rPr lang="bg-BG" altLang="bg-BG" dirty="0">
                <a:latin typeface="Times New Roman" panose="02020603050405020304" pitchFamily="18" charset="0"/>
                <a:cs typeface="Times New Roman" panose="02020603050405020304" pitchFamily="18" charset="0"/>
              </a:rPr>
              <a:t>застрахователите, на които те да </a:t>
            </a:r>
            <a:r>
              <a:rPr lang="bg-BG" altLang="bg-BG" dirty="0" smtClean="0">
                <a:latin typeface="Times New Roman" panose="02020603050405020304" pitchFamily="18" charset="0"/>
                <a:cs typeface="Times New Roman" panose="02020603050405020304" pitchFamily="18" charset="0"/>
              </a:rPr>
              <a:t>отговарят.</a:t>
            </a:r>
            <a:endParaRPr lang="bg-BG" altLang="bg-BG"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1409216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2068763" y="638508"/>
            <a:ext cx="8688280" cy="664043"/>
          </a:xfrm>
        </p:spPr>
        <p:txBody>
          <a:bodyPr>
            <a:normAutofit/>
          </a:bodyPr>
          <a:lstStyle/>
          <a:p>
            <a:r>
              <a:rPr lang="bg-BG" altLang="bg-BG" dirty="0">
                <a:latin typeface="Times New Roman" panose="02020603050405020304" pitchFamily="18" charset="0"/>
                <a:cs typeface="Times New Roman" panose="02020603050405020304" pitchFamily="18" charset="0"/>
              </a:rPr>
              <a:t>Механизми на работа на </a:t>
            </a:r>
            <a:r>
              <a:rPr lang="bg-BG" altLang="bg-BG" dirty="0" smtClean="0">
                <a:latin typeface="Times New Roman" panose="02020603050405020304" pitchFamily="18" charset="0"/>
                <a:cs typeface="Times New Roman" panose="02020603050405020304" pitchFamily="18" charset="0"/>
              </a:rPr>
              <a:t>модел </a:t>
            </a:r>
            <a:r>
              <a:rPr lang="bg-BG" altLang="bg-BG" dirty="0">
                <a:latin typeface="Monotype Corsiva" panose="03010101010201010101" pitchFamily="66" charset="0"/>
                <a:cs typeface="Times New Roman" panose="02020603050405020304" pitchFamily="18" charset="0"/>
              </a:rPr>
              <a:t>А</a:t>
            </a:r>
            <a:r>
              <a:rPr lang="bg-BG" altLang="bg-BG" dirty="0" smtClean="0">
                <a:latin typeface="Times New Roman" panose="02020603050405020304" pitchFamily="18" charset="0"/>
                <a:cs typeface="Times New Roman" panose="02020603050405020304" pitchFamily="18" charset="0"/>
              </a:rPr>
              <a:t>  </a:t>
            </a:r>
            <a:r>
              <a:rPr lang="bg-BG" altLang="bg-BG" dirty="0" smtClean="0">
                <a:latin typeface="Times New Roman" panose="02020603050405020304" pitchFamily="18" charset="0"/>
                <a:cs typeface="Times New Roman" panose="02020603050405020304" pitchFamily="18" charset="0"/>
              </a:rPr>
              <a:t>(2)</a:t>
            </a:r>
            <a:endParaRPr lang="bg-BG" altLang="bg-BG" u="sng" dirty="0">
              <a:latin typeface="Times New Roman" panose="02020603050405020304" pitchFamily="18" charset="0"/>
              <a:cs typeface="Times New Roman" panose="02020603050405020304" pitchFamily="18" charset="0"/>
            </a:endParaRPr>
          </a:p>
        </p:txBody>
      </p:sp>
      <p:sp>
        <p:nvSpPr>
          <p:cNvPr id="7172" name="Rectangle 3"/>
          <p:cNvSpPr>
            <a:spLocks noGrp="1" noChangeArrowheads="1"/>
          </p:cNvSpPr>
          <p:nvPr>
            <p:ph type="body" idx="1"/>
          </p:nvPr>
        </p:nvSpPr>
        <p:spPr>
          <a:xfrm>
            <a:off x="1451579" y="1977655"/>
            <a:ext cx="9606281" cy="3934047"/>
          </a:xfrm>
        </p:spPr>
        <p:txBody>
          <a:bodyPr>
            <a:normAutofit/>
          </a:bodyPr>
          <a:lstStyle/>
          <a:p>
            <a:pPr algn="just">
              <a:spcBef>
                <a:spcPts val="600"/>
              </a:spcBef>
              <a:buFont typeface="Wingdings" panose="05000000000000000000" pitchFamily="2" charset="2"/>
              <a:buChar char="Ø"/>
            </a:pPr>
            <a:r>
              <a:rPr lang="bg-BG" sz="1900" dirty="0">
                <a:latin typeface="Times New Roman" panose="02020603050405020304" pitchFamily="18" charset="0"/>
                <a:cs typeface="Times New Roman" panose="02020603050405020304" pitchFamily="18" charset="0"/>
              </a:rPr>
              <a:t>Превеждането на средствата от вноските към застрахователите е базирано на броя на осигурените и размера на здравноосигурителните им вноски след прилагането на механизъм за изглаждане на риска и се извършва непосредствено след постъпване на вноските на месечна база. По този начин управлението на ресурса се прехвърля върху НЗОК и/или застрахователя. </a:t>
            </a:r>
            <a:r>
              <a:rPr lang="bg-BG" sz="1900" dirty="0">
                <a:latin typeface="Times New Roman" panose="02020603050405020304" pitchFamily="18" charset="0"/>
                <a:cs typeface="Times New Roman" panose="02020603050405020304" pitchFamily="18" charset="0"/>
              </a:rPr>
              <a:t>Средствата се използват за здравноосигурителни плащания, административни разходи, участие в положителния резултат и при ефективност на фонда – печалба, преразпределяна по определени правила за записаните </a:t>
            </a:r>
            <a:r>
              <a:rPr lang="bg-BG" sz="1900" dirty="0" smtClean="0">
                <a:latin typeface="Times New Roman" panose="02020603050405020304" pitchFamily="18" charset="0"/>
                <a:cs typeface="Times New Roman" panose="02020603050405020304" pitchFamily="18" charset="0"/>
              </a:rPr>
              <a:t>лица</a:t>
            </a:r>
            <a:r>
              <a:rPr lang="bg-BG" sz="1900" dirty="0">
                <a:latin typeface="Times New Roman" panose="02020603050405020304" pitchFamily="18" charset="0"/>
                <a:cs typeface="Times New Roman" panose="02020603050405020304" pitchFamily="18" charset="0"/>
              </a:rPr>
              <a:t>;</a:t>
            </a:r>
            <a:endParaRPr lang="bg-BG" altLang="bg-BG" sz="1900" dirty="0">
              <a:latin typeface="Times New Roman" panose="02020603050405020304" pitchFamily="18" charset="0"/>
              <a:cs typeface="Times New Roman" panose="02020603050405020304" pitchFamily="18" charset="0"/>
            </a:endParaRPr>
          </a:p>
          <a:p>
            <a:pPr algn="just">
              <a:spcBef>
                <a:spcPts val="600"/>
              </a:spcBef>
              <a:buFont typeface="Wingdings" panose="05000000000000000000" pitchFamily="2" charset="2"/>
              <a:buChar char="Ø"/>
            </a:pPr>
            <a:r>
              <a:rPr lang="bg-BG" sz="1900" dirty="0">
                <a:latin typeface="Times New Roman" panose="02020603050405020304" pitchFamily="18" charset="0"/>
                <a:cs typeface="Times New Roman" panose="02020603050405020304" pitchFamily="18" charset="0"/>
              </a:rPr>
              <a:t>Всички осигурители, вкл. НЗОК, следва да са лицензирани и да отговарят на определени условия,  дефинирани със </a:t>
            </a:r>
            <a:r>
              <a:rPr lang="bg-BG" sz="1900" dirty="0" smtClean="0">
                <a:latin typeface="Times New Roman" panose="02020603050405020304" pitchFamily="18" charset="0"/>
                <a:cs typeface="Times New Roman" panose="02020603050405020304" pitchFamily="18" charset="0"/>
              </a:rPr>
              <a:t>закон.</a:t>
            </a:r>
            <a:endParaRPr lang="bg-BG" sz="1900" dirty="0">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ru-RU" dirty="0"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30368660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bg-BG" altLang="bg-BG" dirty="0" smtClean="0">
                <a:latin typeface="Times New Roman" panose="02020603050405020304" pitchFamily="18" charset="0"/>
                <a:cs typeface="Times New Roman" panose="02020603050405020304" pitchFamily="18" charset="0"/>
              </a:rPr>
              <a:t>Участници в модел </a:t>
            </a:r>
            <a:r>
              <a:rPr lang="bg-BG" altLang="bg-BG" dirty="0">
                <a:latin typeface="Monotype Corsiva" panose="03010101010201010101" pitchFamily="66" charset="0"/>
                <a:cs typeface="Times New Roman" panose="02020603050405020304" pitchFamily="18" charset="0"/>
              </a:rPr>
              <a:t>А</a:t>
            </a:r>
            <a:endParaRPr lang="bg-BG" altLang="bg-BG" dirty="0" smtClean="0">
              <a:latin typeface="Times New Roman" panose="02020603050405020304" pitchFamily="18" charset="0"/>
              <a:cs typeface="Times New Roman" panose="02020603050405020304" pitchFamily="18" charset="0"/>
            </a:endParaRPr>
          </a:p>
        </p:txBody>
      </p:sp>
      <p:sp>
        <p:nvSpPr>
          <p:cNvPr id="8196" name="Rectangle 3"/>
          <p:cNvSpPr>
            <a:spLocks noGrp="1" noChangeArrowheads="1"/>
          </p:cNvSpPr>
          <p:nvPr>
            <p:ph type="body" idx="1"/>
          </p:nvPr>
        </p:nvSpPr>
        <p:spPr>
          <a:xfrm>
            <a:off x="1451579" y="1916113"/>
            <a:ext cx="9603275" cy="4080650"/>
          </a:xfrm>
        </p:spPr>
        <p:txBody>
          <a:bodyPr>
            <a:normAutofit lnSpcReduction="10000"/>
          </a:bodyPr>
          <a:lstStyle/>
          <a:p>
            <a:pPr algn="just" eaLnBrk="1" hangingPunct="1">
              <a:lnSpc>
                <a:spcPct val="80000"/>
              </a:lnSpc>
              <a:spcAft>
                <a:spcPts val="600"/>
              </a:spcAft>
              <a:buFont typeface="Wingdings" panose="05000000000000000000" pitchFamily="2" charset="2"/>
              <a:buNone/>
            </a:pPr>
            <a:r>
              <a:rPr lang="bg-BG" altLang="bg-BG" sz="2800" b="1" u="sng" dirty="0">
                <a:latin typeface="Times New Roman" panose="02020603050405020304" pitchFamily="18" charset="0"/>
                <a:cs typeface="Times New Roman" panose="02020603050405020304" pitchFamily="18" charset="0"/>
              </a:rPr>
              <a:t>Застрахователи</a:t>
            </a:r>
          </a:p>
          <a:p>
            <a:pPr algn="just" eaLnBrk="1" hangingPunct="1">
              <a:lnSpc>
                <a:spcPct val="80000"/>
              </a:lnSpc>
            </a:pPr>
            <a:r>
              <a:rPr lang="bg-BG" altLang="bg-BG" sz="2400" dirty="0">
                <a:latin typeface="Times New Roman" panose="02020603050405020304" pitchFamily="18" charset="0"/>
                <a:cs typeface="Times New Roman" panose="02020603050405020304" pitchFamily="18" charset="0"/>
              </a:rPr>
              <a:t>Получават национален статут и право да оперират на цялата територия на страната; </a:t>
            </a:r>
          </a:p>
          <a:p>
            <a:pPr algn="just" eaLnBrk="1" hangingPunct="1">
              <a:lnSpc>
                <a:spcPct val="80000"/>
              </a:lnSpc>
            </a:pPr>
            <a:r>
              <a:rPr lang="bg-BG" altLang="bg-BG" sz="2400" dirty="0">
                <a:latin typeface="Times New Roman" panose="02020603050405020304" pitchFamily="18" charset="0"/>
                <a:cs typeface="Times New Roman" panose="02020603050405020304" pitchFamily="18" charset="0"/>
              </a:rPr>
              <a:t>Задължени са да записват всички желаещи. Забранява се селектирането на клиенти;</a:t>
            </a:r>
          </a:p>
          <a:p>
            <a:pPr algn="just" eaLnBrk="1" hangingPunct="1">
              <a:lnSpc>
                <a:spcPct val="80000"/>
              </a:lnSpc>
            </a:pPr>
            <a:r>
              <a:rPr lang="bg-BG" altLang="bg-BG" sz="2400" dirty="0">
                <a:latin typeface="Times New Roman" panose="02020603050405020304" pitchFamily="18" charset="0"/>
                <a:cs typeface="Times New Roman" panose="02020603050405020304" pitchFamily="18" charset="0"/>
              </a:rPr>
              <a:t>Конкурират се на основата на качеството на договорените с доставчиците здравни услуги, които те осигуряват за своите клиенти, както и на бонусите и отстъпките, които те предоставят на осигурените лица. Конкурират се чрез предлагането на разнообразни пакети от допълнителни здравни услуги по избор на клиентите си;</a:t>
            </a:r>
          </a:p>
          <a:p>
            <a:pPr algn="just" eaLnBrk="1" hangingPunct="1">
              <a:lnSpc>
                <a:spcPct val="80000"/>
              </a:lnSpc>
            </a:pPr>
            <a:r>
              <a:rPr lang="bg-BG" altLang="bg-BG" sz="2400" dirty="0">
                <a:latin typeface="Times New Roman" panose="02020603050405020304" pitchFamily="18" charset="0"/>
                <a:cs typeface="Times New Roman" panose="02020603050405020304" pitchFamily="18" charset="0"/>
              </a:rPr>
              <a:t>Трябва да гарантират, че техните членове ще получават достъпни и своевременни </a:t>
            </a:r>
            <a:r>
              <a:rPr lang="bg-BG" altLang="bg-BG" sz="2400" dirty="0" smtClean="0">
                <a:latin typeface="Times New Roman" panose="02020603050405020304" pitchFamily="18" charset="0"/>
                <a:cs typeface="Times New Roman" panose="02020603050405020304" pitchFamily="18" charset="0"/>
              </a:rPr>
              <a:t>услуги;</a:t>
            </a:r>
          </a:p>
          <a:p>
            <a:pPr eaLnBrk="1" hangingPunct="1">
              <a:lnSpc>
                <a:spcPct val="80000"/>
              </a:lnSpc>
            </a:pPr>
            <a:endParaRPr lang="bg-BG" altLang="bg-BG" sz="2400" dirty="0"/>
          </a:p>
          <a:p>
            <a:pPr eaLnBrk="1" hangingPunct="1">
              <a:lnSpc>
                <a:spcPct val="80000"/>
              </a:lnSpc>
            </a:pPr>
            <a:endParaRPr lang="bg-BG" altLang="bg-BG" sz="1800" dirty="0"/>
          </a:p>
          <a:p>
            <a:pPr eaLnBrk="1" hangingPunct="1">
              <a:lnSpc>
                <a:spcPct val="80000"/>
              </a:lnSpc>
            </a:pPr>
            <a:endParaRPr lang="bg-BG" altLang="bg-BG" sz="900" dirty="0"/>
          </a:p>
        </p:txBody>
      </p:sp>
      <p:sp>
        <p:nvSpPr>
          <p:cNvPr id="2" name="Footer Placeholder 1"/>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9668467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r>
              <a:rPr lang="bg-BG" altLang="bg-BG" dirty="0" smtClean="0">
                <a:latin typeface="Times New Roman" panose="02020603050405020304" pitchFamily="18" charset="0"/>
                <a:cs typeface="Times New Roman" panose="02020603050405020304" pitchFamily="18" charset="0"/>
              </a:rPr>
              <a:t>Участници в модел </a:t>
            </a:r>
            <a:r>
              <a:rPr lang="bg-BG" altLang="bg-BG" dirty="0">
                <a:latin typeface="Monotype Corsiva" panose="03010101010201010101" pitchFamily="66" charset="0"/>
                <a:cs typeface="Times New Roman" panose="02020603050405020304" pitchFamily="18" charset="0"/>
              </a:rPr>
              <a:t>А</a:t>
            </a:r>
            <a:r>
              <a:rPr lang="bg-BG" altLang="bg-BG" dirty="0" smtClean="0">
                <a:latin typeface="Times New Roman" panose="02020603050405020304" pitchFamily="18" charset="0"/>
                <a:cs typeface="Times New Roman" panose="02020603050405020304" pitchFamily="18" charset="0"/>
              </a:rPr>
              <a:t>  (2)</a:t>
            </a:r>
            <a:endParaRPr lang="bg-BG" altLang="bg-BG" dirty="0" smtClean="0">
              <a:latin typeface="Times New Roman" panose="02020603050405020304" pitchFamily="18" charset="0"/>
              <a:cs typeface="Times New Roman" panose="02020603050405020304" pitchFamily="18" charset="0"/>
            </a:endParaRPr>
          </a:p>
        </p:txBody>
      </p:sp>
      <p:sp>
        <p:nvSpPr>
          <p:cNvPr id="10244" name="Rectangle 3"/>
          <p:cNvSpPr>
            <a:spLocks noGrp="1" noChangeArrowheads="1"/>
          </p:cNvSpPr>
          <p:nvPr>
            <p:ph type="body" idx="1"/>
          </p:nvPr>
        </p:nvSpPr>
        <p:spPr>
          <a:xfrm>
            <a:off x="1451579" y="2015732"/>
            <a:ext cx="9603275" cy="3566361"/>
          </a:xfrm>
        </p:spPr>
        <p:txBody>
          <a:bodyPr/>
          <a:lstStyle/>
          <a:p>
            <a:pPr eaLnBrk="1" hangingPunct="1">
              <a:lnSpc>
                <a:spcPct val="90000"/>
              </a:lnSpc>
              <a:buFont typeface="Wingdings" panose="05000000000000000000" pitchFamily="2" charset="2"/>
              <a:buNone/>
            </a:pPr>
            <a:r>
              <a:rPr lang="bg-BG" altLang="bg-BG" sz="2800" u="sng" dirty="0">
                <a:latin typeface="Times New Roman" panose="02020603050405020304" pitchFamily="18" charset="0"/>
                <a:cs typeface="Times New Roman" panose="02020603050405020304" pitchFamily="18" charset="0"/>
              </a:rPr>
              <a:t>Национална здравноосигурителна </a:t>
            </a:r>
            <a:r>
              <a:rPr lang="bg-BG" altLang="bg-BG" sz="2800" u="sng" dirty="0" smtClean="0">
                <a:latin typeface="Times New Roman" panose="02020603050405020304" pitchFamily="18" charset="0"/>
                <a:cs typeface="Times New Roman" panose="02020603050405020304" pitchFamily="18" charset="0"/>
              </a:rPr>
              <a:t>каса (НЗОК)</a:t>
            </a:r>
            <a:endParaRPr lang="bg-BG" altLang="bg-BG" sz="2800" u="sng" dirty="0">
              <a:latin typeface="Times New Roman" panose="02020603050405020304" pitchFamily="18" charset="0"/>
              <a:cs typeface="Times New Roman" panose="02020603050405020304" pitchFamily="18" charset="0"/>
            </a:endParaRPr>
          </a:p>
          <a:p>
            <a:pPr eaLnBrk="1" hangingPunct="1">
              <a:lnSpc>
                <a:spcPct val="90000"/>
              </a:lnSpc>
            </a:pPr>
            <a:r>
              <a:rPr lang="bg-BG" altLang="bg-BG" sz="2800" dirty="0">
                <a:latin typeface="Times New Roman" panose="02020603050405020304" pitchFamily="18" charset="0"/>
                <a:cs typeface="Times New Roman" panose="02020603050405020304" pitchFamily="18" charset="0"/>
              </a:rPr>
              <a:t>Изпълнява ролята на солидарен фонд;</a:t>
            </a:r>
          </a:p>
          <a:p>
            <a:pPr eaLnBrk="1" hangingPunct="1">
              <a:lnSpc>
                <a:spcPct val="90000"/>
              </a:lnSpc>
            </a:pPr>
            <a:r>
              <a:rPr lang="bg-BG" altLang="bg-BG" sz="2800" dirty="0">
                <a:latin typeface="Times New Roman" panose="02020603050405020304" pitchFamily="18" charset="0"/>
                <a:cs typeface="Times New Roman" panose="02020603050405020304" pitchFamily="18" charset="0"/>
              </a:rPr>
              <a:t>Конкурира се със застрахователите;</a:t>
            </a:r>
          </a:p>
          <a:p>
            <a:pPr eaLnBrk="1" hangingPunct="1">
              <a:lnSpc>
                <a:spcPct val="90000"/>
              </a:lnSpc>
            </a:pPr>
            <a:r>
              <a:rPr lang="bg-BG" altLang="bg-BG" sz="2800" dirty="0">
                <a:latin typeface="Times New Roman" panose="02020603050405020304" pitchFamily="18" charset="0"/>
                <a:cs typeface="Times New Roman" panose="02020603050405020304" pitchFamily="18" charset="0"/>
              </a:rPr>
              <a:t>Продължава да изпълнява настоящите си функции, в конкуренция със застрахователите.</a:t>
            </a:r>
          </a:p>
          <a:p>
            <a:pPr eaLnBrk="1" hangingPunct="1">
              <a:lnSpc>
                <a:spcPct val="90000"/>
              </a:lnSpc>
              <a:buFont typeface="Wingdings" panose="05000000000000000000" pitchFamily="2" charset="2"/>
              <a:buNone/>
            </a:pPr>
            <a:r>
              <a:rPr lang="bg-BG" altLang="bg-BG" sz="2800" u="sng" dirty="0" smtClean="0">
                <a:latin typeface="Times New Roman" panose="02020603050405020304" pitchFamily="18" charset="0"/>
                <a:cs typeface="Times New Roman" panose="02020603050405020304" pitchFamily="18" charset="0"/>
              </a:rPr>
              <a:t>Национална агенция за приходите (НАП)</a:t>
            </a:r>
            <a:endParaRPr lang="bg-BG" altLang="bg-BG" sz="2800" u="sng" dirty="0">
              <a:latin typeface="Times New Roman" panose="02020603050405020304" pitchFamily="18" charset="0"/>
              <a:cs typeface="Times New Roman" panose="02020603050405020304" pitchFamily="18" charset="0"/>
            </a:endParaRPr>
          </a:p>
          <a:p>
            <a:pPr eaLnBrk="1" hangingPunct="1">
              <a:lnSpc>
                <a:spcPct val="90000"/>
              </a:lnSpc>
            </a:pPr>
            <a:r>
              <a:rPr lang="bg-BG" altLang="bg-BG" sz="2800" dirty="0">
                <a:latin typeface="Times New Roman" panose="02020603050405020304" pitchFamily="18" charset="0"/>
                <a:cs typeface="Times New Roman" panose="02020603050405020304" pitchFamily="18" charset="0"/>
              </a:rPr>
              <a:t>Запазват настоящите си функции и роля в процеса.</a:t>
            </a:r>
          </a:p>
        </p:txBody>
      </p:sp>
      <p:sp>
        <p:nvSpPr>
          <p:cNvPr id="2" name="Footer Placeholder 1"/>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3415573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pPr eaLnBrk="1" hangingPunct="1"/>
            <a:r>
              <a:rPr lang="bg-BG" altLang="bg-BG" dirty="0" smtClean="0">
                <a:latin typeface="Times New Roman" panose="02020603050405020304" pitchFamily="18" charset="0"/>
                <a:cs typeface="Times New Roman" panose="02020603050405020304" pitchFamily="18" charset="0"/>
              </a:rPr>
              <a:t>Гаранционен фонд</a:t>
            </a:r>
          </a:p>
        </p:txBody>
      </p:sp>
      <p:sp>
        <p:nvSpPr>
          <p:cNvPr id="11268" name="Rectangle 3"/>
          <p:cNvSpPr>
            <a:spLocks noGrp="1" noChangeArrowheads="1"/>
          </p:cNvSpPr>
          <p:nvPr>
            <p:ph type="body" idx="1"/>
          </p:nvPr>
        </p:nvSpPr>
        <p:spPr/>
        <p:txBody>
          <a:bodyPr>
            <a:normAutofit/>
          </a:bodyPr>
          <a:lstStyle/>
          <a:p>
            <a:pPr marL="0" indent="0" algn="just" eaLnBrk="1" hangingPunct="1">
              <a:lnSpc>
                <a:spcPct val="80000"/>
              </a:lnSpc>
              <a:buFont typeface="Wingdings" panose="05000000000000000000" pitchFamily="2" charset="2"/>
              <a:buNone/>
            </a:pPr>
            <a:r>
              <a:rPr lang="bg-BG" altLang="bg-BG" sz="3200" b="1" dirty="0">
                <a:latin typeface="Times New Roman" panose="02020603050405020304" pitchFamily="18" charset="0"/>
                <a:cs typeface="Times New Roman" panose="02020603050405020304" pitchFamily="18" charset="0"/>
              </a:rPr>
              <a:t>Гаранционен </a:t>
            </a:r>
            <a:r>
              <a:rPr lang="bg-BG" altLang="bg-BG" sz="3200" b="1" dirty="0" smtClean="0">
                <a:latin typeface="Times New Roman" panose="02020603050405020304" pitchFamily="18" charset="0"/>
                <a:cs typeface="Times New Roman" panose="02020603050405020304" pitchFamily="18" charset="0"/>
              </a:rPr>
              <a:t>фонд </a:t>
            </a:r>
            <a:r>
              <a:rPr lang="bg-BG" altLang="bg-BG" sz="3200" dirty="0" smtClean="0">
                <a:latin typeface="Times New Roman" panose="02020603050405020304" pitchFamily="18" charset="0"/>
                <a:cs typeface="Times New Roman" panose="02020603050405020304" pitchFamily="18" charset="0"/>
              </a:rPr>
              <a:t>- регламентира </a:t>
            </a:r>
            <a:r>
              <a:rPr lang="bg-BG" altLang="bg-BG" sz="3200" dirty="0">
                <a:latin typeface="Times New Roman" panose="02020603050405020304" pitchFamily="18" charset="0"/>
                <a:cs typeface="Times New Roman" panose="02020603050405020304" pitchFamily="18" charset="0"/>
              </a:rPr>
              <a:t>се </a:t>
            </a:r>
            <a:r>
              <a:rPr lang="bg-BG" altLang="bg-BG" sz="3200" dirty="0" smtClean="0">
                <a:latin typeface="Times New Roman" panose="02020603050405020304" pitchFamily="18" charset="0"/>
                <a:cs typeface="Times New Roman" panose="02020603050405020304" pitchFamily="18" charset="0"/>
              </a:rPr>
              <a:t>законодателно.</a:t>
            </a:r>
            <a:endParaRPr lang="bg-BG" altLang="bg-BG" sz="3200" dirty="0" smtClean="0">
              <a:latin typeface="Times New Roman" panose="02020603050405020304" pitchFamily="18" charset="0"/>
              <a:cs typeface="Times New Roman" panose="02020603050405020304" pitchFamily="18" charset="0"/>
            </a:endParaRPr>
          </a:p>
          <a:p>
            <a:pPr marL="0" indent="0" algn="just" eaLnBrk="1" hangingPunct="1">
              <a:lnSpc>
                <a:spcPct val="80000"/>
              </a:lnSpc>
              <a:buFont typeface="Wingdings" panose="05000000000000000000" pitchFamily="2" charset="2"/>
              <a:buNone/>
            </a:pPr>
            <a:r>
              <a:rPr lang="bg-BG" altLang="bg-BG" sz="3200" dirty="0" smtClean="0">
                <a:latin typeface="Times New Roman" panose="02020603050405020304" pitchFamily="18" charset="0"/>
                <a:cs typeface="Times New Roman" panose="02020603050405020304" pitchFamily="18" charset="0"/>
              </a:rPr>
              <a:t>Формира </a:t>
            </a:r>
            <a:r>
              <a:rPr lang="bg-BG" altLang="bg-BG" sz="3200" dirty="0">
                <a:latin typeface="Times New Roman" panose="02020603050405020304" pitchFamily="18" charset="0"/>
                <a:cs typeface="Times New Roman" panose="02020603050405020304" pitchFamily="18" charset="0"/>
              </a:rPr>
              <a:t>се от средства, набрани от </a:t>
            </a:r>
            <a:r>
              <a:rPr lang="bg-BG" altLang="bg-BG" sz="3200" dirty="0" smtClean="0">
                <a:latin typeface="Times New Roman" panose="02020603050405020304" pitchFamily="18" charset="0"/>
                <a:cs typeface="Times New Roman" panose="02020603050405020304" pitchFamily="18" charset="0"/>
              </a:rPr>
              <a:t>здравно-осигурителни </a:t>
            </a:r>
            <a:r>
              <a:rPr lang="bg-BG" altLang="bg-BG" sz="3200" dirty="0">
                <a:latin typeface="Times New Roman" panose="02020603050405020304" pitchFamily="18" charset="0"/>
                <a:cs typeface="Times New Roman" panose="02020603050405020304" pitchFamily="18" charset="0"/>
              </a:rPr>
              <a:t>вноски през </a:t>
            </a:r>
            <a:r>
              <a:rPr lang="bg-BG" altLang="bg-BG" sz="3200" dirty="0" smtClean="0">
                <a:latin typeface="Times New Roman" panose="02020603050405020304" pitchFamily="18" charset="0"/>
                <a:cs typeface="Times New Roman" panose="02020603050405020304" pitchFamily="18" charset="0"/>
              </a:rPr>
              <a:t>първата година. </a:t>
            </a:r>
            <a:r>
              <a:rPr lang="bg-BG" altLang="bg-BG" sz="3200" dirty="0">
                <a:latin typeface="Times New Roman" panose="02020603050405020304" pitchFamily="18" charset="0"/>
                <a:cs typeface="Times New Roman" panose="02020603050405020304" pitchFamily="18" charset="0"/>
              </a:rPr>
              <a:t>Средствата в гаранционния фонд могат да се усвояват единствено за здравноосигурителни плащания на </a:t>
            </a:r>
            <a:r>
              <a:rPr lang="bg-BG" altLang="bg-BG" sz="3200" dirty="0" smtClean="0">
                <a:latin typeface="Times New Roman" panose="02020603050405020304" pitchFamily="18" charset="0"/>
                <a:cs typeface="Times New Roman" panose="02020603050405020304" pitchFamily="18" charset="0"/>
              </a:rPr>
              <a:t>застрахователи в </a:t>
            </a:r>
            <a:r>
              <a:rPr lang="bg-BG" altLang="bg-BG" sz="3200" dirty="0">
                <a:latin typeface="Times New Roman" panose="02020603050405020304" pitchFamily="18" charset="0"/>
                <a:cs typeface="Times New Roman" panose="02020603050405020304" pitchFamily="18" charset="0"/>
              </a:rPr>
              <a:t>несъстоятелност, при строго законово регламентирани ред и условия.</a:t>
            </a:r>
          </a:p>
        </p:txBody>
      </p:sp>
      <p:sp>
        <p:nvSpPr>
          <p:cNvPr id="2" name="Footer Placeholder 1"/>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1348319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bg-BG" altLang="bg-BG" dirty="0" smtClean="0">
                <a:latin typeface="Times New Roman" panose="02020603050405020304" pitchFamily="18" charset="0"/>
                <a:cs typeface="Times New Roman" panose="02020603050405020304" pitchFamily="18" charset="0"/>
              </a:rPr>
              <a:t>Преимущества на модела при вариант </a:t>
            </a:r>
            <a:r>
              <a:rPr lang="bg-BG" altLang="bg-BG" dirty="0">
                <a:latin typeface="Monotype Corsiva" panose="03010101010201010101" pitchFamily="66" charset="0"/>
                <a:cs typeface="Times New Roman" panose="02020603050405020304" pitchFamily="18" charset="0"/>
              </a:rPr>
              <a:t>А</a:t>
            </a:r>
            <a:endParaRPr lang="bg-BG" altLang="bg-BG" dirty="0" smtClean="0">
              <a:latin typeface="Times New Roman" panose="02020603050405020304" pitchFamily="18" charset="0"/>
              <a:cs typeface="Times New Roman" panose="02020603050405020304" pitchFamily="18" charset="0"/>
            </a:endParaRPr>
          </a:p>
        </p:txBody>
      </p:sp>
      <p:sp>
        <p:nvSpPr>
          <p:cNvPr id="12292" name="Rectangle 3"/>
          <p:cNvSpPr>
            <a:spLocks noGrp="1" noChangeArrowheads="1"/>
          </p:cNvSpPr>
          <p:nvPr>
            <p:ph type="body" idx="1"/>
          </p:nvPr>
        </p:nvSpPr>
        <p:spPr>
          <a:xfrm>
            <a:off x="1451579" y="1935127"/>
            <a:ext cx="9603276" cy="4027838"/>
          </a:xfrm>
        </p:spPr>
        <p:txBody>
          <a:bodyPr>
            <a:normAutofit fontScale="25000" lnSpcReduction="20000"/>
          </a:bodyPr>
          <a:lstStyle/>
          <a:p>
            <a:pPr algn="just" eaLnBrk="1" hangingPunct="1">
              <a:spcBef>
                <a:spcPts val="400"/>
              </a:spcBef>
              <a:buFont typeface="Wingdings" panose="05000000000000000000" pitchFamily="2" charset="2"/>
              <a:buChar char="ü"/>
            </a:pPr>
            <a:r>
              <a:rPr lang="bg-BG" altLang="bg-BG" sz="6800" dirty="0" smtClean="0">
                <a:latin typeface="Times New Roman" panose="02020603050405020304" pitchFamily="18" charset="0"/>
                <a:cs typeface="Times New Roman" panose="02020603050405020304" pitchFamily="18" charset="0"/>
              </a:rPr>
              <a:t>Запазване </a:t>
            </a:r>
            <a:r>
              <a:rPr lang="bg-BG" altLang="bg-BG" sz="6800" dirty="0">
                <a:latin typeface="Times New Roman" panose="02020603050405020304" pitchFamily="18" charset="0"/>
                <a:cs typeface="Times New Roman" panose="02020603050405020304" pitchFamily="18" charset="0"/>
              </a:rPr>
              <a:t>на социално преразпределителните механизми</a:t>
            </a:r>
            <a:r>
              <a:rPr lang="bg-BG" altLang="bg-BG" sz="6800" dirty="0" smtClean="0">
                <a:latin typeface="Times New Roman" panose="02020603050405020304" pitchFamily="18" charset="0"/>
                <a:cs typeface="Times New Roman" panose="02020603050405020304" pitchFamily="18" charset="0"/>
              </a:rPr>
              <a:t>;</a:t>
            </a:r>
          </a:p>
          <a:p>
            <a:pPr algn="just" eaLnBrk="1" hangingPunct="1">
              <a:spcBef>
                <a:spcPts val="400"/>
              </a:spcBef>
              <a:buFont typeface="Wingdings" panose="05000000000000000000" pitchFamily="2" charset="2"/>
              <a:buChar char="ü"/>
            </a:pPr>
            <a:r>
              <a:rPr lang="bg-BG" altLang="bg-BG" sz="6800" dirty="0" smtClean="0">
                <a:latin typeface="Times New Roman" panose="02020603050405020304" pitchFamily="18" charset="0"/>
                <a:cs typeface="Times New Roman" panose="02020603050405020304" pitchFamily="18" charset="0"/>
              </a:rPr>
              <a:t>Запазване на размера на средствата в обхвата на настоящото задължително здравно осигуряване</a:t>
            </a:r>
            <a:endParaRPr lang="bg-BG" altLang="bg-BG" sz="6800" dirty="0">
              <a:latin typeface="Times New Roman" panose="02020603050405020304" pitchFamily="18" charset="0"/>
              <a:cs typeface="Times New Roman" panose="02020603050405020304" pitchFamily="18" charset="0"/>
            </a:endParaRPr>
          </a:p>
          <a:p>
            <a:pPr algn="just">
              <a:spcBef>
                <a:spcPts val="400"/>
              </a:spcBef>
              <a:buFont typeface="Wingdings" panose="05000000000000000000" pitchFamily="2" charset="2"/>
              <a:buChar char="ü"/>
            </a:pPr>
            <a:r>
              <a:rPr lang="ru-RU" altLang="bg-BG" sz="6800" dirty="0">
                <a:latin typeface="Times New Roman" panose="02020603050405020304" pitchFamily="18" charset="0"/>
                <a:cs typeface="Times New Roman" panose="02020603050405020304" pitchFamily="18" charset="0"/>
              </a:rPr>
              <a:t>Еднакъв процент на здравноосигурителната вноска за всички – за осигуряване на равенство във финансирането;</a:t>
            </a:r>
          </a:p>
          <a:p>
            <a:pPr algn="just">
              <a:spcBef>
                <a:spcPts val="400"/>
              </a:spcBef>
              <a:buFont typeface="Wingdings" panose="05000000000000000000" pitchFamily="2" charset="2"/>
              <a:buChar char="ü"/>
            </a:pPr>
            <a:r>
              <a:rPr lang="ru-RU" altLang="bg-BG" sz="6800" dirty="0">
                <a:latin typeface="Times New Roman" panose="02020603050405020304" pitchFamily="18" charset="0"/>
                <a:cs typeface="Times New Roman" panose="02020603050405020304" pitchFamily="18" charset="0"/>
              </a:rPr>
              <a:t>Еднакъв основен пакет здравни  </a:t>
            </a:r>
            <a:r>
              <a:rPr lang="ru-RU" altLang="bg-BG" sz="6800" dirty="0" smtClean="0">
                <a:latin typeface="Times New Roman" panose="02020603050405020304" pitchFamily="18" charset="0"/>
                <a:cs typeface="Times New Roman" panose="02020603050405020304" pitchFamily="18" charset="0"/>
              </a:rPr>
              <a:t>услуги - </a:t>
            </a:r>
            <a:r>
              <a:rPr lang="ru-RU" altLang="bg-BG" sz="6800" dirty="0">
                <a:latin typeface="Times New Roman" panose="02020603050405020304" pitchFamily="18" charset="0"/>
                <a:cs typeface="Times New Roman" panose="02020603050405020304" pitchFamily="18" charset="0"/>
              </a:rPr>
              <a:t>равенство в достъпа;</a:t>
            </a:r>
            <a:endParaRPr lang="bg-BG" altLang="bg-BG" sz="6800" dirty="0">
              <a:latin typeface="Times New Roman" panose="02020603050405020304" pitchFamily="18" charset="0"/>
              <a:cs typeface="Times New Roman" panose="02020603050405020304" pitchFamily="18" charset="0"/>
            </a:endParaRPr>
          </a:p>
          <a:p>
            <a:pPr algn="just">
              <a:spcBef>
                <a:spcPts val="400"/>
              </a:spcBef>
              <a:buFont typeface="Wingdings" panose="05000000000000000000" pitchFamily="2" charset="2"/>
              <a:buChar char="ü"/>
            </a:pPr>
            <a:r>
              <a:rPr lang="ru-RU" altLang="bg-BG" sz="6800" dirty="0">
                <a:latin typeface="Times New Roman" panose="02020603050405020304" pitchFamily="18" charset="0"/>
                <a:cs typeface="Times New Roman" panose="02020603050405020304" pitchFamily="18" charset="0"/>
              </a:rPr>
              <a:t>Гарантира се финансовата стабилност на системата поради запазване функциите и участието на НЗОК, в случай на фалит на застрахователи. Превеждане на средствата на застрахователите на месечна база, което при настъпване на неблагоприятни събития дава възможност за предприемане на необходимите действия за предпазване на пациентите.;</a:t>
            </a:r>
          </a:p>
          <a:p>
            <a:pPr algn="just">
              <a:spcBef>
                <a:spcPts val="400"/>
              </a:spcBef>
              <a:buFont typeface="Wingdings" panose="05000000000000000000" pitchFamily="2" charset="2"/>
              <a:buChar char="ü"/>
            </a:pPr>
            <a:r>
              <a:rPr lang="ru-RU" altLang="bg-BG" sz="6800" dirty="0">
                <a:latin typeface="Times New Roman" panose="02020603050405020304" pitchFamily="18" charset="0"/>
                <a:cs typeface="Times New Roman" panose="02020603050405020304" pitchFamily="18" charset="0"/>
              </a:rPr>
              <a:t>Възможности за прилагане на селективно договаряне и избор на контрагенти на осигурителите/застрахователи. Бързо преструктуриране на инфраструктурата и на системата на изпълнители на медицинска помощ;</a:t>
            </a:r>
          </a:p>
          <a:p>
            <a:pPr algn="just">
              <a:spcBef>
                <a:spcPts val="400"/>
              </a:spcBef>
              <a:buFont typeface="Wingdings" panose="05000000000000000000" pitchFamily="2" charset="2"/>
              <a:buChar char="ü"/>
            </a:pPr>
            <a:r>
              <a:rPr lang="bg-BG" altLang="bg-BG" sz="6800" dirty="0">
                <a:latin typeface="Times New Roman" panose="02020603050405020304" pitchFamily="18" charset="0"/>
                <a:cs typeface="Times New Roman" panose="02020603050405020304" pitchFamily="18" charset="0"/>
              </a:rPr>
              <a:t>Конкуренция за НЗОК, което следва да подобри качеството в подбора на договорни партньори на финансиращите институции и в повишаване ефективността на тяхната работа.</a:t>
            </a:r>
          </a:p>
          <a:p>
            <a:pPr eaLnBrk="1" hangingPunct="1">
              <a:lnSpc>
                <a:spcPct val="80000"/>
              </a:lnSpc>
            </a:pPr>
            <a:endParaRPr lang="ru-RU" altLang="bg-BG" sz="3100" dirty="0"/>
          </a:p>
        </p:txBody>
      </p:sp>
      <p:sp>
        <p:nvSpPr>
          <p:cNvPr id="2" name="Footer Placeholder 1"/>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3644942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t>Недостатъци на модела при вариант </a:t>
            </a:r>
            <a:r>
              <a:rPr lang="bg-BG" altLang="bg-BG" dirty="0">
                <a:latin typeface="Monotype Corsiva" panose="03010101010201010101" pitchFamily="66" charset="0"/>
                <a:cs typeface="Times New Roman" panose="02020603050405020304" pitchFamily="18" charset="0"/>
              </a:rPr>
              <a:t>А</a:t>
            </a:r>
            <a:endParaRPr lang="bg-BG" dirty="0"/>
          </a:p>
        </p:txBody>
      </p:sp>
      <p:sp>
        <p:nvSpPr>
          <p:cNvPr id="3" name="Content Placeholder 2"/>
          <p:cNvSpPr>
            <a:spLocks noGrp="1"/>
          </p:cNvSpPr>
          <p:nvPr>
            <p:ph idx="1"/>
          </p:nvPr>
        </p:nvSpPr>
        <p:spPr>
          <a:xfrm>
            <a:off x="1451579" y="2019764"/>
            <a:ext cx="9603275" cy="3615491"/>
          </a:xfrm>
        </p:spPr>
        <p:txBody>
          <a:bodyPr>
            <a:noAutofit/>
          </a:bodyPr>
          <a:lstStyle/>
          <a:p>
            <a:pPr marL="361950" indent="-361950" algn="just">
              <a:lnSpc>
                <a:spcPct val="100000"/>
              </a:lnSpc>
              <a:buFont typeface="Wingdings" panose="05000000000000000000" pitchFamily="2" charset="2"/>
              <a:buChar char="q"/>
            </a:pPr>
            <a:r>
              <a:rPr lang="bg-BG" dirty="0" smtClean="0">
                <a:latin typeface="Times New Roman" panose="02020603050405020304" pitchFamily="18" charset="0"/>
                <a:cs typeface="Times New Roman" panose="02020603050405020304" pitchFamily="18" charset="0"/>
              </a:rPr>
              <a:t>Отсъствие на възможности за здравноосигурените лица да придобият знания за работата на застрахователите и това, което те предлагат в началото на промяната;</a:t>
            </a:r>
          </a:p>
          <a:p>
            <a:pPr marL="361950" indent="-361950" algn="just">
              <a:lnSpc>
                <a:spcPct val="100000"/>
              </a:lnSpc>
              <a:buFont typeface="Wingdings" panose="05000000000000000000" pitchFamily="2" charset="2"/>
              <a:buChar char="q"/>
            </a:pPr>
            <a:r>
              <a:rPr lang="bg-BG" dirty="0" smtClean="0">
                <a:latin typeface="Times New Roman" panose="02020603050405020304" pitchFamily="18" charset="0"/>
                <a:cs typeface="Times New Roman" panose="02020603050405020304" pitchFamily="18" charset="0"/>
              </a:rPr>
              <a:t>Трудна за администриране </a:t>
            </a:r>
            <a:r>
              <a:rPr lang="bg-BG" dirty="0">
                <a:latin typeface="Times New Roman" panose="02020603050405020304" pitchFamily="18" charset="0"/>
                <a:cs typeface="Times New Roman" panose="02020603050405020304" pitchFamily="18" charset="0"/>
              </a:rPr>
              <a:t>в началото система, </a:t>
            </a:r>
            <a:r>
              <a:rPr lang="bg-BG" dirty="0" smtClean="0">
                <a:latin typeface="Times New Roman" panose="02020603050405020304" pitchFamily="18" charset="0"/>
                <a:cs typeface="Times New Roman" panose="02020603050405020304" pitchFamily="18" charset="0"/>
              </a:rPr>
              <a:t>ще изисква </a:t>
            </a:r>
            <a:r>
              <a:rPr lang="bg-BG" dirty="0" smtClean="0">
                <a:latin typeface="Times New Roman" panose="02020603050405020304" pitchFamily="18" charset="0"/>
                <a:cs typeface="Times New Roman" panose="02020603050405020304" pitchFamily="18" charset="0"/>
              </a:rPr>
              <a:t>допълнителни </a:t>
            </a:r>
            <a:r>
              <a:rPr lang="bg-BG" dirty="0" smtClean="0">
                <a:latin typeface="Times New Roman" panose="02020603050405020304" pitchFamily="18" charset="0"/>
                <a:cs typeface="Times New Roman" panose="02020603050405020304" pitchFamily="18" charset="0"/>
              </a:rPr>
              <a:t>еднократни разходи;</a:t>
            </a:r>
          </a:p>
          <a:p>
            <a:pPr marL="361950" indent="-361950" algn="just">
              <a:lnSpc>
                <a:spcPct val="100000"/>
              </a:lnSpc>
              <a:buFont typeface="Wingdings" panose="05000000000000000000" pitchFamily="2" charset="2"/>
              <a:buChar char="q"/>
            </a:pPr>
            <a:r>
              <a:rPr lang="bg-BG" dirty="0" smtClean="0">
                <a:latin typeface="Times New Roman" panose="02020603050405020304" pitchFamily="18" charset="0"/>
                <a:cs typeface="Times New Roman" panose="02020603050405020304" pitchFamily="18" charset="0"/>
              </a:rPr>
              <a:t>Отсъствие на възможности за финансиране на нови дейности и политики, освен със средствата, реализирани в резултат на подобряване контрола в системата;</a:t>
            </a:r>
          </a:p>
          <a:p>
            <a:pPr marL="361950" indent="-361950" algn="just">
              <a:lnSpc>
                <a:spcPct val="100000"/>
              </a:lnSpc>
              <a:buFont typeface="Wingdings" panose="05000000000000000000" pitchFamily="2" charset="2"/>
              <a:buChar char="q"/>
            </a:pPr>
            <a:r>
              <a:rPr lang="bg-BG" dirty="0" smtClean="0">
                <a:latin typeface="Times New Roman" panose="02020603050405020304" pitchFamily="18" charset="0"/>
                <a:cs typeface="Times New Roman" panose="02020603050405020304" pitchFamily="18" charset="0"/>
              </a:rPr>
              <a:t>Риск от запазване на нерегламентираните плащания;</a:t>
            </a:r>
          </a:p>
          <a:p>
            <a:pPr marL="0" indent="0">
              <a:lnSpc>
                <a:spcPct val="100000"/>
              </a:lnSpc>
              <a:spcBef>
                <a:spcPts val="1200"/>
              </a:spcBef>
              <a:buNone/>
            </a:pPr>
            <a:r>
              <a:rPr lang="bg-BG" b="1" dirty="0" smtClean="0">
                <a:latin typeface="Times New Roman" panose="02020603050405020304" pitchFamily="18" charset="0"/>
                <a:cs typeface="Times New Roman" panose="02020603050405020304" pitchFamily="18" charset="0"/>
              </a:rPr>
              <a:t>Възможностите за преодоляване на рисковете от този вариант са в прилагането му като втори етап на Модел </a:t>
            </a:r>
            <a:r>
              <a:rPr lang="bg-BG" sz="2400" b="1" dirty="0" smtClean="0">
                <a:latin typeface="Monotype Corsiva" panose="03010101010201010101" pitchFamily="66" charset="0"/>
                <a:cs typeface="Times New Roman" panose="02020603050405020304" pitchFamily="18" charset="0"/>
              </a:rPr>
              <a:t>Б</a:t>
            </a:r>
            <a:r>
              <a:rPr lang="bg-BG" b="1" dirty="0" smtClean="0">
                <a:latin typeface="Times New Roman" panose="02020603050405020304" pitchFamily="18" charset="0"/>
                <a:cs typeface="Times New Roman" panose="02020603050405020304" pitchFamily="18" charset="0"/>
              </a:rPr>
              <a:t>.</a:t>
            </a:r>
            <a:endParaRPr lang="bg-BG" b="1"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2180357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5187" y="798973"/>
            <a:ext cx="9607661" cy="843481"/>
          </a:xfrm>
        </p:spPr>
        <p:txBody>
          <a:bodyPr>
            <a:normAutofit fontScale="90000"/>
          </a:bodyPr>
          <a:lstStyle/>
          <a:p>
            <a:r>
              <a:rPr lang="bg-BG" dirty="0">
                <a:latin typeface="Times New Roman" panose="02020603050405020304" pitchFamily="18" charset="0"/>
                <a:cs typeface="Times New Roman" panose="02020603050405020304" pitchFamily="18" charset="0"/>
              </a:rPr>
              <a:t>Действаща здравна </a:t>
            </a:r>
            <a:r>
              <a:rPr lang="bg-BG" dirty="0" smtClean="0">
                <a:latin typeface="Times New Roman" panose="02020603050405020304" pitchFamily="18" charset="0"/>
                <a:cs typeface="Times New Roman" panose="02020603050405020304" pitchFamily="18" charset="0"/>
              </a:rPr>
              <a:t>система – </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					Кратка </a:t>
            </a:r>
            <a:r>
              <a:rPr lang="bg-BG" dirty="0">
                <a:latin typeface="Times New Roman" panose="02020603050405020304" pitchFamily="18" charset="0"/>
                <a:cs typeface="Times New Roman" panose="02020603050405020304" pitchFamily="18" charset="0"/>
              </a:rPr>
              <a:t>характеристика </a:t>
            </a:r>
            <a:r>
              <a:rPr lang="en-US" dirty="0"/>
              <a:t/>
            </a:r>
            <a:br>
              <a:rPr lang="en-US" dirty="0"/>
            </a:br>
            <a:endParaRPr lang="en-US" dirty="0">
              <a:latin typeface="Monotype Corsiva" panose="03010101010201010101" pitchFamily="66" charset="0"/>
            </a:endParaRPr>
          </a:p>
        </p:txBody>
      </p:sp>
      <p:sp>
        <p:nvSpPr>
          <p:cNvPr id="5" name="Text Placeholder 4"/>
          <p:cNvSpPr>
            <a:spLocks noGrp="1"/>
          </p:cNvSpPr>
          <p:nvPr>
            <p:ph type="body" sz="quarter" idx="3"/>
          </p:nvPr>
        </p:nvSpPr>
        <p:spPr>
          <a:xfrm>
            <a:off x="6412362" y="2023003"/>
            <a:ext cx="4645152" cy="470031"/>
          </a:xfrm>
        </p:spPr>
        <p:txBody>
          <a:bodyPr/>
          <a:lstStyle/>
          <a:p>
            <a:r>
              <a:rPr lang="bg-BG" dirty="0" smtClean="0"/>
              <a:t> </a:t>
            </a:r>
            <a:endParaRPr lang="en-US" dirty="0"/>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Rectangle 2"/>
          <p:cNvSpPr/>
          <p:nvPr/>
        </p:nvSpPr>
        <p:spPr>
          <a:xfrm>
            <a:off x="1451579" y="1951529"/>
            <a:ext cx="9603272" cy="3677930"/>
          </a:xfrm>
          <a:prstGeom prst="rect">
            <a:avLst/>
          </a:prstGeom>
        </p:spPr>
        <p:txBody>
          <a:bodyPr wrap="square">
            <a:spAutoFit/>
          </a:bodyPr>
          <a:lstStyle/>
          <a:p>
            <a:pPr lvl="1">
              <a:lnSpc>
                <a:spcPct val="150000"/>
              </a:lnSpc>
              <a:spcBef>
                <a:spcPts val="1200"/>
              </a:spcBef>
            </a:pPr>
            <a:r>
              <a:rPr lang="bg-BG" b="1" dirty="0">
                <a:latin typeface="Times New Roman" panose="02020603050405020304" pitchFamily="18" charset="0"/>
                <a:cs typeface="Times New Roman" panose="02020603050405020304" pitchFamily="18" charset="0"/>
              </a:rPr>
              <a:t>Солидарен задължителен осигурителен фонд</a:t>
            </a:r>
            <a:endParaRPr lang="en-US" dirty="0">
              <a:latin typeface="Times New Roman" panose="02020603050405020304" pitchFamily="18" charset="0"/>
              <a:cs typeface="Times New Roman" panose="02020603050405020304" pitchFamily="18" charset="0"/>
            </a:endParaRPr>
          </a:p>
          <a:p>
            <a:endParaRPr lang="bg-BG" sz="800" dirty="0" smtClean="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Задължителна осигурителна </a:t>
            </a:r>
            <a:r>
              <a:rPr lang="bg-BG" dirty="0">
                <a:latin typeface="Times New Roman" panose="02020603050405020304" pitchFamily="18" charset="0"/>
                <a:cs typeface="Times New Roman" panose="02020603050405020304" pitchFamily="18" charset="0"/>
              </a:rPr>
              <a:t>вноска – 8% върху доходите</a:t>
            </a:r>
            <a:r>
              <a:rPr lang="bg-BG"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bg-BG" dirty="0" smtClean="0">
                <a:latin typeface="Times New Roman" panose="02020603050405020304" pitchFamily="18" charset="0"/>
                <a:cs typeface="Times New Roman" panose="02020603050405020304" pitchFamily="18" charset="0"/>
              </a:rPr>
              <a:t>	</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Персонални </a:t>
            </a:r>
            <a:r>
              <a:rPr lang="bg-BG" dirty="0">
                <a:latin typeface="Times New Roman" panose="02020603050405020304" pitchFamily="18" charset="0"/>
                <a:cs typeface="Times New Roman" panose="02020603050405020304" pitchFamily="18" charset="0"/>
              </a:rPr>
              <a:t>вноски, съхранявани в </a:t>
            </a:r>
            <a:r>
              <a:rPr lang="bg-BG" dirty="0" err="1">
                <a:latin typeface="Times New Roman" panose="02020603050405020304" pitchFamily="18" charset="0"/>
                <a:cs typeface="Times New Roman" panose="02020603050405020304" pitchFamily="18" charset="0"/>
              </a:rPr>
              <a:t>неперсонализирани</a:t>
            </a:r>
            <a:r>
              <a:rPr lang="bg-BG" dirty="0">
                <a:latin typeface="Times New Roman" panose="02020603050405020304" pitchFamily="18" charset="0"/>
                <a:cs typeface="Times New Roman" panose="02020603050405020304" pitchFamily="18" charset="0"/>
              </a:rPr>
              <a:t> </a:t>
            </a:r>
            <a:r>
              <a:rPr lang="bg-BG" dirty="0" smtClean="0">
                <a:latin typeface="Times New Roman" panose="02020603050405020304" pitchFamily="18" charset="0"/>
                <a:cs typeface="Times New Roman" panose="02020603050405020304" pitchFamily="18" charset="0"/>
              </a:rPr>
              <a:t>сметки;</a:t>
            </a:r>
            <a:endParaRPr lang="en-US"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bg-BG" dirty="0">
                <a:latin typeface="Times New Roman" panose="02020603050405020304" pitchFamily="18" charset="0"/>
                <a:cs typeface="Times New Roman" panose="02020603050405020304" pitchFamily="18" charset="0"/>
              </a:rPr>
              <a:t>Държавата заплаща за </a:t>
            </a:r>
            <a:r>
              <a:rPr lang="bg-BG" dirty="0" smtClean="0">
                <a:latin typeface="Times New Roman" panose="02020603050405020304" pitchFamily="18" charset="0"/>
                <a:cs typeface="Times New Roman" panose="02020603050405020304" pitchFamily="18" charset="0"/>
              </a:rPr>
              <a:t>определени </a:t>
            </a:r>
            <a:r>
              <a:rPr lang="bg-BG" dirty="0">
                <a:latin typeface="Times New Roman" panose="02020603050405020304" pitchFamily="18" charset="0"/>
                <a:cs typeface="Times New Roman" panose="02020603050405020304" pitchFamily="18" charset="0"/>
              </a:rPr>
              <a:t>категории и групи от </a:t>
            </a:r>
            <a:r>
              <a:rPr lang="bg-BG" dirty="0" smtClean="0">
                <a:latin typeface="Times New Roman" panose="02020603050405020304" pitchFamily="18" charset="0"/>
                <a:cs typeface="Times New Roman" panose="02020603050405020304" pitchFamily="18" charset="0"/>
              </a:rPr>
              <a:t>населението;</a:t>
            </a:r>
          </a:p>
          <a:p>
            <a:pPr marL="285750" lvl="0" indent="-285750">
              <a:buFont typeface="Wingdings" panose="05000000000000000000" pitchFamily="2" charset="2"/>
              <a:buChar char="Ø"/>
            </a:pPr>
            <a:r>
              <a:rPr lang="bg-BG" dirty="0">
                <a:latin typeface="Times New Roman" panose="02020603050405020304" pitchFamily="18" charset="0"/>
                <a:cs typeface="Times New Roman" panose="02020603050405020304" pitchFamily="18" charset="0"/>
              </a:rPr>
              <a:t>Средствата се </a:t>
            </a:r>
            <a:r>
              <a:rPr lang="bg-BG" dirty="0" smtClean="0">
                <a:latin typeface="Times New Roman" panose="02020603050405020304" pitchFamily="18" charset="0"/>
                <a:cs typeface="Times New Roman" panose="02020603050405020304" pitchFamily="18" charset="0"/>
              </a:rPr>
              <a:t>разходват солидарно; </a:t>
            </a:r>
          </a:p>
          <a:p>
            <a:pPr marL="285750" indent="-285750">
              <a:buFont typeface="Wingdings" panose="05000000000000000000" pitchFamily="2" charset="2"/>
              <a:buChar char="Ø"/>
            </a:pPr>
            <a:r>
              <a:rPr lang="bg-BG" dirty="0">
                <a:latin typeface="Times New Roman" panose="02020603050405020304" pitchFamily="18" charset="0"/>
                <a:cs typeface="Times New Roman" panose="02020603050405020304" pitchFamily="18" charset="0"/>
              </a:rPr>
              <a:t>Сметката се </a:t>
            </a:r>
            <a:r>
              <a:rPr lang="bg-BG" dirty="0" smtClean="0">
                <a:latin typeface="Times New Roman" panose="02020603050405020304" pitchFamily="18" charset="0"/>
                <a:cs typeface="Times New Roman" panose="02020603050405020304" pitchFamily="18" charset="0"/>
              </a:rPr>
              <a:t>заплаща </a:t>
            </a:r>
            <a:r>
              <a:rPr lang="bg-BG" dirty="0">
                <a:latin typeface="Times New Roman" panose="02020603050405020304" pitchFamily="18" charset="0"/>
                <a:cs typeface="Times New Roman" panose="02020603050405020304" pitchFamily="18" charset="0"/>
              </a:rPr>
              <a:t>от НЗОК изцяло за сметка на солидарния осигурителен </a:t>
            </a:r>
            <a:r>
              <a:rPr lang="bg-BG" dirty="0" smtClean="0">
                <a:latin typeface="Times New Roman" panose="02020603050405020304" pitchFamily="18" charset="0"/>
                <a:cs typeface="Times New Roman" panose="02020603050405020304" pitchFamily="18" charset="0"/>
              </a:rPr>
              <a:t>фонд; </a:t>
            </a:r>
            <a:endParaRPr lang="en-US"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bg-BG" dirty="0">
                <a:latin typeface="Times New Roman" panose="02020603050405020304" pitchFamily="18" charset="0"/>
                <a:cs typeface="Times New Roman" panose="02020603050405020304" pitchFamily="18" charset="0"/>
              </a:rPr>
              <a:t>Пациентът доплаща за </a:t>
            </a:r>
            <a:r>
              <a:rPr lang="bg-BG" dirty="0" smtClean="0">
                <a:latin typeface="Times New Roman" panose="02020603050405020304" pitchFamily="18" charset="0"/>
                <a:cs typeface="Times New Roman" panose="02020603050405020304" pitchFamily="18" charset="0"/>
              </a:rPr>
              <a:t>леглодни;</a:t>
            </a:r>
            <a:r>
              <a:rPr lang="en-US" baseline="300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bg-BG" dirty="0">
                <a:latin typeface="Times New Roman" panose="02020603050405020304" pitchFamily="18" charset="0"/>
                <a:cs typeface="Times New Roman" panose="02020603050405020304" pitchFamily="18" charset="0"/>
              </a:rPr>
              <a:t>Пациентът не получава сметка (единствено касов бон за </a:t>
            </a:r>
            <a:r>
              <a:rPr lang="bg-BG" dirty="0" smtClean="0">
                <a:latin typeface="Times New Roman" panose="02020603050405020304" pitchFamily="18" charset="0"/>
                <a:cs typeface="Times New Roman" panose="02020603050405020304" pitchFamily="18" charset="0"/>
              </a:rPr>
              <a:t>заплатени леглодни);</a:t>
            </a:r>
            <a:r>
              <a:rPr lang="en-US" baseline="30000" dirty="0">
                <a:latin typeface="Times New Roman" panose="02020603050405020304" pitchFamily="18" charset="0"/>
                <a:cs typeface="Times New Roman" panose="02020603050405020304" pitchFamily="18" charset="0"/>
              </a:rPr>
              <a:t> </a:t>
            </a:r>
            <a:endParaRPr lang="bg-BG" baseline="30000" dirty="0" smtClean="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Доброволни </a:t>
            </a:r>
            <a:r>
              <a:rPr lang="bg-BG" dirty="0">
                <a:latin typeface="Times New Roman" panose="02020603050405020304" pitchFamily="18" charset="0"/>
                <a:cs typeface="Times New Roman" panose="02020603050405020304" pitchFamily="18" charset="0"/>
              </a:rPr>
              <a:t>застраховки – такава има </a:t>
            </a:r>
            <a:r>
              <a:rPr lang="bg-BG" dirty="0" smtClean="0">
                <a:latin typeface="Times New Roman" panose="02020603050405020304" pitchFamily="18" charset="0"/>
                <a:cs typeface="Times New Roman" panose="02020603050405020304" pitchFamily="18" charset="0"/>
              </a:rPr>
              <a:t>едва </a:t>
            </a:r>
            <a:r>
              <a:rPr lang="bg-BG" dirty="0">
                <a:latin typeface="Times New Roman" panose="02020603050405020304" pitchFamily="18" charset="0"/>
                <a:cs typeface="Times New Roman" panose="02020603050405020304" pitchFamily="18" charset="0"/>
              </a:rPr>
              <a:t>11% от населението над 18 години (2017</a:t>
            </a:r>
            <a:r>
              <a:rPr lang="bg-BG" dirty="0" smtClean="0">
                <a:latin typeface="Times New Roman" panose="02020603050405020304" pitchFamily="18" charset="0"/>
                <a:cs typeface="Times New Roman" panose="02020603050405020304" pitchFamily="18" charset="0"/>
              </a:rPr>
              <a:t>);</a:t>
            </a:r>
            <a:r>
              <a:rPr lang="en-US" baseline="300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Съществуват безотчетни и/или нерегламентирани плащания, както и редица </a:t>
            </a:r>
            <a:r>
              <a:rPr lang="bg-BG" dirty="0">
                <a:latin typeface="Times New Roman" panose="02020603050405020304" pitchFamily="18" charset="0"/>
                <a:cs typeface="Times New Roman" panose="02020603050405020304" pitchFamily="18" charset="0"/>
              </a:rPr>
              <a:t>(</a:t>
            </a:r>
            <a:r>
              <a:rPr lang="bg-BG" dirty="0" err="1" smtClean="0">
                <a:latin typeface="Times New Roman" panose="02020603050405020304" pitchFamily="18" charset="0"/>
                <a:cs typeface="Times New Roman" panose="02020603050405020304" pitchFamily="18" charset="0"/>
              </a:rPr>
              <a:t>полу</a:t>
            </a:r>
            <a:r>
              <a:rPr lang="bg-BG" dirty="0" smtClean="0">
                <a:latin typeface="Times New Roman" panose="02020603050405020304" pitchFamily="18" charset="0"/>
                <a:cs typeface="Times New Roman" panose="02020603050405020304" pitchFamily="18" charset="0"/>
              </a:rPr>
              <a:t>-) </a:t>
            </a:r>
            <a:r>
              <a:rPr lang="bg-BG" dirty="0">
                <a:latin typeface="Times New Roman" panose="02020603050405020304" pitchFamily="18" charset="0"/>
                <a:cs typeface="Times New Roman" panose="02020603050405020304" pitchFamily="18" charset="0"/>
              </a:rPr>
              <a:t>регламентирани доплащания за услуги, които пациентът е </a:t>
            </a:r>
            <a:r>
              <a:rPr lang="bg-BG" dirty="0" smtClean="0">
                <a:latin typeface="Times New Roman" panose="02020603050405020304" pitchFamily="18" charset="0"/>
                <a:cs typeface="Times New Roman" panose="02020603050405020304" pitchFamily="18" charset="0"/>
              </a:rPr>
              <a:t>задължен </a:t>
            </a:r>
            <a:r>
              <a:rPr lang="bg-BG" dirty="0">
                <a:latin typeface="Times New Roman" panose="02020603050405020304" pitchFamily="18" charset="0"/>
                <a:cs typeface="Times New Roman" panose="02020603050405020304" pitchFamily="18" charset="0"/>
              </a:rPr>
              <a:t>да избере, независимо дали желае или не </a:t>
            </a:r>
            <a:r>
              <a:rPr lang="bg-BG" dirty="0" smtClean="0">
                <a:latin typeface="Times New Roman" panose="02020603050405020304" pitchFamily="18" charset="0"/>
                <a:cs typeface="Times New Roman" panose="02020603050405020304" pitchFamily="18" charset="0"/>
              </a:rPr>
              <a:t>(</a:t>
            </a:r>
            <a:r>
              <a:rPr lang="bg-BG" i="1" dirty="0">
                <a:latin typeface="Times New Roman" panose="02020603050405020304" pitchFamily="18" charset="0"/>
                <a:cs typeface="Times New Roman" panose="02020603050405020304" pitchFamily="18" charset="0"/>
              </a:rPr>
              <a:t>напр. избор на екип, </a:t>
            </a:r>
            <a:r>
              <a:rPr lang="bg-BG" i="1" dirty="0" smtClean="0">
                <a:latin typeface="Times New Roman" panose="02020603050405020304" pitchFamily="18" charset="0"/>
                <a:cs typeface="Times New Roman" panose="02020603050405020304" pitchFamily="18" charset="0"/>
              </a:rPr>
              <a:t>вкл. когато ЛЗ </a:t>
            </a:r>
            <a:r>
              <a:rPr lang="bg-BG" i="1" dirty="0">
                <a:latin typeface="Times New Roman" panose="02020603050405020304" pitchFamily="18" charset="0"/>
                <a:cs typeface="Times New Roman" panose="02020603050405020304" pitchFamily="18" charset="0"/>
              </a:rPr>
              <a:t>разполага само с един екип</a:t>
            </a:r>
            <a:r>
              <a:rPr lang="bg-BG"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41002453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638509"/>
            <a:ext cx="9607661" cy="1221974"/>
          </a:xfrm>
        </p:spPr>
        <p:txBody>
          <a:bodyPr>
            <a:normAutofit/>
          </a:bodyPr>
          <a:lstStyle/>
          <a:p>
            <a:pPr>
              <a:spcBef>
                <a:spcPts val="1200"/>
              </a:spcBef>
            </a:pPr>
            <a:r>
              <a:rPr lang="bg-BG" dirty="0" smtClean="0">
                <a:latin typeface="Times New Roman" panose="02020603050405020304" pitchFamily="18" charset="0"/>
                <a:cs typeface="Times New Roman" panose="02020603050405020304" pitchFamily="18" charset="0"/>
              </a:rPr>
              <a:t>Здравна система – вариант  </a:t>
            </a:r>
            <a:r>
              <a:rPr lang="bg-BG" sz="3600" dirty="0" smtClean="0">
                <a:latin typeface="Monotype Corsiva" panose="03010101010201010101" pitchFamily="66" charset="0"/>
                <a:cs typeface="Times New Roman" panose="02020603050405020304" pitchFamily="18" charset="0"/>
              </a:rPr>
              <a:t>Б</a:t>
            </a:r>
            <a:r>
              <a:rPr lang="bg-BG" dirty="0">
                <a:latin typeface="Times New Roman" panose="02020603050405020304" pitchFamily="18" charset="0"/>
                <a:cs typeface="Times New Roman" panose="02020603050405020304" pitchFamily="18" charset="0"/>
              </a:rPr>
              <a:t/>
            </a:r>
            <a:br>
              <a:rPr lang="bg-BG" dirty="0">
                <a:latin typeface="Times New Roman" panose="02020603050405020304" pitchFamily="18" charset="0"/>
                <a:cs typeface="Times New Roman" panose="02020603050405020304" pitchFamily="18" charset="0"/>
              </a:rPr>
            </a:br>
            <a:r>
              <a:rPr lang="bg-BG" sz="2200" dirty="0" smtClean="0">
                <a:latin typeface="Times New Roman" panose="02020603050405020304" pitchFamily="18" charset="0"/>
                <a:cs typeface="Times New Roman" panose="02020603050405020304" pitchFamily="18" charset="0"/>
              </a:rPr>
              <a:t>Икономически </a:t>
            </a:r>
            <a:r>
              <a:rPr lang="bg-BG" sz="2200" dirty="0">
                <a:latin typeface="Times New Roman" panose="02020603050405020304" pitchFamily="18" charset="0"/>
                <a:cs typeface="Times New Roman" panose="02020603050405020304" pitchFamily="18" charset="0"/>
              </a:rPr>
              <a:t>принципи при взимане на </a:t>
            </a:r>
            <a:r>
              <a:rPr lang="bg-BG" sz="2200" dirty="0" smtClean="0">
                <a:latin typeface="Times New Roman" panose="02020603050405020304" pitchFamily="18" charset="0"/>
                <a:cs typeface="Times New Roman" panose="02020603050405020304" pitchFamily="18" charset="0"/>
              </a:rPr>
              <a:t>решенията за въвеждане на задължително допълнително застраховане</a:t>
            </a:r>
            <a:endParaRPr lang="en-US" sz="22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3"/>
            <a:ext cx="9610323" cy="3790447"/>
          </a:xfrm>
        </p:spPr>
        <p:txBody>
          <a:bodyPr>
            <a:normAutofit fontScale="92500" lnSpcReduction="10000"/>
          </a:bodyPr>
          <a:lstStyle/>
          <a:p>
            <a:pPr algn="just">
              <a:buFont typeface="Wingdings" panose="05000000000000000000" pitchFamily="2" charset="2"/>
              <a:buChar char="v"/>
            </a:pPr>
            <a:r>
              <a:rPr lang="bg-BG" b="1" dirty="0" smtClean="0"/>
              <a:t>Морален риск </a:t>
            </a:r>
            <a:r>
              <a:rPr lang="en-US" sz="2100" i="1" dirty="0"/>
              <a:t>(Moral Hazard)</a:t>
            </a:r>
            <a:r>
              <a:rPr lang="bg-BG" b="1" dirty="0" smtClean="0"/>
              <a:t>: </a:t>
            </a:r>
            <a:r>
              <a:rPr lang="bg-BG" dirty="0" smtClean="0"/>
              <a:t> </a:t>
            </a:r>
            <a:r>
              <a:rPr lang="bg-BG" dirty="0"/>
              <a:t>осигурени поемат повече здравни рискове и търсят медицински услуги по-често от </a:t>
            </a:r>
            <a:r>
              <a:rPr lang="bg-BG" dirty="0" smtClean="0"/>
              <a:t>неосигурените</a:t>
            </a:r>
            <a:r>
              <a:rPr lang="bg-BG" dirty="0"/>
              <a:t>;</a:t>
            </a:r>
            <a:r>
              <a:rPr lang="bg-BG" dirty="0" smtClean="0"/>
              <a:t> </a:t>
            </a:r>
            <a:endParaRPr lang="en-US" dirty="0"/>
          </a:p>
          <a:p>
            <a:pPr algn="just">
              <a:buFont typeface="Wingdings" panose="05000000000000000000" pitchFamily="2" charset="2"/>
              <a:buChar char="v"/>
            </a:pPr>
            <a:r>
              <a:rPr lang="bg-BG" b="1" dirty="0"/>
              <a:t>Неблагоприятен </a:t>
            </a:r>
            <a:r>
              <a:rPr lang="bg-BG" b="1" dirty="0" smtClean="0"/>
              <a:t>подбор</a:t>
            </a:r>
            <a:r>
              <a:rPr lang="en-US" b="1" dirty="0" smtClean="0"/>
              <a:t> </a:t>
            </a:r>
            <a:r>
              <a:rPr lang="en-US" sz="2100" i="1" dirty="0"/>
              <a:t>(Adverse Selection)</a:t>
            </a:r>
            <a:r>
              <a:rPr lang="bg-BG" b="1" dirty="0" smtClean="0"/>
              <a:t>:</a:t>
            </a:r>
            <a:r>
              <a:rPr lang="bg-BG" dirty="0" smtClean="0"/>
              <a:t> </a:t>
            </a:r>
            <a:r>
              <a:rPr lang="bg-BG" dirty="0"/>
              <a:t>тенденцията </a:t>
            </a:r>
            <a:r>
              <a:rPr lang="bg-BG" dirty="0" smtClean="0"/>
              <a:t>хората </a:t>
            </a:r>
            <a:r>
              <a:rPr lang="bg-BG" dirty="0"/>
              <a:t>да купуват застраховка само когато са сигурни, че ще се възползват от нея, т.е. купуват само най-болните и здравите отпадат. </a:t>
            </a:r>
            <a:r>
              <a:rPr lang="bg-BG" dirty="0" smtClean="0"/>
              <a:t>Преодолява се най-ефективно със </a:t>
            </a:r>
            <a:r>
              <a:rPr lang="bg-BG" dirty="0"/>
              <a:t>задължително </a:t>
            </a:r>
            <a:r>
              <a:rPr lang="bg-BG" dirty="0" smtClean="0"/>
              <a:t>застраховане; </a:t>
            </a:r>
            <a:endParaRPr lang="en-US" dirty="0"/>
          </a:p>
          <a:p>
            <a:pPr algn="just">
              <a:buFont typeface="Wingdings" panose="05000000000000000000" pitchFamily="2" charset="2"/>
              <a:buChar char="v"/>
            </a:pPr>
            <a:r>
              <a:rPr lang="bg-BG" b="1" dirty="0"/>
              <a:t>Асиметрична </a:t>
            </a:r>
            <a:r>
              <a:rPr lang="bg-BG" b="1" dirty="0" smtClean="0"/>
              <a:t>информация </a:t>
            </a:r>
            <a:r>
              <a:rPr lang="en-US" sz="2100" i="1" dirty="0"/>
              <a:t>(</a:t>
            </a:r>
            <a:r>
              <a:rPr lang="en-US" sz="2100" i="1" dirty="0" smtClean="0"/>
              <a:t>Asymmetric </a:t>
            </a:r>
            <a:r>
              <a:rPr lang="en-US" sz="2100" i="1" dirty="0"/>
              <a:t>Information)</a:t>
            </a:r>
            <a:r>
              <a:rPr lang="bg-BG" b="1" dirty="0" smtClean="0"/>
              <a:t>: </a:t>
            </a:r>
            <a:r>
              <a:rPr lang="bg-BG" dirty="0" smtClean="0"/>
              <a:t>само </a:t>
            </a:r>
            <a:r>
              <a:rPr lang="bg-BG" dirty="0"/>
              <a:t>лицето знае риска си и само лекаря знае колко необходими са услугите за </a:t>
            </a:r>
            <a:r>
              <a:rPr lang="bg-BG" dirty="0" smtClean="0"/>
              <a:t>пациента</a:t>
            </a:r>
            <a:r>
              <a:rPr lang="bg-BG" dirty="0"/>
              <a:t>;</a:t>
            </a:r>
            <a:r>
              <a:rPr lang="bg-BG" dirty="0" smtClean="0"/>
              <a:t> </a:t>
            </a:r>
            <a:endParaRPr lang="en-US" dirty="0"/>
          </a:p>
          <a:p>
            <a:pPr algn="just">
              <a:buFont typeface="Wingdings" panose="05000000000000000000" pitchFamily="2" charset="2"/>
              <a:buChar char="v"/>
            </a:pPr>
            <a:r>
              <a:rPr lang="bg-BG" b="1" dirty="0" smtClean="0"/>
              <a:t>Търсене в резултат от изобилие</a:t>
            </a:r>
            <a:r>
              <a:rPr lang="en-US" b="1" dirty="0" smtClean="0"/>
              <a:t> </a:t>
            </a:r>
            <a:r>
              <a:rPr lang="en-US" sz="2100" i="1" dirty="0"/>
              <a:t>(Supply creates its own demand)</a:t>
            </a:r>
            <a:r>
              <a:rPr lang="bg-BG" b="1" dirty="0" smtClean="0"/>
              <a:t>: </a:t>
            </a:r>
            <a:r>
              <a:rPr lang="bg-BG" dirty="0" smtClean="0"/>
              <a:t>търсенето </a:t>
            </a:r>
            <a:r>
              <a:rPr lang="bg-BG" dirty="0"/>
              <a:t>на медицински услуги е пропорционално на предлагането им. Преодолява се чрез дългосрочна яснота за броя на договорни партньори.</a:t>
            </a:r>
            <a:endParaRPr lang="en-US" dirty="0"/>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20</a:t>
            </a:fld>
            <a:endParaRPr lang="en-US" dirty="0"/>
          </a:p>
        </p:txBody>
      </p:sp>
    </p:spTree>
    <p:extLst>
      <p:ext uri="{BB962C8B-B14F-4D97-AF65-F5344CB8AC3E}">
        <p14:creationId xmlns:p14="http://schemas.microsoft.com/office/powerpoint/2010/main" val="24855161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latin typeface="Times New Roman" panose="02020603050405020304" pitchFamily="18" charset="0"/>
                <a:cs typeface="Times New Roman" panose="02020603050405020304" pitchFamily="18" charset="0"/>
              </a:rPr>
              <a:t>Здравна система –модел </a:t>
            </a:r>
            <a:r>
              <a:rPr lang="bg-BG" dirty="0" smtClean="0">
                <a:latin typeface="Times New Roman" panose="02020603050405020304" pitchFamily="18" charset="0"/>
                <a:cs typeface="Times New Roman" panose="02020603050405020304" pitchFamily="18" charset="0"/>
              </a:rPr>
              <a:t> </a:t>
            </a:r>
            <a:r>
              <a:rPr lang="bg-BG" sz="3600" dirty="0" smtClean="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bg-BG"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bg-BG" dirty="0" smtClean="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финансиране</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4"/>
            <a:ext cx="9607661" cy="3748536"/>
          </a:xfrm>
        </p:spPr>
        <p:txBody>
          <a:bodyPr>
            <a:normAutofit fontScale="85000" lnSpcReduction="20000"/>
          </a:bodyPr>
          <a:lstStyle/>
          <a:p>
            <a:pPr marL="361950" indent="-361950" algn="just">
              <a:buFont typeface="Wingdings" panose="05000000000000000000" pitchFamily="2" charset="2"/>
              <a:buChar char="Ø"/>
            </a:pPr>
            <a:r>
              <a:rPr lang="bg-BG" sz="2400" dirty="0">
                <a:latin typeface="Times New Roman" panose="02020603050405020304" pitchFamily="18" charset="0"/>
                <a:cs typeface="Times New Roman" panose="02020603050405020304" pitchFamily="18" charset="0"/>
              </a:rPr>
              <a:t>Най-съществената характеристика на новия здравен модел </a:t>
            </a:r>
            <a:r>
              <a:rPr lang="bg-BG" sz="2400" dirty="0" smtClean="0">
                <a:latin typeface="Times New Roman" panose="02020603050405020304" pitchFamily="18" charset="0"/>
                <a:cs typeface="Times New Roman" panose="02020603050405020304" pitchFamily="18" charset="0"/>
              </a:rPr>
              <a:t>е </a:t>
            </a:r>
            <a:r>
              <a:rPr lang="bg-BG" sz="2400" dirty="0">
                <a:latin typeface="Times New Roman" panose="02020603050405020304" pitchFamily="18" charset="0"/>
                <a:cs typeface="Times New Roman" panose="02020603050405020304" pitchFamily="18" charset="0"/>
              </a:rPr>
              <a:t>преминаването от чисто солидарен осигурителен модел към персонализиран здравно-осигурителен модел. Тази промяна ще се извърши </a:t>
            </a:r>
            <a:r>
              <a:rPr lang="bg-BG" sz="2400" dirty="0" smtClean="0">
                <a:latin typeface="Times New Roman" panose="02020603050405020304" pitchFamily="18" charset="0"/>
                <a:cs typeface="Times New Roman" panose="02020603050405020304" pitchFamily="18" charset="0"/>
              </a:rPr>
              <a:t>поетапно – от съвместно участие на НЗОК и застрахователите в дейностите,  до пълна и цялостна демонополизация на НЗОК – вариант </a:t>
            </a:r>
            <a:r>
              <a:rPr lang="bg-BG" sz="2400" dirty="0" smtClean="0">
                <a:latin typeface="Monotype Corsiva" panose="03010101010201010101" pitchFamily="66" charset="0"/>
                <a:cs typeface="Times New Roman" panose="02020603050405020304" pitchFamily="18" charset="0"/>
              </a:rPr>
              <a:t>А</a:t>
            </a:r>
            <a:r>
              <a:rPr lang="bg-BG" sz="2400" dirty="0" smtClean="0">
                <a:latin typeface="Times New Roman" panose="02020603050405020304" pitchFamily="18" charset="0"/>
                <a:cs typeface="Times New Roman" panose="02020603050405020304" pitchFamily="18" charset="0"/>
              </a:rPr>
              <a:t>. </a:t>
            </a:r>
            <a:endParaRPr lang="bg-BG" sz="2400" dirty="0" smtClean="0">
              <a:latin typeface="Times New Roman" panose="02020603050405020304" pitchFamily="18" charset="0"/>
              <a:cs typeface="Times New Roman" panose="02020603050405020304" pitchFamily="18" charset="0"/>
            </a:endParaRPr>
          </a:p>
          <a:p>
            <a:pPr marL="361950" indent="-361950" algn="just">
              <a:buFont typeface="Wingdings" panose="05000000000000000000" pitchFamily="2" charset="2"/>
              <a:buChar char="Ø"/>
            </a:pPr>
            <a:r>
              <a:rPr lang="bg-BG" sz="2400" dirty="0">
                <a:latin typeface="Times New Roman" panose="02020603050405020304" pitchFamily="18" charset="0"/>
                <a:cs typeface="Times New Roman" panose="02020603050405020304" pitchFamily="18" charset="0"/>
              </a:rPr>
              <a:t>Финансирането на новата здравна </a:t>
            </a:r>
            <a:r>
              <a:rPr lang="bg-BG" sz="2400" dirty="0" smtClean="0">
                <a:latin typeface="Times New Roman" panose="02020603050405020304" pitchFamily="18" charset="0"/>
                <a:cs typeface="Times New Roman" panose="02020603050405020304" pitchFamily="18" charset="0"/>
              </a:rPr>
              <a:t>система модел </a:t>
            </a:r>
            <a:r>
              <a:rPr lang="bg-BG" sz="2400" dirty="0" smtClean="0">
                <a:latin typeface="Monotype Corsiva" panose="03010101010201010101" pitchFamily="66" charset="0"/>
                <a:cs typeface="Times New Roman" panose="02020603050405020304" pitchFamily="18" charset="0"/>
              </a:rPr>
              <a:t>Б </a:t>
            </a:r>
            <a:r>
              <a:rPr lang="bg-BG" sz="2400" dirty="0" smtClean="0">
                <a:latin typeface="Times New Roman" panose="02020603050405020304" pitchFamily="18" charset="0"/>
                <a:cs typeface="Times New Roman" panose="02020603050405020304" pitchFamily="18" charset="0"/>
              </a:rPr>
              <a:t> </a:t>
            </a:r>
            <a:r>
              <a:rPr lang="bg-BG" sz="2400" dirty="0">
                <a:latin typeface="Times New Roman" panose="02020603050405020304" pitchFamily="18" charset="0"/>
                <a:cs typeface="Times New Roman" panose="02020603050405020304" pitchFamily="18" charset="0"/>
              </a:rPr>
              <a:t>е базирано на съчетаване на </a:t>
            </a:r>
            <a:r>
              <a:rPr lang="bg-BG" sz="2400" dirty="0" smtClean="0">
                <a:latin typeface="Times New Roman" panose="02020603050405020304" pitchFamily="18" charset="0"/>
                <a:cs typeface="Times New Roman" panose="02020603050405020304" pitchFamily="18" charset="0"/>
              </a:rPr>
              <a:t>три стълба, гарантиращо нейната устойчивост и възможност за бъдещо развитие. </a:t>
            </a:r>
            <a:r>
              <a:rPr lang="bg-BG" sz="2400" dirty="0">
                <a:latin typeface="Times New Roman" panose="02020603050405020304" pitchFamily="18" charset="0"/>
                <a:cs typeface="Times New Roman" panose="02020603050405020304" pitchFamily="18" charset="0"/>
              </a:rPr>
              <a:t>Ще се изгради</a:t>
            </a:r>
            <a:r>
              <a:rPr lang="bg-BG" sz="2400" b="1" dirty="0">
                <a:latin typeface="Times New Roman" panose="02020603050405020304" pitchFamily="18" charset="0"/>
                <a:cs typeface="Times New Roman" panose="02020603050405020304" pitchFamily="18" charset="0"/>
              </a:rPr>
              <a:t> </a:t>
            </a:r>
            <a:r>
              <a:rPr lang="bg-BG" sz="2400" dirty="0">
                <a:latin typeface="Times New Roman" panose="02020603050405020304" pitchFamily="18" charset="0"/>
                <a:cs typeface="Times New Roman" panose="02020603050405020304" pitchFamily="18" charset="0"/>
              </a:rPr>
              <a:t>смесена система на финансиране с няколко нива на защита на </a:t>
            </a:r>
            <a:r>
              <a:rPr lang="bg-BG" sz="2400" dirty="0" smtClean="0">
                <a:latin typeface="Times New Roman" panose="02020603050405020304" pitchFamily="18" charset="0"/>
                <a:cs typeface="Times New Roman" panose="02020603050405020304" pitchFamily="18" charset="0"/>
              </a:rPr>
              <a:t>гражданите. </a:t>
            </a:r>
          </a:p>
          <a:p>
            <a:pPr marL="361950" indent="-361950" algn="just">
              <a:buFont typeface="Wingdings" panose="05000000000000000000" pitchFamily="2" charset="2"/>
              <a:buChar char="Ø"/>
            </a:pPr>
            <a:r>
              <a:rPr lang="bg-BG" sz="2400" dirty="0" smtClean="0">
                <a:latin typeface="Times New Roman" panose="02020603050405020304" pitchFamily="18" charset="0"/>
                <a:cs typeface="Times New Roman" panose="02020603050405020304" pitchFamily="18" charset="0"/>
              </a:rPr>
              <a:t>Новият здравен модел </a:t>
            </a:r>
            <a:r>
              <a:rPr lang="bg-BG" sz="2400" dirty="0">
                <a:latin typeface="Monotype Corsiva" panose="03010101010201010101" pitchFamily="66" charset="0"/>
                <a:cs typeface="Times New Roman" panose="02020603050405020304" pitchFamily="18" charset="0"/>
              </a:rPr>
              <a:t>Б</a:t>
            </a:r>
            <a:r>
              <a:rPr lang="bg-BG" sz="2400" dirty="0" smtClean="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се </a:t>
            </a:r>
            <a:r>
              <a:rPr lang="bg-BG" sz="2400" dirty="0">
                <a:latin typeface="Times New Roman" panose="02020603050405020304" pitchFamily="18" charset="0"/>
                <a:cs typeface="Times New Roman" panose="02020603050405020304" pitchFamily="18" charset="0"/>
              </a:rPr>
              <a:t>реализира от </a:t>
            </a:r>
            <a:r>
              <a:rPr lang="bg-BG" sz="2400" dirty="0" smtClean="0">
                <a:latin typeface="Times New Roman" panose="02020603050405020304" pitchFamily="18" charset="0"/>
                <a:cs typeface="Times New Roman" panose="02020603050405020304" pitchFamily="18" charset="0"/>
              </a:rPr>
              <a:t>следните </a:t>
            </a:r>
            <a:r>
              <a:rPr lang="bg-BG" sz="2400" dirty="0">
                <a:latin typeface="Times New Roman" panose="02020603050405020304" pitchFamily="18" charset="0"/>
                <a:cs typeface="Times New Roman" panose="02020603050405020304" pitchFamily="18" charset="0"/>
              </a:rPr>
              <a:t>припокриващи се и взаимно допълващи се </a:t>
            </a:r>
            <a:r>
              <a:rPr lang="bg-BG" sz="2400" dirty="0" smtClean="0">
                <a:latin typeface="Times New Roman" panose="02020603050405020304" pitchFamily="18" charset="0"/>
                <a:cs typeface="Times New Roman" panose="02020603050405020304" pitchFamily="18" charset="0"/>
              </a:rPr>
              <a:t>компоненти</a:t>
            </a:r>
            <a:r>
              <a:rPr lang="bg-BG" sz="2400" dirty="0" smtClean="0">
                <a:latin typeface="Times New Roman" panose="02020603050405020304" pitchFamily="18" charset="0"/>
                <a:cs typeface="Times New Roman" panose="02020603050405020304" pitchFamily="18" charset="0"/>
              </a:rPr>
              <a:t>:</a:t>
            </a:r>
            <a:endParaRPr lang="bg-BG" dirty="0" smtClean="0"/>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21</a:t>
            </a:fld>
            <a:endParaRPr lang="en-US" dirty="0"/>
          </a:p>
        </p:txBody>
      </p:sp>
    </p:spTree>
    <p:extLst>
      <p:ext uri="{BB962C8B-B14F-4D97-AF65-F5344CB8AC3E}">
        <p14:creationId xmlns:p14="http://schemas.microsoft.com/office/powerpoint/2010/main" val="41707703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Здравна система –модел</a:t>
            </a:r>
            <a:r>
              <a:rPr lang="bg-BG" dirty="0">
                <a:latin typeface="Times New Roman" panose="02020603050405020304" pitchFamily="18" charset="0"/>
                <a:cs typeface="Times New Roman" panose="02020603050405020304" pitchFamily="18" charset="0"/>
              </a:rPr>
              <a:t>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Финансиране (2)</a:t>
            </a:r>
            <a:endParaRPr lang="en-US" sz="2400" dirty="0">
              <a:latin typeface="Times New Roman" panose="02020603050405020304" pitchFamily="18" charset="0"/>
              <a:cs typeface="Times New Roman" panose="02020603050405020304" pitchFamily="18" charset="0"/>
            </a:endParaRP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7" name="TextBox 6"/>
          <p:cNvSpPr txBox="1"/>
          <p:nvPr/>
        </p:nvSpPr>
        <p:spPr>
          <a:xfrm>
            <a:off x="4874050" y="2161768"/>
            <a:ext cx="6498357" cy="3354765"/>
          </a:xfrm>
          <a:prstGeom prst="rect">
            <a:avLst/>
          </a:prstGeom>
          <a:noFill/>
        </p:spPr>
        <p:txBody>
          <a:bodyPr wrap="square" rtlCol="0">
            <a:spAutoFit/>
          </a:bodyPr>
          <a:lstStyle/>
          <a:p>
            <a:pPr marL="457200" indent="-457200">
              <a:buFont typeface="Courier New" panose="02070309020205020404" pitchFamily="49" charset="0"/>
              <a:buChar char="o"/>
            </a:pPr>
            <a:r>
              <a:rPr lang="bg-BG" sz="2700" b="1" i="1" dirty="0" smtClean="0">
                <a:latin typeface="Garamond" panose="02020404030301010803" pitchFamily="18" charset="0"/>
              </a:rPr>
              <a:t>Първи стълб </a:t>
            </a:r>
            <a:r>
              <a:rPr lang="bg-BG" sz="2700" b="1" dirty="0" smtClean="0"/>
              <a:t>– Задължително осигуряване </a:t>
            </a:r>
            <a:r>
              <a:rPr lang="bg-BG" sz="2400" dirty="0" smtClean="0"/>
              <a:t>– 8</a:t>
            </a:r>
            <a:r>
              <a:rPr lang="bg-BG" sz="2400" dirty="0"/>
              <a:t>%-но </a:t>
            </a:r>
            <a:r>
              <a:rPr lang="bg-BG" sz="2400" dirty="0" smtClean="0"/>
              <a:t>здравно осигуряване;</a:t>
            </a:r>
          </a:p>
          <a:p>
            <a:pPr marL="457200" indent="-457200">
              <a:buFont typeface="Courier New" panose="02070309020205020404" pitchFamily="49" charset="0"/>
              <a:buChar char="o"/>
            </a:pPr>
            <a:r>
              <a:rPr lang="bg-BG" sz="2700" b="1" i="1" dirty="0">
                <a:latin typeface="Garamond" panose="02020404030301010803" pitchFamily="18" charset="0"/>
              </a:rPr>
              <a:t>Втори стълб </a:t>
            </a:r>
            <a:r>
              <a:rPr lang="bg-BG" sz="2700" b="1" dirty="0" smtClean="0"/>
              <a:t>- Задължително </a:t>
            </a:r>
            <a:r>
              <a:rPr lang="bg-BG" sz="2700" b="1" dirty="0"/>
              <a:t>здравно </a:t>
            </a:r>
            <a:r>
              <a:rPr lang="bg-BG" sz="2700" b="1" dirty="0" smtClean="0"/>
              <a:t>застраховане </a:t>
            </a:r>
            <a:r>
              <a:rPr lang="bg-BG" sz="2400" dirty="0"/>
              <a:t>– </a:t>
            </a:r>
            <a:r>
              <a:rPr lang="bg-BG" sz="2400" dirty="0" smtClean="0"/>
              <a:t>задължителна за всички здравна застраховка</a:t>
            </a:r>
            <a:r>
              <a:rPr lang="en-US" sz="2400" dirty="0" smtClean="0"/>
              <a:t> </a:t>
            </a:r>
            <a:r>
              <a:rPr lang="bg-BG" sz="2400" dirty="0" smtClean="0"/>
              <a:t>с фиксирана премия;</a:t>
            </a:r>
          </a:p>
          <a:p>
            <a:pPr marL="457200" indent="-457200">
              <a:buFont typeface="Courier New" panose="02070309020205020404" pitchFamily="49" charset="0"/>
              <a:buChar char="o"/>
            </a:pPr>
            <a:r>
              <a:rPr lang="bg-BG" sz="2700" b="1" i="1" dirty="0" smtClean="0">
                <a:latin typeface="Garamond" panose="02020404030301010803" pitchFamily="18" charset="0"/>
              </a:rPr>
              <a:t>Трети </a:t>
            </a:r>
            <a:r>
              <a:rPr lang="bg-BG" sz="2700" b="1" i="1" dirty="0">
                <a:latin typeface="Garamond" panose="02020404030301010803" pitchFamily="18" charset="0"/>
              </a:rPr>
              <a:t>стълб </a:t>
            </a:r>
            <a:r>
              <a:rPr lang="bg-BG" sz="2700" b="1" i="1" dirty="0" smtClean="0">
                <a:latin typeface="Garamond" panose="02020404030301010803" pitchFamily="18" charset="0"/>
              </a:rPr>
              <a:t>- </a:t>
            </a:r>
            <a:r>
              <a:rPr lang="bg-BG" sz="2700" b="1" dirty="0" smtClean="0"/>
              <a:t>Доброволно </a:t>
            </a:r>
            <a:r>
              <a:rPr lang="bg-BG" sz="2700" b="1" dirty="0"/>
              <a:t>здравно </a:t>
            </a:r>
            <a:r>
              <a:rPr lang="bg-BG" sz="2700" b="1" dirty="0" smtClean="0"/>
              <a:t>застраховане </a:t>
            </a:r>
            <a:r>
              <a:rPr lang="bg-BG" sz="2800" dirty="0"/>
              <a:t>– </a:t>
            </a:r>
            <a:r>
              <a:rPr lang="bg-BG" sz="2400" dirty="0" smtClean="0"/>
              <a:t>класическо застраховане</a:t>
            </a:r>
            <a:r>
              <a:rPr lang="en-US" sz="2800" dirty="0" smtClean="0"/>
              <a:t> </a:t>
            </a:r>
            <a:endParaRPr lang="en-US" sz="2800" b="1" dirty="0"/>
          </a:p>
        </p:txBody>
      </p:sp>
      <p:sp>
        <p:nvSpPr>
          <p:cNvPr id="3" name="Slide Number Placeholder 2"/>
          <p:cNvSpPr>
            <a:spLocks noGrp="1"/>
          </p:cNvSpPr>
          <p:nvPr>
            <p:ph type="sldNum" sz="quarter" idx="12"/>
          </p:nvPr>
        </p:nvSpPr>
        <p:spPr/>
        <p:txBody>
          <a:bodyPr/>
          <a:lstStyle/>
          <a:p>
            <a:fld id="{6D22F896-40B5-4ADD-8801-0D06FADFA095}" type="slidenum">
              <a:rPr lang="en-US" smtClean="0"/>
              <a:t>22</a:t>
            </a:fld>
            <a:endParaRPr lang="en-US" dirty="0"/>
          </a:p>
        </p:txBody>
      </p:sp>
      <p:pic>
        <p:nvPicPr>
          <p:cNvPr id="5" name="Content Placeholder 4"/>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1468451" y="2161768"/>
            <a:ext cx="3200686" cy="3450431"/>
          </a:xfrm>
        </p:spPr>
      </p:pic>
    </p:spTree>
    <p:extLst>
      <p:ext uri="{BB962C8B-B14F-4D97-AF65-F5344CB8AC3E}">
        <p14:creationId xmlns:p14="http://schemas.microsoft.com/office/powerpoint/2010/main" val="26169077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526943"/>
            <a:ext cx="9998220" cy="993632"/>
          </a:xfrm>
        </p:spPr>
        <p:txBody>
          <a:bodyPr/>
          <a:lstStyle/>
          <a:p>
            <a:r>
              <a:rPr lang="bg-BG" dirty="0" smtClean="0">
                <a:latin typeface="Times New Roman" panose="02020603050405020304" pitchFamily="18" charset="0"/>
                <a:cs typeface="Times New Roman" panose="02020603050405020304" pitchFamily="18" charset="0"/>
              </a:rPr>
              <a:t>Здравна система –модел Б</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описание</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291079" y="1880171"/>
            <a:ext cx="9990065" cy="4294598"/>
          </a:xfrm>
        </p:spPr>
        <p:txBody>
          <a:bodyPr>
            <a:noAutofit/>
          </a:bodyPr>
          <a:lstStyle/>
          <a:p>
            <a:pPr marL="285750" lvl="1" indent="-285750" algn="just">
              <a:lnSpc>
                <a:spcPct val="100000"/>
              </a:lnSpc>
              <a:spcBef>
                <a:spcPts val="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Ресурсът </a:t>
            </a:r>
            <a:r>
              <a:rPr lang="bg-BG" sz="1700" dirty="0">
                <a:latin typeface="Times New Roman" panose="02020603050405020304" pitchFamily="18" charset="0"/>
                <a:cs typeface="Times New Roman" panose="02020603050405020304" pitchFamily="18" charset="0"/>
              </a:rPr>
              <a:t>се генерира </a:t>
            </a:r>
            <a:r>
              <a:rPr lang="bg-BG" sz="1700" dirty="0" smtClean="0">
                <a:latin typeface="Times New Roman" panose="02020603050405020304" pitchFamily="18" charset="0"/>
                <a:cs typeface="Times New Roman" panose="02020603050405020304" pitchFamily="18" charset="0"/>
              </a:rPr>
              <a:t>от 8 %-</a:t>
            </a:r>
            <a:r>
              <a:rPr lang="bg-BG" sz="1700" dirty="0" err="1">
                <a:latin typeface="Times New Roman" panose="02020603050405020304" pitchFamily="18" charset="0"/>
                <a:cs typeface="Times New Roman" panose="02020603050405020304" pitchFamily="18" charset="0"/>
              </a:rPr>
              <a:t>ната</a:t>
            </a:r>
            <a:r>
              <a:rPr lang="bg-BG" sz="1700" dirty="0">
                <a:latin typeface="Times New Roman" panose="02020603050405020304" pitchFamily="18" charset="0"/>
                <a:cs typeface="Times New Roman" panose="02020603050405020304" pitchFamily="18" charset="0"/>
              </a:rPr>
              <a:t> </a:t>
            </a:r>
            <a:r>
              <a:rPr lang="bg-BG" sz="1700" dirty="0" smtClean="0">
                <a:latin typeface="Times New Roman" panose="02020603050405020304" pitchFamily="18" charset="0"/>
                <a:cs typeface="Times New Roman" panose="02020603050405020304" pitchFamily="18" charset="0"/>
              </a:rPr>
              <a:t>задължителна осигурителна </a:t>
            </a:r>
            <a:r>
              <a:rPr lang="bg-BG" sz="1700" dirty="0">
                <a:latin typeface="Times New Roman" panose="02020603050405020304" pitchFamily="18" charset="0"/>
                <a:cs typeface="Times New Roman" panose="02020603050405020304" pitchFamily="18" charset="0"/>
              </a:rPr>
              <a:t>вноска и </a:t>
            </a:r>
            <a:r>
              <a:rPr lang="bg-BG" sz="1700" dirty="0" smtClean="0">
                <a:latin typeface="Times New Roman" panose="02020603050405020304" pitchFamily="18" charset="0"/>
                <a:cs typeface="Times New Roman" panose="02020603050405020304" pitchFamily="18" charset="0"/>
              </a:rPr>
              <a:t>фиксираната </a:t>
            </a:r>
            <a:r>
              <a:rPr lang="bg-BG" sz="1700" dirty="0">
                <a:latin typeface="Times New Roman" panose="02020603050405020304" pitchFamily="18" charset="0"/>
                <a:cs typeface="Times New Roman" panose="02020603050405020304" pitchFamily="18" charset="0"/>
              </a:rPr>
              <a:t>(в рамките на годината) </a:t>
            </a:r>
            <a:r>
              <a:rPr lang="bg-BG" sz="1700" dirty="0" smtClean="0">
                <a:latin typeface="Times New Roman" panose="02020603050405020304" pitchFamily="18" charset="0"/>
                <a:cs typeface="Times New Roman" panose="02020603050405020304" pitchFamily="18" charset="0"/>
              </a:rPr>
              <a:t>задължителна </a:t>
            </a:r>
            <a:r>
              <a:rPr lang="bg-BG" sz="1700" dirty="0">
                <a:latin typeface="Times New Roman" panose="02020603050405020304" pitchFamily="18" charset="0"/>
                <a:cs typeface="Times New Roman" panose="02020603050405020304" pitchFamily="18" charset="0"/>
              </a:rPr>
              <a:t>застрахователна </a:t>
            </a:r>
            <a:r>
              <a:rPr lang="bg-BG" sz="1700" dirty="0" smtClean="0">
                <a:latin typeface="Times New Roman" panose="02020603050405020304" pitchFamily="18" charset="0"/>
                <a:cs typeface="Times New Roman" panose="02020603050405020304" pitchFamily="18" charset="0"/>
              </a:rPr>
              <a:t>премия. Размерът на задължителната застрахователна премия се договаря на базата на постигнати резултати с участието на държавата и застрахователите; </a:t>
            </a:r>
            <a:endParaRPr lang="en-US" sz="1700" dirty="0">
              <a:latin typeface="Times New Roman" panose="02020603050405020304" pitchFamily="18" charset="0"/>
              <a:cs typeface="Times New Roman" panose="02020603050405020304" pitchFamily="18" charset="0"/>
            </a:endParaRPr>
          </a:p>
          <a:p>
            <a:pPr marL="285750" lvl="1" indent="-285750" algn="just">
              <a:lnSpc>
                <a:spcPct val="100000"/>
              </a:lnSpc>
              <a:spcBef>
                <a:spcPts val="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Провежда се национално рамково договаряне на цени и обеми на медицинските дейности между съсловните организации на лекари по медицина, дентални лекари, НЗОК и МЗ. </a:t>
            </a:r>
            <a:endParaRPr lang="bg-BG" sz="1700" baseline="30000" dirty="0" smtClean="0">
              <a:latin typeface="Times New Roman" panose="02020603050405020304" pitchFamily="18" charset="0"/>
              <a:cs typeface="Times New Roman" panose="02020603050405020304" pitchFamily="18" charset="0"/>
            </a:endParaRPr>
          </a:p>
          <a:p>
            <a:pPr marL="285750" lvl="1" indent="-285750" algn="just">
              <a:lnSpc>
                <a:spcPct val="100000"/>
              </a:lnSpc>
              <a:spcBef>
                <a:spcPts val="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Така определените цени са национални, задължителни цени в рамките на основния пакет услуги;</a:t>
            </a:r>
          </a:p>
          <a:p>
            <a:pPr marL="285750" lvl="1" indent="-285750" algn="just">
              <a:lnSpc>
                <a:spcPct val="100000"/>
              </a:lnSpc>
              <a:spcBef>
                <a:spcPts val="0"/>
              </a:spcBef>
              <a:buFont typeface="Wingdings" panose="05000000000000000000" pitchFamily="2" charset="2"/>
              <a:buChar char="Ø"/>
            </a:pPr>
            <a:r>
              <a:rPr lang="bg-BG" sz="1700" dirty="0">
                <a:latin typeface="Times New Roman" panose="02020603050405020304" pitchFamily="18" charset="0"/>
                <a:cs typeface="Times New Roman" panose="02020603050405020304" pitchFamily="18" charset="0"/>
              </a:rPr>
              <a:t>Срокът на валидност на </a:t>
            </a:r>
            <a:r>
              <a:rPr lang="bg-BG" sz="1700" dirty="0" smtClean="0">
                <a:latin typeface="Times New Roman" panose="02020603050405020304" pitchFamily="18" charset="0"/>
                <a:cs typeface="Times New Roman" panose="02020603050405020304" pitchFamily="18" charset="0"/>
              </a:rPr>
              <a:t>националните цени е предмет на договаряне. Същият не може да бъде по-кратък от една година;</a:t>
            </a:r>
          </a:p>
          <a:p>
            <a:pPr marL="285750" lvl="1" indent="-285750" algn="just">
              <a:lnSpc>
                <a:spcPct val="100000"/>
              </a:lnSpc>
              <a:spcBef>
                <a:spcPts val="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Националното рамково договаряне ще има постоянна и променлива част. Постоянната ще отразява условия и ред за сключване на договори, за предоставяне на медицинската помощ, за критерии за качество и ефективност, за отчетност, за методите на заплащане на видовете дейности. </a:t>
            </a:r>
          </a:p>
          <a:p>
            <a:pPr marL="285750" lvl="1" indent="-285750" algn="just">
              <a:lnSpc>
                <a:spcPct val="100000"/>
              </a:lnSpc>
              <a:spcBef>
                <a:spcPts val="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Застрахователите ще се присъединяват към договорите на НЗОК с изпълнителите на медицинска помощ като ще следват общите условия на националното рамково договаряне. </a:t>
            </a:r>
          </a:p>
          <a:p>
            <a:pPr marL="285750" lvl="1" indent="-285750" algn="just">
              <a:lnSpc>
                <a:spcPct val="100000"/>
              </a:lnSpc>
              <a:spcBef>
                <a:spcPts val="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Всяко </a:t>
            </a:r>
            <a:r>
              <a:rPr lang="bg-BG" sz="1700" dirty="0">
                <a:latin typeface="Times New Roman" panose="02020603050405020304" pitchFamily="18" charset="0"/>
                <a:cs typeface="Times New Roman" panose="02020603050405020304" pitchFamily="18" charset="0"/>
              </a:rPr>
              <a:t>ЛЗ </a:t>
            </a:r>
            <a:r>
              <a:rPr lang="bg-BG" sz="1700" dirty="0" smtClean="0">
                <a:latin typeface="Times New Roman" panose="02020603050405020304" pitchFamily="18" charset="0"/>
                <a:cs typeface="Times New Roman" panose="02020603050405020304" pitchFamily="18" charset="0"/>
              </a:rPr>
              <a:t>ще може да избира </a:t>
            </a:r>
            <a:r>
              <a:rPr lang="bg-BG" sz="1700" dirty="0">
                <a:latin typeface="Times New Roman" panose="02020603050405020304" pitchFamily="18" charset="0"/>
                <a:cs typeface="Times New Roman" panose="02020603050405020304" pitchFamily="18" charset="0"/>
              </a:rPr>
              <a:t>на какви цени </a:t>
            </a:r>
            <a:r>
              <a:rPr lang="bg-BG" sz="1700" dirty="0" smtClean="0">
                <a:latin typeface="Times New Roman" panose="02020603050405020304" pitchFamily="18" charset="0"/>
                <a:cs typeface="Times New Roman" panose="02020603050405020304" pitchFamily="18" charset="0"/>
              </a:rPr>
              <a:t>работи, като при различие с определените в хода на националното рамково договаряне е </a:t>
            </a:r>
            <a:r>
              <a:rPr lang="bg-BG" sz="1700" dirty="0">
                <a:latin typeface="Times New Roman" panose="02020603050405020304" pitchFamily="18" charset="0"/>
                <a:cs typeface="Times New Roman" panose="02020603050405020304" pitchFamily="18" charset="0"/>
              </a:rPr>
              <a:t>длъжно да </a:t>
            </a:r>
            <a:r>
              <a:rPr lang="bg-BG" sz="1700" dirty="0" smtClean="0">
                <a:latin typeface="Times New Roman" panose="02020603050405020304" pitchFamily="18" charset="0"/>
                <a:cs typeface="Times New Roman" panose="02020603050405020304" pitchFamily="18" charset="0"/>
              </a:rPr>
              <a:t>ги регистрира </a:t>
            </a:r>
            <a:r>
              <a:rPr lang="bg-BG" sz="1700" dirty="0">
                <a:latin typeface="Times New Roman" panose="02020603050405020304" pitchFamily="18" charset="0"/>
                <a:cs typeface="Times New Roman" panose="02020603050405020304" pitchFamily="18" charset="0"/>
              </a:rPr>
              <a:t>и да </a:t>
            </a:r>
            <a:r>
              <a:rPr lang="bg-BG" sz="1700" dirty="0" smtClean="0">
                <a:latin typeface="Times New Roman" panose="02020603050405020304" pitchFamily="18" charset="0"/>
                <a:cs typeface="Times New Roman" panose="02020603050405020304" pitchFamily="18" charset="0"/>
              </a:rPr>
              <a:t>обявява </a:t>
            </a:r>
            <a:r>
              <a:rPr lang="bg-BG" sz="1700" dirty="0">
                <a:latin typeface="Times New Roman" panose="02020603050405020304" pitchFamily="18" charset="0"/>
                <a:cs typeface="Times New Roman" panose="02020603050405020304" pitchFamily="18" charset="0"/>
              </a:rPr>
              <a:t>на видно </a:t>
            </a:r>
            <a:r>
              <a:rPr lang="bg-BG" sz="1700" dirty="0" smtClean="0">
                <a:latin typeface="Times New Roman" panose="02020603050405020304" pitchFamily="18" charset="0"/>
                <a:cs typeface="Times New Roman" panose="02020603050405020304" pitchFamily="18" charset="0"/>
              </a:rPr>
              <a:t>място. </a:t>
            </a:r>
            <a:r>
              <a:rPr lang="bg-BG" sz="1700" dirty="0">
                <a:latin typeface="Times New Roman" panose="02020603050405020304" pitchFamily="18" charset="0"/>
                <a:cs typeface="Times New Roman" panose="02020603050405020304" pitchFamily="18" charset="0"/>
              </a:rPr>
              <a:t>Разликата </a:t>
            </a:r>
            <a:r>
              <a:rPr lang="bg-BG" sz="1700" dirty="0" smtClean="0">
                <a:latin typeface="Times New Roman" panose="02020603050405020304" pitchFamily="18" charset="0"/>
                <a:cs typeface="Times New Roman" panose="02020603050405020304" pitchFamily="18" charset="0"/>
              </a:rPr>
              <a:t>над националната цена се </a:t>
            </a:r>
            <a:r>
              <a:rPr lang="bg-BG" sz="1700" dirty="0">
                <a:latin typeface="Times New Roman" panose="02020603050405020304" pitchFamily="18" charset="0"/>
                <a:cs typeface="Times New Roman" panose="02020603050405020304" pitchFamily="18" charset="0"/>
              </a:rPr>
              <a:t>доплаща – от </a:t>
            </a:r>
            <a:r>
              <a:rPr lang="bg-BG" sz="1700" dirty="0" smtClean="0">
                <a:latin typeface="Times New Roman" panose="02020603050405020304" pitchFamily="18" charset="0"/>
                <a:cs typeface="Times New Roman" panose="02020603050405020304" pitchFamily="18" charset="0"/>
              </a:rPr>
              <a:t>пациента или </a:t>
            </a:r>
            <a:r>
              <a:rPr lang="bg-BG" sz="1700" dirty="0">
                <a:latin typeface="Times New Roman" panose="02020603050405020304" pitchFamily="18" charset="0"/>
                <a:cs typeface="Times New Roman" panose="02020603050405020304" pitchFamily="18" charset="0"/>
              </a:rPr>
              <a:t>от доброволна застраховка на </a:t>
            </a:r>
            <a:r>
              <a:rPr lang="bg-BG" sz="1700" dirty="0" smtClean="0">
                <a:latin typeface="Times New Roman" panose="02020603050405020304" pitchFamily="18" charset="0"/>
                <a:cs typeface="Times New Roman" panose="02020603050405020304" pitchFamily="18" charset="0"/>
              </a:rPr>
              <a:t>пациента.</a:t>
            </a: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23</a:t>
            </a:fld>
            <a:endParaRPr lang="en-US" dirty="0"/>
          </a:p>
        </p:txBody>
      </p:sp>
    </p:spTree>
    <p:extLst>
      <p:ext uri="{BB962C8B-B14F-4D97-AF65-F5344CB8AC3E}">
        <p14:creationId xmlns:p14="http://schemas.microsoft.com/office/powerpoint/2010/main" val="19113603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dirty="0" smtClean="0">
                <a:latin typeface="Times New Roman" panose="02020603050405020304" pitchFamily="18" charset="0"/>
                <a:cs typeface="Times New Roman" panose="02020603050405020304" pitchFamily="18" charset="0"/>
              </a:rPr>
              <a:t>Здравна система – модел Б</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Първи стълб</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3"/>
            <a:ext cx="9610323" cy="2361431"/>
          </a:xfrm>
        </p:spPr>
        <p:txBody>
          <a:bodyPr>
            <a:noAutofit/>
          </a:bodyPr>
          <a:lstStyle/>
          <a:p>
            <a:pPr lvl="0">
              <a:spcBef>
                <a:spcPts val="0"/>
              </a:spcBef>
              <a:buFont typeface="Wingdings" panose="05000000000000000000" pitchFamily="2" charset="2"/>
              <a:buChar char="Ø"/>
            </a:pPr>
            <a:r>
              <a:rPr lang="bg-BG" sz="2400" b="1" dirty="0"/>
              <a:t>Всеки осигуряващ </a:t>
            </a:r>
            <a:r>
              <a:rPr lang="bg-BG" sz="2400" b="1" dirty="0" smtClean="0"/>
              <a:t>ще </a:t>
            </a:r>
            <a:r>
              <a:rPr lang="bg-BG" sz="2400" b="1" dirty="0"/>
              <a:t>заплаща </a:t>
            </a:r>
            <a:r>
              <a:rPr lang="bg-BG" sz="2400" b="1" dirty="0" smtClean="0"/>
              <a:t>Задължителна здравна осигуровка - 8% от дохода (2018 г. - от 40 до 208 лв.; средно 88 лв. </a:t>
            </a:r>
            <a:r>
              <a:rPr lang="bg-BG" sz="2400" b="1" dirty="0"/>
              <a:t>месечно</a:t>
            </a:r>
            <a:r>
              <a:rPr lang="bg-BG" sz="2400" b="1" dirty="0" smtClean="0"/>
              <a:t>)</a:t>
            </a:r>
            <a:r>
              <a:rPr lang="bg-BG" sz="2400" dirty="0" smtClean="0"/>
              <a:t>;</a:t>
            </a:r>
            <a:r>
              <a:rPr lang="bg-BG" sz="2400" b="1" dirty="0" smtClean="0"/>
              <a:t> </a:t>
            </a:r>
          </a:p>
          <a:p>
            <a:pPr lvl="0" algn="just">
              <a:spcBef>
                <a:spcPts val="0"/>
              </a:spcBef>
              <a:buFont typeface="Wingdings" panose="05000000000000000000" pitchFamily="2" charset="2"/>
              <a:buChar char="Ø"/>
            </a:pPr>
            <a:r>
              <a:rPr lang="bg-BG" sz="2400" dirty="0"/>
              <a:t>При стартиране на системата вариант Б - НЗОК ще бъде единственият </a:t>
            </a:r>
            <a:r>
              <a:rPr lang="bg-BG" sz="2400" dirty="0" smtClean="0"/>
              <a:t>осигурител</a:t>
            </a:r>
            <a:r>
              <a:rPr lang="en-US" sz="2400" dirty="0"/>
              <a:t>.</a:t>
            </a:r>
            <a:endParaRPr lang="bg-BG" sz="2400" b="1" dirty="0" smtClean="0"/>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24</a:t>
            </a:fld>
            <a:endParaRPr lang="en-US" dirty="0"/>
          </a:p>
        </p:txBody>
      </p:sp>
    </p:spTree>
    <p:extLst>
      <p:ext uri="{BB962C8B-B14F-4D97-AF65-F5344CB8AC3E}">
        <p14:creationId xmlns:p14="http://schemas.microsoft.com/office/powerpoint/2010/main" val="20818921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162860"/>
          </a:xfrm>
        </p:spPr>
        <p:txBody>
          <a:bodyPr>
            <a:normAutofit fontScale="90000"/>
          </a:bodyPr>
          <a:lstStyle/>
          <a:p>
            <a:pPr>
              <a:lnSpc>
                <a:spcPct val="100000"/>
              </a:lnSpc>
            </a:pPr>
            <a:r>
              <a:rPr lang="bg-BG" dirty="0" smtClean="0">
                <a:latin typeface="Times New Roman" panose="02020603050405020304" pitchFamily="18" charset="0"/>
                <a:cs typeface="Times New Roman" panose="02020603050405020304" pitchFamily="18" charset="0"/>
              </a:rPr>
              <a:t>Здравна система –модел </a:t>
            </a:r>
            <a:r>
              <a:rPr lang="bg-BG" dirty="0">
                <a:latin typeface="Monotype Corsiva" panose="03010101010201010101" pitchFamily="66" charset="0"/>
                <a:cs typeface="Times New Roman" panose="02020603050405020304" pitchFamily="18" charset="0"/>
              </a:rPr>
              <a:t>Б</a:t>
            </a:r>
            <a:r>
              <a:rPr lang="bg-BG" dirty="0">
                <a:latin typeface="Times New Roman" panose="02020603050405020304" pitchFamily="18" charset="0"/>
                <a:cs typeface="Times New Roman" panose="02020603050405020304" pitchFamily="18" charset="0"/>
              </a:rPr>
              <a:t/>
            </a:r>
            <a:br>
              <a:rPr lang="bg-BG" dirty="0">
                <a:latin typeface="Times New Roman" panose="02020603050405020304" pitchFamily="18" charset="0"/>
                <a:cs typeface="Times New Roman" panose="02020603050405020304" pitchFamily="18" charset="0"/>
              </a:rPr>
            </a:br>
            <a:r>
              <a:rPr lang="bg-BG" sz="2000" dirty="0" smtClean="0">
                <a:latin typeface="Times New Roman" panose="02020603050405020304" pitchFamily="18" charset="0"/>
                <a:cs typeface="Times New Roman" panose="02020603050405020304" pitchFamily="18" charset="0"/>
              </a:rPr>
              <a:t>втори </a:t>
            </a:r>
            <a:r>
              <a:rPr lang="bg-BG" sz="2000" dirty="0">
                <a:latin typeface="Times New Roman" panose="02020603050405020304" pitchFamily="18" charset="0"/>
                <a:cs typeface="Times New Roman" panose="02020603050405020304" pitchFamily="18" charset="0"/>
              </a:rPr>
              <a:t>стълб</a:t>
            </a:r>
            <a:r>
              <a:rPr lang="en-US" sz="2000" dirty="0">
                <a:latin typeface="Times New Roman" panose="02020603050405020304" pitchFamily="18" charset="0"/>
                <a:cs typeface="Times New Roman" panose="02020603050405020304" pitchFamily="18" charset="0"/>
              </a:rPr>
              <a:t> </a:t>
            </a:r>
            <a:r>
              <a:rPr lang="bg-BG" sz="2000" dirty="0">
                <a:latin typeface="Times New Roman" panose="02020603050405020304" pitchFamily="18" charset="0"/>
                <a:cs typeface="Times New Roman" panose="02020603050405020304" pitchFamily="18" charset="0"/>
              </a:rPr>
              <a:t>– задължително </a:t>
            </a:r>
            <a:r>
              <a:rPr lang="bg-BG" sz="2000" dirty="0" smtClean="0">
                <a:latin typeface="Times New Roman" panose="02020603050405020304" pitchFamily="18" charset="0"/>
                <a:cs typeface="Times New Roman" panose="02020603050405020304" pitchFamily="18" charset="0"/>
              </a:rPr>
              <a:t>допълнително здравно застраховане</a:t>
            </a:r>
            <a:endParaRPr lang="en-US" sz="20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3"/>
            <a:ext cx="9610323" cy="3887024"/>
          </a:xfrm>
        </p:spPr>
        <p:txBody>
          <a:bodyPr>
            <a:normAutofit fontScale="92500" lnSpcReduction="20000"/>
          </a:bodyPr>
          <a:lstStyle/>
          <a:p>
            <a:pPr algn="just">
              <a:spcBef>
                <a:spcPts val="0"/>
              </a:spcBef>
              <a:buFont typeface="Wingdings" panose="05000000000000000000" pitchFamily="2" charset="2"/>
              <a:buChar char="Ø"/>
            </a:pPr>
            <a:r>
              <a:rPr lang="bg-BG" dirty="0"/>
              <a:t>Всеки задължително здравно осигурен е длъжен да се застрахова </a:t>
            </a:r>
            <a:r>
              <a:rPr lang="bg-BG" dirty="0" smtClean="0"/>
              <a:t>допълнително за </a:t>
            </a:r>
            <a:r>
              <a:rPr lang="bg-BG" dirty="0"/>
              <a:t>покриване </a:t>
            </a:r>
            <a:r>
              <a:rPr lang="bg-BG" dirty="0" smtClean="0"/>
              <a:t>на лечение </a:t>
            </a:r>
            <a:r>
              <a:rPr lang="bg-BG" dirty="0"/>
              <a:t>(Критични заболявания и злополуки</a:t>
            </a:r>
            <a:r>
              <a:rPr lang="bg-BG" dirty="0" smtClean="0"/>
              <a:t>) от обхвата на основния пакет;</a:t>
            </a:r>
            <a:endParaRPr lang="bg-BG" dirty="0"/>
          </a:p>
          <a:p>
            <a:pPr algn="just">
              <a:spcBef>
                <a:spcPts val="0"/>
              </a:spcBef>
              <a:buFont typeface="Wingdings" panose="05000000000000000000" pitchFamily="2" charset="2"/>
              <a:buChar char="Ø"/>
            </a:pPr>
            <a:r>
              <a:rPr lang="bg-BG" dirty="0" smtClean="0"/>
              <a:t>Застрахователната </a:t>
            </a:r>
            <a:r>
              <a:rPr lang="bg-BG" dirty="0"/>
              <a:t>премия </a:t>
            </a:r>
            <a:r>
              <a:rPr lang="bg-BG" dirty="0" smtClean="0"/>
              <a:t>не зависи от </a:t>
            </a:r>
            <a:r>
              <a:rPr lang="bg-BG" dirty="0"/>
              <a:t>доходите на </a:t>
            </a:r>
            <a:r>
              <a:rPr lang="bg-BG" dirty="0" smtClean="0"/>
              <a:t>лицето;</a:t>
            </a:r>
            <a:endParaRPr lang="bg-BG" dirty="0"/>
          </a:p>
          <a:p>
            <a:pPr lvl="0" algn="just">
              <a:spcBef>
                <a:spcPts val="0"/>
              </a:spcBef>
              <a:buFont typeface="Wingdings" panose="05000000000000000000" pitchFamily="2" charset="2"/>
              <a:buChar char="Ø"/>
            </a:pPr>
            <a:r>
              <a:rPr lang="bg-BG" dirty="0"/>
              <a:t>Застрахователната премия се изплаща еднократно за годината или на месечни </a:t>
            </a:r>
            <a:r>
              <a:rPr lang="bg-BG" dirty="0" smtClean="0"/>
              <a:t>вноски. </a:t>
            </a:r>
            <a:endParaRPr lang="en-US" dirty="0"/>
          </a:p>
          <a:p>
            <a:pPr>
              <a:spcBef>
                <a:spcPts val="0"/>
              </a:spcBef>
              <a:buFont typeface="Wingdings" panose="05000000000000000000" pitchFamily="2" charset="2"/>
              <a:buChar char="Ø"/>
            </a:pPr>
            <a:r>
              <a:rPr lang="bg-BG" dirty="0"/>
              <a:t>Застрахователите нямат право да отказват застраховане на здравно осигурен. </a:t>
            </a:r>
            <a:r>
              <a:rPr lang="bg-BG" dirty="0" smtClean="0"/>
              <a:t>	</a:t>
            </a:r>
            <a:br>
              <a:rPr lang="bg-BG" dirty="0" smtClean="0"/>
            </a:br>
            <a:r>
              <a:rPr lang="bg-BG" dirty="0" smtClean="0"/>
              <a:t>Забранява </a:t>
            </a:r>
            <a:r>
              <a:rPr lang="bg-BG" dirty="0"/>
              <a:t>се селектирането на клиенти; </a:t>
            </a:r>
            <a:endParaRPr lang="bg-BG" dirty="0" smtClean="0"/>
          </a:p>
          <a:p>
            <a:pPr>
              <a:spcBef>
                <a:spcPts val="0"/>
              </a:spcBef>
              <a:buFont typeface="Wingdings" panose="05000000000000000000" pitchFamily="2" charset="2"/>
              <a:buChar char="Ø"/>
            </a:pPr>
            <a:r>
              <a:rPr lang="bg-BG" dirty="0"/>
              <a:t>Гражданите имат право свободно да избират и да променят своя </a:t>
            </a:r>
            <a:r>
              <a:rPr lang="bg-BG" dirty="0" smtClean="0"/>
              <a:t>застраховател	</a:t>
            </a:r>
            <a:br>
              <a:rPr lang="bg-BG" dirty="0" smtClean="0"/>
            </a:br>
            <a:r>
              <a:rPr lang="bg-BG" dirty="0" smtClean="0"/>
              <a:t>по </a:t>
            </a:r>
            <a:r>
              <a:rPr lang="bg-BG" dirty="0"/>
              <a:t>ред, предвиден в Кодекса за </a:t>
            </a:r>
            <a:r>
              <a:rPr lang="bg-BG" dirty="0" smtClean="0"/>
              <a:t>застраховане;</a:t>
            </a:r>
            <a:r>
              <a:rPr lang="bg-BG" baseline="30000" dirty="0"/>
              <a:t> </a:t>
            </a:r>
            <a:endParaRPr lang="bg-BG" baseline="30000" dirty="0" smtClean="0"/>
          </a:p>
          <a:p>
            <a:pPr algn="just">
              <a:spcBef>
                <a:spcPts val="0"/>
              </a:spcBef>
              <a:buFont typeface="Wingdings" panose="05000000000000000000" pitchFamily="2" charset="2"/>
              <a:buChar char="Ø"/>
            </a:pPr>
            <a:r>
              <a:rPr lang="bg-BG" dirty="0"/>
              <a:t>Държавата </a:t>
            </a:r>
            <a:r>
              <a:rPr lang="bg-BG" dirty="0" smtClean="0"/>
              <a:t>покрива </a:t>
            </a:r>
            <a:r>
              <a:rPr lang="bg-BG" dirty="0"/>
              <a:t>застраховките на пенсионери, безработни, социално слаби и деца. </a:t>
            </a:r>
            <a:r>
              <a:rPr lang="bg-BG" dirty="0" smtClean="0"/>
              <a:t>Държавните служители сами ще заплащат допълнителната задължителна застраховка. </a:t>
            </a:r>
            <a:endParaRPr lang="en-US" dirty="0"/>
          </a:p>
          <a:p>
            <a:pPr lvl="0">
              <a:spcBef>
                <a:spcPts val="0"/>
              </a:spcBef>
              <a:buFont typeface="Wingdings" panose="05000000000000000000" pitchFamily="2" charset="2"/>
              <a:buChar char="Ø"/>
            </a:pPr>
            <a:r>
              <a:rPr lang="bg-BG" dirty="0" smtClean="0"/>
              <a:t>НЗОК </a:t>
            </a:r>
            <a:r>
              <a:rPr lang="bg-BG" dirty="0" smtClean="0"/>
              <a:t>също ще може да се конкурира за участие във втория и третия стълб.</a:t>
            </a: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25</a:t>
            </a:fld>
            <a:endParaRPr lang="en-US" dirty="0"/>
          </a:p>
        </p:txBody>
      </p:sp>
    </p:spTree>
    <p:extLst>
      <p:ext uri="{BB962C8B-B14F-4D97-AF65-F5344CB8AC3E}">
        <p14:creationId xmlns:p14="http://schemas.microsoft.com/office/powerpoint/2010/main" val="29833266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162860"/>
          </a:xfrm>
        </p:spPr>
        <p:txBody>
          <a:bodyPr>
            <a:normAutofit fontScale="90000"/>
          </a:bodyPr>
          <a:lstStyle/>
          <a:p>
            <a:pPr>
              <a:lnSpc>
                <a:spcPct val="100000"/>
              </a:lnSpc>
            </a:pPr>
            <a:r>
              <a:rPr lang="bg-BG" dirty="0" smtClean="0">
                <a:latin typeface="Times New Roman" panose="02020603050405020304" pitchFamily="18" charset="0"/>
                <a:cs typeface="Times New Roman" panose="02020603050405020304" pitchFamily="18" charset="0"/>
              </a:rPr>
              <a:t>Здравна система –модел </a:t>
            </a:r>
            <a:r>
              <a:rPr lang="bg-BG" dirty="0">
                <a:latin typeface="Monotype Corsiva" panose="03010101010201010101" pitchFamily="66" charset="0"/>
                <a:cs typeface="Times New Roman" panose="02020603050405020304" pitchFamily="18" charset="0"/>
              </a:rPr>
              <a:t>Б</a:t>
            </a:r>
            <a:r>
              <a:rPr lang="bg-BG" dirty="0" smtClean="0">
                <a:latin typeface="Monotype Corsiva" panose="03010101010201010101" pitchFamily="66" charset="0"/>
              </a:rPr>
              <a:t/>
            </a:r>
            <a:br>
              <a:rPr lang="bg-BG" dirty="0" smtClean="0">
                <a:latin typeface="Monotype Corsiva" panose="03010101010201010101" pitchFamily="66" charset="0"/>
              </a:rPr>
            </a:br>
            <a:r>
              <a:rPr lang="bg-BG" sz="2400" dirty="0">
                <a:latin typeface="Monotype Corsiva" panose="03010101010201010101" pitchFamily="66" charset="0"/>
              </a:rPr>
              <a:t>	</a:t>
            </a:r>
            <a:r>
              <a:rPr lang="bg-BG" sz="2400" dirty="0" smtClean="0">
                <a:latin typeface="Monotype Corsiva" panose="03010101010201010101" pitchFamily="66" charset="0"/>
              </a:rPr>
              <a:t>        						</a:t>
            </a:r>
            <a:r>
              <a:rPr lang="bg-BG" sz="2400" dirty="0" smtClean="0">
                <a:latin typeface="Times New Roman" panose="02020603050405020304" pitchFamily="18" charset="0"/>
                <a:cs typeface="Times New Roman" panose="02020603050405020304" pitchFamily="18" charset="0"/>
              </a:rPr>
              <a:t>        втори </a:t>
            </a:r>
            <a:r>
              <a:rPr lang="bg-BG" sz="2400" dirty="0">
                <a:latin typeface="Times New Roman" panose="02020603050405020304" pitchFamily="18" charset="0"/>
                <a:cs typeface="Times New Roman" panose="02020603050405020304" pitchFamily="18" charset="0"/>
              </a:rPr>
              <a:t>стълб</a:t>
            </a:r>
            <a:r>
              <a:rPr lang="en-US" sz="2400" dirty="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(2)</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3"/>
            <a:ext cx="9610323" cy="3808735"/>
          </a:xfrm>
        </p:spPr>
        <p:txBody>
          <a:bodyPr>
            <a:normAutofit fontScale="85000" lnSpcReduction="10000"/>
          </a:bodyPr>
          <a:lstStyle/>
          <a:p>
            <a:pPr marL="0" indent="0" algn="ctr">
              <a:spcBef>
                <a:spcPts val="0"/>
              </a:spcBef>
              <a:buNone/>
            </a:pPr>
            <a:r>
              <a:rPr lang="bg-BG" sz="2600" dirty="0" smtClean="0">
                <a:latin typeface="Times New Roman" panose="02020603050405020304" pitchFamily="18" charset="0"/>
                <a:cs typeface="Times New Roman" panose="02020603050405020304" pitchFamily="18" charset="0"/>
              </a:rPr>
              <a:t>Застрахователите:</a:t>
            </a:r>
          </a:p>
          <a:p>
            <a:pPr algn="just">
              <a:spcBef>
                <a:spcPts val="0"/>
              </a:spcBef>
            </a:pPr>
            <a:r>
              <a:rPr lang="bg-BG" dirty="0"/>
              <a:t>Изпълняват изисквания за поддържане на финансова устойчивост и </a:t>
            </a:r>
            <a:r>
              <a:rPr lang="bg-BG" dirty="0" smtClean="0"/>
              <a:t>инвестиции, определени</a:t>
            </a:r>
            <a:r>
              <a:rPr lang="en-US" dirty="0" smtClean="0"/>
              <a:t> </a:t>
            </a:r>
            <a:r>
              <a:rPr lang="bg-BG" dirty="0" smtClean="0"/>
              <a:t>в относимата нормативна уредба -</a:t>
            </a:r>
            <a:r>
              <a:rPr lang="en-US" b="1" i="1" dirty="0" smtClean="0"/>
              <a:t> </a:t>
            </a:r>
            <a:r>
              <a:rPr lang="bg-BG" sz="2100" dirty="0"/>
              <a:t>Кодекса за застраховане и </a:t>
            </a:r>
            <a:r>
              <a:rPr lang="bg-BG" sz="2100" dirty="0" smtClean="0"/>
              <a:t>разпоредбите на </a:t>
            </a:r>
            <a:r>
              <a:rPr lang="bg-BG" dirty="0" smtClean="0"/>
              <a:t>КФН;</a:t>
            </a:r>
            <a:endParaRPr lang="bg-BG" dirty="0"/>
          </a:p>
          <a:p>
            <a:pPr algn="just">
              <a:spcBef>
                <a:spcPts val="0"/>
              </a:spcBef>
            </a:pPr>
            <a:r>
              <a:rPr lang="bg-BG" dirty="0"/>
              <a:t>Спазват изискванията за отчетност към </a:t>
            </a:r>
            <a:r>
              <a:rPr lang="bg-BG" dirty="0" smtClean="0"/>
              <a:t>КФН, Националната здравна информационна система и Националната система за обработка на статистическата информация; </a:t>
            </a:r>
          </a:p>
          <a:p>
            <a:pPr algn="just">
              <a:spcBef>
                <a:spcPts val="0"/>
              </a:spcBef>
            </a:pPr>
            <a:r>
              <a:rPr lang="bg-BG" dirty="0"/>
              <a:t>Имат контролен орган, който да проверява дейността на договорните партньори и да защитава интересите на пациентите</a:t>
            </a:r>
            <a:r>
              <a:rPr lang="bg-BG" dirty="0" smtClean="0"/>
              <a:t>; </a:t>
            </a:r>
          </a:p>
          <a:p>
            <a:pPr algn="just">
              <a:spcBef>
                <a:spcPts val="0"/>
              </a:spcBef>
            </a:pPr>
            <a:r>
              <a:rPr lang="bg-BG" dirty="0"/>
              <a:t>Спазват изисквания за </a:t>
            </a:r>
            <a:r>
              <a:rPr lang="bg-BG" dirty="0" smtClean="0"/>
              <a:t>оптимален </a:t>
            </a:r>
            <a:r>
              <a:rPr lang="bg-BG" dirty="0"/>
              <a:t>дял на </a:t>
            </a:r>
            <a:r>
              <a:rPr lang="bg-BG" dirty="0" smtClean="0"/>
              <a:t>разходите </a:t>
            </a:r>
            <a:r>
              <a:rPr lang="bg-BG" dirty="0"/>
              <a:t>за административна </a:t>
            </a:r>
            <a:r>
              <a:rPr lang="bg-BG" dirty="0" smtClean="0"/>
              <a:t>издръжка; </a:t>
            </a:r>
          </a:p>
          <a:p>
            <a:pPr algn="just">
              <a:spcBef>
                <a:spcPts val="0"/>
              </a:spcBef>
            </a:pPr>
            <a:r>
              <a:rPr lang="bg-BG" dirty="0"/>
              <a:t>Могат да генерират печалба при ред и условия, определени от КФН</a:t>
            </a:r>
            <a:r>
              <a:rPr lang="bg-BG" dirty="0" smtClean="0"/>
              <a:t>;</a:t>
            </a:r>
          </a:p>
          <a:p>
            <a:pPr algn="just">
              <a:spcBef>
                <a:spcPts val="0"/>
              </a:spcBef>
            </a:pPr>
            <a:r>
              <a:rPr lang="ru-RU" dirty="0" smtClean="0"/>
              <a:t>Всички </a:t>
            </a:r>
            <a:r>
              <a:rPr lang="ru-RU" dirty="0"/>
              <a:t>активи и задължения, свързани </a:t>
            </a:r>
            <a:r>
              <a:rPr lang="ru-RU" dirty="0" smtClean="0"/>
              <a:t>със задължителното здравно застраховане, </a:t>
            </a:r>
            <a:r>
              <a:rPr lang="ru-RU" dirty="0"/>
              <a:t>се обособяват, управляват </a:t>
            </a:r>
            <a:r>
              <a:rPr lang="ru-RU" dirty="0" smtClean="0"/>
              <a:t>и организират </a:t>
            </a:r>
            <a:r>
              <a:rPr lang="ru-RU" dirty="0"/>
              <a:t>отделно от другите дейности на </a:t>
            </a:r>
            <a:r>
              <a:rPr lang="ru-RU" dirty="0" smtClean="0"/>
              <a:t>застрахователите, </a:t>
            </a:r>
            <a:r>
              <a:rPr lang="ru-RU" b="1" u="sng" dirty="0"/>
              <a:t>без никаква възможност за прехвърляне</a:t>
            </a:r>
            <a:r>
              <a:rPr lang="ru-RU" dirty="0" smtClean="0"/>
              <a:t>.</a:t>
            </a:r>
            <a:endParaRPr lang="bg-BG" dirty="0" smtClean="0"/>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26</a:t>
            </a:fld>
            <a:endParaRPr lang="en-US" dirty="0"/>
          </a:p>
        </p:txBody>
      </p:sp>
    </p:spTree>
    <p:extLst>
      <p:ext uri="{BB962C8B-B14F-4D97-AF65-F5344CB8AC3E}">
        <p14:creationId xmlns:p14="http://schemas.microsoft.com/office/powerpoint/2010/main" val="23159068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Финансиране – </a:t>
            </a:r>
            <a:r>
              <a:rPr lang="bg-BG" sz="2400" dirty="0" smtClean="0">
                <a:latin typeface="Times New Roman" panose="02020603050405020304" pitchFamily="18" charset="0"/>
                <a:cs typeface="Times New Roman" panose="02020603050405020304" pitchFamily="18" charset="0"/>
              </a:rPr>
              <a:t>Гаранционен фонд</a:t>
            </a:r>
            <a:endParaRPr lang="en-US" sz="24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1447191" y="2019549"/>
            <a:ext cx="4645152" cy="473485"/>
          </a:xfrm>
        </p:spPr>
        <p:txBody>
          <a:bodyPr/>
          <a:lstStyle/>
          <a:p>
            <a:r>
              <a:rPr lang="bg-BG" dirty="0" smtClean="0"/>
              <a:t>Настояща система</a:t>
            </a:r>
            <a:endParaRPr lang="en-US" dirty="0"/>
          </a:p>
        </p:txBody>
      </p:sp>
      <p:sp>
        <p:nvSpPr>
          <p:cNvPr id="4" name="Content Placeholder 3"/>
          <p:cNvSpPr>
            <a:spLocks noGrp="1"/>
          </p:cNvSpPr>
          <p:nvPr>
            <p:ph sz="half" idx="2"/>
          </p:nvPr>
        </p:nvSpPr>
        <p:spPr>
          <a:xfrm>
            <a:off x="1447191" y="2493033"/>
            <a:ext cx="4645152" cy="3269411"/>
          </a:xfrm>
        </p:spPr>
        <p:txBody>
          <a:bodyPr>
            <a:normAutofit/>
          </a:bodyPr>
          <a:lstStyle/>
          <a:p>
            <a:r>
              <a:rPr lang="bg-BG" dirty="0" smtClean="0"/>
              <a:t>липсва</a:t>
            </a:r>
          </a:p>
          <a:p>
            <a:pPr marL="457200" lvl="1" indent="0">
              <a:buNone/>
            </a:pPr>
            <a:endParaRPr lang="bg-BG" sz="1600" dirty="0"/>
          </a:p>
          <a:p>
            <a:pPr lvl="1"/>
            <a:endParaRPr lang="bg-BG" sz="1600" dirty="0" smtClean="0"/>
          </a:p>
        </p:txBody>
      </p:sp>
      <p:sp>
        <p:nvSpPr>
          <p:cNvPr id="5" name="Text Placeholder 4"/>
          <p:cNvSpPr>
            <a:spLocks noGrp="1"/>
          </p:cNvSpPr>
          <p:nvPr>
            <p:ph type="body" sz="quarter" idx="3"/>
          </p:nvPr>
        </p:nvSpPr>
        <p:spPr>
          <a:xfrm>
            <a:off x="6412362" y="2023003"/>
            <a:ext cx="4645152" cy="470031"/>
          </a:xfrm>
        </p:spPr>
        <p:txBody>
          <a:bodyPr/>
          <a:lstStyle/>
          <a:p>
            <a:r>
              <a:rPr lang="bg-BG" dirty="0" smtClean="0"/>
              <a:t>Нова система вариант </a:t>
            </a:r>
            <a:r>
              <a:rPr lang="bg-BG" sz="2400" dirty="0" smtClean="0">
                <a:latin typeface="Monotype Corsiva" panose="03010101010201010101" pitchFamily="66" charset="0"/>
              </a:rPr>
              <a:t>б</a:t>
            </a:r>
            <a:endParaRPr lang="en-US" dirty="0">
              <a:latin typeface="Monotype Corsiva" panose="03010101010201010101" pitchFamily="66" charset="0"/>
            </a:endParaRPr>
          </a:p>
        </p:txBody>
      </p:sp>
      <p:sp>
        <p:nvSpPr>
          <p:cNvPr id="6" name="Content Placeholder 5"/>
          <p:cNvSpPr>
            <a:spLocks noGrp="1"/>
          </p:cNvSpPr>
          <p:nvPr>
            <p:ph sz="quarter" idx="4"/>
          </p:nvPr>
        </p:nvSpPr>
        <p:spPr>
          <a:xfrm>
            <a:off x="6412362" y="2493034"/>
            <a:ext cx="4645152" cy="3269410"/>
          </a:xfrm>
        </p:spPr>
        <p:txBody>
          <a:bodyPr>
            <a:normAutofit fontScale="77500" lnSpcReduction="20000"/>
          </a:bodyPr>
          <a:lstStyle/>
          <a:p>
            <a:pPr algn="just"/>
            <a:r>
              <a:rPr lang="bg-BG" sz="2200" dirty="0" smtClean="0">
                <a:latin typeface="Times New Roman" panose="02020603050405020304" pitchFamily="18" charset="0"/>
                <a:cs typeface="Times New Roman" panose="02020603050405020304" pitchFamily="18" charset="0"/>
              </a:rPr>
              <a:t>Гаранционният (здравен) фонд се създава от лицензираните застрахователи, членове на Асоциацията на здравните застрахователи.</a:t>
            </a:r>
          </a:p>
          <a:p>
            <a:pPr marL="228600" lvl="1" algn="just">
              <a:spcBef>
                <a:spcPts val="1000"/>
              </a:spcBef>
            </a:pPr>
            <a:r>
              <a:rPr lang="bg-BG" sz="2200" dirty="0">
                <a:latin typeface="Times New Roman" panose="02020603050405020304" pitchFamily="18" charset="0"/>
                <a:cs typeface="Times New Roman" panose="02020603050405020304" pitchFamily="18" charset="0"/>
              </a:rPr>
              <a:t>Редът и правилата за неговото създаване и функциониране се определят с нарочен раздел в Кодекса за застраховане.</a:t>
            </a:r>
          </a:p>
          <a:p>
            <a:pPr algn="just"/>
            <a:r>
              <a:rPr lang="bg-BG" sz="2200" dirty="0" smtClean="0">
                <a:latin typeface="Times New Roman" panose="02020603050405020304" pitchFamily="18" charset="0"/>
                <a:cs typeface="Times New Roman" panose="02020603050405020304" pitchFamily="18" charset="0"/>
              </a:rPr>
              <a:t>Гаранционният фонд покрива плащания, които не могат да бъдат изпълнени, от лицето или застрахователя, извършил задължителната застраховка. </a:t>
            </a:r>
          </a:p>
        </p:txBody>
      </p:sp>
      <p:sp>
        <p:nvSpPr>
          <p:cNvPr id="7" name="Footer Placeholder 6"/>
          <p:cNvSpPr>
            <a:spLocks noGrp="1"/>
          </p:cNvSpPr>
          <p:nvPr>
            <p:ph type="ftr" sz="quarter" idx="11"/>
          </p:nvPr>
        </p:nvSpPr>
        <p:spPr/>
        <p:txBody>
          <a:bodyPr/>
          <a:lstStyle/>
          <a:p>
            <a:r>
              <a:rPr lang="ru-RU" smtClean="0"/>
              <a:t>Министерство на здравеопазването</a:t>
            </a:r>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27</a:t>
            </a:fld>
            <a:endParaRPr lang="en-US" dirty="0"/>
          </a:p>
        </p:txBody>
      </p:sp>
    </p:spTree>
    <p:extLst>
      <p:ext uri="{BB962C8B-B14F-4D97-AF65-F5344CB8AC3E}">
        <p14:creationId xmlns:p14="http://schemas.microsoft.com/office/powerpoint/2010/main" val="34300850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162860"/>
          </a:xfrm>
        </p:spPr>
        <p:txBody>
          <a:bodyPr>
            <a:normAutofit/>
          </a:bodyPr>
          <a:lstStyle/>
          <a:p>
            <a:pPr>
              <a:lnSpc>
                <a:spcPct val="100000"/>
              </a:lnSpc>
            </a:pPr>
            <a:r>
              <a:rPr lang="bg-BG" dirty="0" smtClean="0">
                <a:latin typeface="Times New Roman" panose="02020603050405020304" pitchFamily="18" charset="0"/>
                <a:cs typeface="Times New Roman" panose="02020603050405020304" pitchFamily="18" charset="0"/>
              </a:rPr>
              <a:t>Здравна система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3"/>
            <a:ext cx="9610323" cy="3808735"/>
          </a:xfrm>
        </p:spPr>
        <p:txBody>
          <a:bodyPr>
            <a:noAutofit/>
          </a:bodyPr>
          <a:lstStyle/>
          <a:p>
            <a:pPr marL="0" indent="0" algn="just">
              <a:lnSpc>
                <a:spcPct val="100000"/>
              </a:lnSpc>
              <a:spcBef>
                <a:spcPts val="0"/>
              </a:spcBef>
              <a:buNone/>
            </a:pPr>
            <a:r>
              <a:rPr lang="bg-BG" sz="2400" dirty="0">
                <a:latin typeface="Times New Roman" panose="02020603050405020304" pitchFamily="18" charset="0"/>
                <a:cs typeface="Times New Roman" panose="02020603050405020304" pitchFamily="18" charset="0"/>
              </a:rPr>
              <a:t>Към </a:t>
            </a:r>
            <a:r>
              <a:rPr lang="bg-BG" sz="2400" dirty="0" smtClean="0">
                <a:latin typeface="Times New Roman" panose="02020603050405020304" pitchFamily="18" charset="0"/>
                <a:cs typeface="Times New Roman" panose="02020603050405020304" pitchFamily="18" charset="0"/>
              </a:rPr>
              <a:t>осигурителите и застрахователите</a:t>
            </a:r>
            <a:r>
              <a:rPr lang="bg-BG" sz="2400" dirty="0">
                <a:latin typeface="Times New Roman" panose="02020603050405020304" pitchFamily="18" charset="0"/>
                <a:cs typeface="Times New Roman" panose="02020603050405020304" pitchFamily="18" charset="0"/>
              </a:rPr>
              <a:t>, които се очаква да участват в </a:t>
            </a:r>
            <a:r>
              <a:rPr lang="bg-BG" sz="2400" dirty="0" smtClean="0">
                <a:latin typeface="Times New Roman" panose="02020603050405020304" pitchFamily="18" charset="0"/>
                <a:cs typeface="Times New Roman" panose="02020603050405020304" pitchFamily="18" charset="0"/>
              </a:rPr>
              <a:t>новата здравна система могат да се предявят редица специални изисквания, например:</a:t>
            </a:r>
          </a:p>
          <a:p>
            <a:pPr lvl="1" algn="just">
              <a:lnSpc>
                <a:spcPct val="100000"/>
              </a:lnSpc>
              <a:spcBef>
                <a:spcPts val="0"/>
              </a:spcBef>
            </a:pPr>
            <a:r>
              <a:rPr lang="bg-BG" sz="2000" dirty="0">
                <a:latin typeface="Times New Roman" panose="02020603050405020304" pitchFamily="18" charset="0"/>
                <a:cs typeface="Times New Roman" panose="02020603050405020304" pitchFamily="18" charset="0"/>
              </a:rPr>
              <a:t>Минимум брой  записани лица – 500 хил</a:t>
            </a:r>
            <a:r>
              <a:rPr lang="bg-BG" sz="2000" dirty="0" smtClean="0">
                <a:latin typeface="Times New Roman" panose="02020603050405020304" pitchFamily="18" charset="0"/>
                <a:cs typeface="Times New Roman" panose="02020603050405020304" pitchFamily="18" charset="0"/>
              </a:rPr>
              <a:t>.;</a:t>
            </a:r>
          </a:p>
          <a:p>
            <a:pPr lvl="1" algn="just">
              <a:lnSpc>
                <a:spcPct val="100000"/>
              </a:lnSpc>
              <a:spcBef>
                <a:spcPts val="0"/>
              </a:spcBef>
            </a:pPr>
            <a:r>
              <a:rPr lang="bg-BG" sz="2000" dirty="0">
                <a:latin typeface="Times New Roman" panose="02020603050405020304" pitchFamily="18" charset="0"/>
                <a:cs typeface="Times New Roman" panose="02020603050405020304" pitchFamily="18" charset="0"/>
              </a:rPr>
              <a:t>Национално представителство с офиси във всички областни градове</a:t>
            </a:r>
            <a:r>
              <a:rPr lang="bg-BG" sz="2000" dirty="0" smtClean="0">
                <a:latin typeface="Times New Roman" panose="02020603050405020304" pitchFamily="18" charset="0"/>
                <a:cs typeface="Times New Roman" panose="02020603050405020304" pitchFamily="18" charset="0"/>
              </a:rPr>
              <a:t>;</a:t>
            </a:r>
          </a:p>
          <a:p>
            <a:pPr lvl="1" algn="just">
              <a:lnSpc>
                <a:spcPct val="100000"/>
              </a:lnSpc>
              <a:spcBef>
                <a:spcPts val="0"/>
              </a:spcBef>
            </a:pPr>
            <a:r>
              <a:rPr lang="bg-BG" sz="2000" dirty="0">
                <a:latin typeface="Times New Roman" panose="02020603050405020304" pitchFamily="18" charset="0"/>
                <a:cs typeface="Times New Roman" panose="02020603050405020304" pitchFamily="18" charset="0"/>
              </a:rPr>
              <a:t>Пълно покритие на територията на страната с договори за извънболнична и болнична медицинска помощ по </a:t>
            </a:r>
            <a:r>
              <a:rPr lang="bg-BG" sz="2000" dirty="0" smtClean="0">
                <a:latin typeface="Times New Roman" panose="02020603050405020304" pitchFamily="18" charset="0"/>
                <a:cs typeface="Times New Roman" panose="02020603050405020304" pitchFamily="18" charset="0"/>
              </a:rPr>
              <a:t>ред, определен от </a:t>
            </a:r>
            <a:r>
              <a:rPr lang="bg-BG" sz="2000" dirty="0">
                <a:latin typeface="Times New Roman" panose="02020603050405020304" pitchFamily="18" charset="0"/>
                <a:cs typeface="Times New Roman" panose="02020603050405020304" pitchFamily="18" charset="0"/>
              </a:rPr>
              <a:t>МЗ</a:t>
            </a:r>
            <a:r>
              <a:rPr lang="bg-BG" sz="2000" dirty="0" smtClean="0">
                <a:latin typeface="Times New Roman" panose="02020603050405020304" pitchFamily="18" charset="0"/>
                <a:cs typeface="Times New Roman" panose="02020603050405020304" pitchFamily="18" charset="0"/>
              </a:rPr>
              <a:t>;</a:t>
            </a:r>
          </a:p>
          <a:p>
            <a:pPr lvl="1" algn="just">
              <a:lnSpc>
                <a:spcPct val="100000"/>
              </a:lnSpc>
              <a:spcBef>
                <a:spcPts val="0"/>
              </a:spcBef>
            </a:pPr>
            <a:r>
              <a:rPr lang="bg-BG" sz="2000" dirty="0" smtClean="0">
                <a:latin typeface="Times New Roman" panose="02020603050405020304" pitchFamily="18" charset="0"/>
                <a:cs typeface="Times New Roman" panose="02020603050405020304" pitchFamily="18" charset="0"/>
              </a:rPr>
              <a:t>Задължение за използването на </a:t>
            </a:r>
            <a:r>
              <a:rPr lang="bg-BG" sz="2000" dirty="0">
                <a:latin typeface="Times New Roman" panose="02020603050405020304" pitchFamily="18" charset="0"/>
                <a:cs typeface="Times New Roman" panose="02020603050405020304" pitchFamily="18" charset="0"/>
              </a:rPr>
              <a:t>Националната здравна информационна </a:t>
            </a:r>
            <a:r>
              <a:rPr lang="bg-BG" sz="2000" dirty="0" smtClean="0">
                <a:latin typeface="Times New Roman" panose="02020603050405020304" pitchFamily="18" charset="0"/>
                <a:cs typeface="Times New Roman" panose="02020603050405020304" pitchFamily="18" charset="0"/>
              </a:rPr>
              <a:t>система</a:t>
            </a:r>
            <a:r>
              <a:rPr lang="bg-BG" sz="2000" dirty="0">
                <a:latin typeface="Times New Roman" panose="02020603050405020304" pitchFamily="18" charset="0"/>
                <a:cs typeface="Times New Roman" panose="02020603050405020304" pitchFamily="18" charset="0"/>
              </a:rPr>
              <a:t>.</a:t>
            </a:r>
            <a:endParaRPr lang="bg-BG" sz="2000" dirty="0" smtClean="0">
              <a:latin typeface="Times New Roman" panose="02020603050405020304" pitchFamily="18" charset="0"/>
              <a:cs typeface="Times New Roman" panose="02020603050405020304" pitchFamily="18" charset="0"/>
            </a:endParaRP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28</a:t>
            </a:fld>
            <a:endParaRPr lang="en-US" dirty="0"/>
          </a:p>
        </p:txBody>
      </p:sp>
    </p:spTree>
    <p:extLst>
      <p:ext uri="{BB962C8B-B14F-4D97-AF65-F5344CB8AC3E}">
        <p14:creationId xmlns:p14="http://schemas.microsoft.com/office/powerpoint/2010/main" val="29207771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10090688" cy="1162860"/>
          </a:xfrm>
        </p:spPr>
        <p:txBody>
          <a:bodyPr>
            <a:normAutofit fontScale="90000"/>
          </a:bodyPr>
          <a:lstStyle/>
          <a:p>
            <a:pPr>
              <a:lnSpc>
                <a:spcPct val="100000"/>
              </a:lnSpc>
            </a:pPr>
            <a:r>
              <a:rPr lang="bg-BG" dirty="0" smtClean="0">
                <a:latin typeface="Times New Roman" panose="02020603050405020304" pitchFamily="18" charset="0"/>
                <a:cs typeface="Times New Roman" panose="02020603050405020304" pitchFamily="18" charset="0"/>
              </a:rPr>
              <a:t>Здравна система – нов модел.</a:t>
            </a:r>
            <a:br>
              <a:rPr lang="bg-BG" dirty="0" smtClean="0">
                <a:latin typeface="Times New Roman" panose="02020603050405020304" pitchFamily="18" charset="0"/>
                <a:cs typeface="Times New Roman" panose="02020603050405020304" pitchFamily="18" charset="0"/>
              </a:rPr>
            </a:br>
            <a:r>
              <a:rPr lang="bg-BG" sz="2400" dirty="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     	     За осигурителния и застрахователния пулове (</a:t>
            </a:r>
            <a:r>
              <a:rPr lang="en-US" sz="2400" dirty="0" smtClean="0">
                <a:latin typeface="Times New Roman" panose="02020603050405020304" pitchFamily="18" charset="0"/>
                <a:cs typeface="Times New Roman" panose="02020603050405020304" pitchFamily="18" charset="0"/>
              </a:rPr>
              <a:t>2</a:t>
            </a:r>
            <a:r>
              <a:rPr lang="bg-BG"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3"/>
            <a:ext cx="9833834" cy="3808735"/>
          </a:xfrm>
        </p:spPr>
        <p:txBody>
          <a:bodyPr>
            <a:normAutofit/>
          </a:bodyPr>
          <a:lstStyle/>
          <a:p>
            <a:pPr algn="just">
              <a:lnSpc>
                <a:spcPct val="100000"/>
              </a:lnSpc>
              <a:spcBef>
                <a:spcPts val="600"/>
              </a:spcBef>
              <a:spcAft>
                <a:spcPts val="1200"/>
              </a:spcAft>
            </a:pPr>
            <a:r>
              <a:rPr lang="bg-BG" sz="2400" b="1" dirty="0" smtClean="0">
                <a:latin typeface="Times New Roman" panose="02020603050405020304" pitchFamily="18" charset="0"/>
                <a:cs typeface="Times New Roman" panose="02020603050405020304" pitchFamily="18" charset="0"/>
              </a:rPr>
              <a:t>С </a:t>
            </a:r>
            <a:r>
              <a:rPr lang="bg-BG" sz="2400" b="1" dirty="0">
                <a:latin typeface="Times New Roman" panose="02020603050405020304" pitchFamily="18" charset="0"/>
                <a:cs typeface="Times New Roman" panose="02020603050405020304" pitchFamily="18" charset="0"/>
              </a:rPr>
              <a:t>цел избягване на евентуални отклонения от </a:t>
            </a:r>
            <a:r>
              <a:rPr lang="bg-BG" sz="2400" b="1" dirty="0" smtClean="0">
                <a:latin typeface="Times New Roman" panose="02020603050405020304" pitchFamily="18" charset="0"/>
                <a:cs typeface="Times New Roman" panose="02020603050405020304" pitchFamily="18" charset="0"/>
              </a:rPr>
              <a:t>действащото право </a:t>
            </a:r>
            <a:r>
              <a:rPr lang="bg-BG" sz="2400" b="1" dirty="0">
                <a:latin typeface="Times New Roman" panose="02020603050405020304" pitchFamily="18" charset="0"/>
                <a:cs typeface="Times New Roman" panose="02020603050405020304" pitchFamily="18" charset="0"/>
              </a:rPr>
              <a:t>на ЕС </a:t>
            </a:r>
            <a:r>
              <a:rPr lang="bg-BG" sz="2400" b="1" dirty="0" smtClean="0">
                <a:latin typeface="Times New Roman" panose="02020603050405020304" pitchFamily="18" charset="0"/>
                <a:cs typeface="Times New Roman" panose="02020603050405020304" pitchFamily="18" charset="0"/>
              </a:rPr>
              <a:t>всеки елемент на Новата здравна система ще </a:t>
            </a:r>
            <a:r>
              <a:rPr lang="bg-BG" sz="2400" b="1" dirty="0">
                <a:latin typeface="Times New Roman" panose="02020603050405020304" pitchFamily="18" charset="0"/>
                <a:cs typeface="Times New Roman" panose="02020603050405020304" pitchFamily="18" charset="0"/>
              </a:rPr>
              <a:t>бъде предварително съгласуван с компетентните европейски институции</a:t>
            </a:r>
            <a:r>
              <a:rPr lang="bg-BG" sz="2400" dirty="0">
                <a:latin typeface="Times New Roman" panose="02020603050405020304" pitchFamily="18" charset="0"/>
                <a:cs typeface="Times New Roman" panose="02020603050405020304" pitchFamily="18" charset="0"/>
              </a:rPr>
              <a:t>. </a:t>
            </a:r>
            <a:endParaRPr lang="bg-BG" sz="2400" dirty="0" smtClean="0">
              <a:latin typeface="Times New Roman" panose="02020603050405020304" pitchFamily="18" charset="0"/>
              <a:cs typeface="Times New Roman" panose="02020603050405020304" pitchFamily="18" charset="0"/>
            </a:endParaRP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29</a:t>
            </a:fld>
            <a:endParaRPr lang="en-US" dirty="0"/>
          </a:p>
        </p:txBody>
      </p:sp>
    </p:spTree>
    <p:extLst>
      <p:ext uri="{BB962C8B-B14F-4D97-AF65-F5344CB8AC3E}">
        <p14:creationId xmlns:p14="http://schemas.microsoft.com/office/powerpoint/2010/main" val="2615025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4"/>
            <a:ext cx="9607661" cy="498388"/>
          </a:xfrm>
        </p:spPr>
        <p:txBody>
          <a:bodyPr>
            <a:normAutofit fontScale="90000"/>
          </a:bodyPr>
          <a:lstStyle/>
          <a:p>
            <a:r>
              <a:rPr lang="bg-BG" dirty="0" smtClean="0">
                <a:latin typeface="Times New Roman" panose="02020603050405020304" pitchFamily="18" charset="0"/>
                <a:cs typeface="Times New Roman" panose="02020603050405020304" pitchFamily="18" charset="0"/>
              </a:rPr>
              <a:t>Действаща здравна система – </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							предимства</a:t>
            </a:r>
            <a:r>
              <a:rPr lang="en-US" dirty="0" smtClean="0"/>
              <a:t/>
            </a:r>
            <a:br>
              <a:rPr lang="en-US" dirty="0" smtClean="0"/>
            </a:br>
            <a:endParaRPr lang="en-US" dirty="0">
              <a:latin typeface="Monotype Corsiva" panose="03010101010201010101" pitchFamily="66" charset="0"/>
            </a:endParaRPr>
          </a:p>
        </p:txBody>
      </p:sp>
      <p:sp>
        <p:nvSpPr>
          <p:cNvPr id="5" name="Text Placeholder 4"/>
          <p:cNvSpPr>
            <a:spLocks noGrp="1"/>
          </p:cNvSpPr>
          <p:nvPr>
            <p:ph type="body" sz="quarter" idx="3"/>
          </p:nvPr>
        </p:nvSpPr>
        <p:spPr>
          <a:xfrm>
            <a:off x="6412362" y="2023003"/>
            <a:ext cx="4645152" cy="470031"/>
          </a:xfrm>
        </p:spPr>
        <p:txBody>
          <a:bodyPr/>
          <a:lstStyle/>
          <a:p>
            <a:r>
              <a:rPr lang="bg-BG" dirty="0" smtClean="0"/>
              <a:t> </a:t>
            </a:r>
            <a:endParaRPr lang="en-US" dirty="0"/>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Rectangle 2"/>
          <p:cNvSpPr/>
          <p:nvPr/>
        </p:nvSpPr>
        <p:spPr>
          <a:xfrm>
            <a:off x="1447191" y="1983430"/>
            <a:ext cx="9607661" cy="3647152"/>
          </a:xfrm>
          <a:prstGeom prst="rect">
            <a:avLst/>
          </a:prstGeom>
        </p:spPr>
        <p:txBody>
          <a:bodyPr wrap="square">
            <a:spAutoFit/>
          </a:bodyPr>
          <a:lstStyle/>
          <a:p>
            <a:pPr marL="285750" lvl="0" indent="-285750" algn="just">
              <a:buFont typeface="Wingdings" panose="05000000000000000000" pitchFamily="2" charset="2"/>
              <a:buChar char="ü"/>
            </a:pPr>
            <a:r>
              <a:rPr lang="bg-BG" sz="2100" dirty="0" smtClean="0">
                <a:latin typeface="Times New Roman" panose="02020603050405020304" pitchFamily="18" charset="0"/>
                <a:cs typeface="Times New Roman" panose="02020603050405020304" pitchFamily="18" charset="0"/>
              </a:rPr>
              <a:t>Свръх-капацитет в болничната помощ. Високо ниво на специализация;</a:t>
            </a:r>
          </a:p>
          <a:p>
            <a:pPr marL="285750" lvl="0" indent="-285750" algn="just">
              <a:buFont typeface="Wingdings" panose="05000000000000000000" pitchFamily="2" charset="2"/>
              <a:buChar char="ü"/>
            </a:pPr>
            <a:r>
              <a:rPr lang="bg-BG" sz="2100" dirty="0" smtClean="0">
                <a:latin typeface="Times New Roman" panose="02020603050405020304" pitchFamily="18" charset="0"/>
                <a:cs typeface="Times New Roman" panose="02020603050405020304" pitchFamily="18" charset="0"/>
              </a:rPr>
              <a:t>Добре обучени и висококвалифицирани медицински специалисти;</a:t>
            </a:r>
          </a:p>
          <a:p>
            <a:pPr marL="285750" lvl="0" indent="-285750" algn="just">
              <a:buFont typeface="Wingdings" panose="05000000000000000000" pitchFamily="2" charset="2"/>
              <a:buChar char="ü"/>
            </a:pPr>
            <a:r>
              <a:rPr lang="bg-BG" sz="2100" dirty="0" smtClean="0">
                <a:latin typeface="Times New Roman" panose="02020603050405020304" pitchFamily="18" charset="0"/>
                <a:cs typeface="Times New Roman" panose="02020603050405020304" pitchFamily="18" charset="0"/>
              </a:rPr>
              <a:t>Бърз достъп до болнична медицинска помощ във всичките й аспекти – спешна помощ, остри случаи, високоспециализирани дейности;</a:t>
            </a:r>
            <a:endParaRPr lang="en-US" sz="2100" dirty="0" smtClean="0">
              <a:latin typeface="Times New Roman" panose="02020603050405020304" pitchFamily="18" charset="0"/>
              <a:cs typeface="Times New Roman" panose="02020603050405020304" pitchFamily="18" charset="0"/>
            </a:endParaRPr>
          </a:p>
          <a:p>
            <a:pPr marL="285750" lvl="0" indent="-285750" algn="just">
              <a:buFont typeface="Wingdings" panose="05000000000000000000" pitchFamily="2" charset="2"/>
              <a:buChar char="ü"/>
            </a:pPr>
            <a:r>
              <a:rPr lang="bg-BG" sz="2100" dirty="0" smtClean="0">
                <a:latin typeface="Times New Roman" panose="02020603050405020304" pitchFamily="18" charset="0"/>
                <a:cs typeface="Times New Roman" panose="02020603050405020304" pitchFamily="18" charset="0"/>
              </a:rPr>
              <a:t>Укрепване на капацитета на общественото здравеопазване по отношение на преодоляване на рискови фактори за възникване на хронични незаразни заболявания, реализиране на дейности за превенция и контрол на ХИВ, тютюнопушене, туберкулоза, наднормено тегло и други;</a:t>
            </a:r>
            <a:endParaRPr lang="en-US" sz="2100" dirty="0" smtClean="0">
              <a:latin typeface="Times New Roman" panose="02020603050405020304" pitchFamily="18" charset="0"/>
              <a:cs typeface="Times New Roman" panose="02020603050405020304" pitchFamily="18" charset="0"/>
            </a:endParaRPr>
          </a:p>
          <a:p>
            <a:pPr marL="285750" lvl="0" indent="-285750" algn="just">
              <a:buFont typeface="Wingdings" panose="05000000000000000000" pitchFamily="2" charset="2"/>
              <a:buChar char="ü"/>
            </a:pPr>
            <a:r>
              <a:rPr lang="bg-BG" sz="2100" dirty="0" smtClean="0">
                <a:latin typeface="Times New Roman" panose="02020603050405020304" pitchFamily="18" charset="0"/>
                <a:cs typeface="Times New Roman" panose="02020603050405020304" pitchFamily="18" charset="0"/>
              </a:rPr>
              <a:t>Добре развиваща се система на интегрирани здравно-социални дейности и услуги, финансирана на този етап с ЕС средства;</a:t>
            </a:r>
          </a:p>
          <a:p>
            <a:pPr marL="285750" indent="-285750" algn="just">
              <a:buFont typeface="Wingdings" panose="05000000000000000000" pitchFamily="2" charset="2"/>
              <a:buChar char="ü"/>
            </a:pPr>
            <a:r>
              <a:rPr lang="bg-BG" sz="2100" dirty="0" smtClean="0">
                <a:latin typeface="Times New Roman" panose="02020603050405020304" pitchFamily="18" charset="0"/>
                <a:cs typeface="Times New Roman" panose="02020603050405020304" pitchFamily="18" charset="0"/>
              </a:rPr>
              <a:t>Система, сравнително лесна за управление.</a:t>
            </a:r>
            <a:endParaRPr lang="en-US" sz="21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13403256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Здравна система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Болнична помощ – принципи</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1860482"/>
            <a:ext cx="9607661" cy="3923630"/>
          </a:xfrm>
        </p:spPr>
        <p:txBody>
          <a:bodyPr>
            <a:noAutofit/>
          </a:bodyPr>
          <a:lstStyle/>
          <a:p>
            <a:pPr marL="0" indent="0" algn="just">
              <a:lnSpc>
                <a:spcPct val="100000"/>
              </a:lnSpc>
              <a:spcBef>
                <a:spcPts val="600"/>
              </a:spcBef>
              <a:buNone/>
            </a:pPr>
            <a:r>
              <a:rPr lang="bg-BG" sz="2400" dirty="0">
                <a:latin typeface="Times New Roman" panose="02020603050405020304" pitchFamily="18" charset="0"/>
                <a:cs typeface="Times New Roman" panose="02020603050405020304" pitchFamily="18" charset="0"/>
              </a:rPr>
              <a:t>Критична </a:t>
            </a:r>
            <a:r>
              <a:rPr lang="bg-BG" sz="2400" dirty="0" smtClean="0">
                <a:latin typeface="Times New Roman" panose="02020603050405020304" pitchFamily="18" charset="0"/>
                <a:cs typeface="Times New Roman" panose="02020603050405020304" pitchFamily="18" charset="0"/>
              </a:rPr>
              <a:t>линия</a:t>
            </a:r>
          </a:p>
          <a:p>
            <a:pPr algn="just">
              <a:lnSpc>
                <a:spcPct val="100000"/>
              </a:lnSpc>
              <a:spcBef>
                <a:spcPts val="600"/>
              </a:spcBef>
            </a:pPr>
            <a:r>
              <a:rPr lang="bg-BG" sz="1900" dirty="0">
                <a:latin typeface="Times New Roman" panose="02020603050405020304" pitchFamily="18" charset="0"/>
                <a:cs typeface="Times New Roman" panose="02020603050405020304" pitchFamily="18" charset="0"/>
              </a:rPr>
              <a:t>Периодично се определя </a:t>
            </a:r>
            <a:r>
              <a:rPr lang="bg-BG" sz="1900" b="1" dirty="0">
                <a:latin typeface="Times New Roman" panose="02020603050405020304" pitchFamily="18" charset="0"/>
                <a:cs typeface="Times New Roman" panose="02020603050405020304" pitchFamily="18" charset="0"/>
              </a:rPr>
              <a:t>Критична линия или </a:t>
            </a:r>
            <a:r>
              <a:rPr lang="bg-BG" sz="1900" b="1" dirty="0" smtClean="0">
                <a:latin typeface="Times New Roman" panose="02020603050405020304" pitchFamily="18" charset="0"/>
                <a:cs typeface="Times New Roman" panose="02020603050405020304" pitchFamily="18" charset="0"/>
              </a:rPr>
              <a:t>Гранична стойност </a:t>
            </a:r>
            <a:r>
              <a:rPr lang="bg-BG" sz="1900" dirty="0">
                <a:latin typeface="Times New Roman" panose="02020603050405020304" pitchFamily="18" charset="0"/>
                <a:cs typeface="Times New Roman" panose="02020603050405020304" pitchFamily="18" charset="0"/>
              </a:rPr>
              <a:t>– сума, над която еднократната сметка за престой и лечение в болнично заведение се заплаща от задължителната застраховка</a:t>
            </a:r>
            <a:r>
              <a:rPr lang="bg-BG" sz="1900" dirty="0" smtClean="0">
                <a:latin typeface="Times New Roman" panose="02020603050405020304" pitchFamily="18" charset="0"/>
                <a:cs typeface="Times New Roman" panose="02020603050405020304" pitchFamily="18" charset="0"/>
              </a:rPr>
              <a:t>.</a:t>
            </a:r>
          </a:p>
          <a:p>
            <a:pPr algn="just">
              <a:lnSpc>
                <a:spcPct val="100000"/>
              </a:lnSpc>
              <a:spcBef>
                <a:spcPts val="0"/>
              </a:spcBef>
            </a:pPr>
            <a:r>
              <a:rPr lang="bg-BG" sz="1900" dirty="0">
                <a:latin typeface="Times New Roman" panose="02020603050405020304" pitchFamily="18" charset="0"/>
                <a:cs typeface="Times New Roman" panose="02020603050405020304" pitchFamily="18" charset="0"/>
              </a:rPr>
              <a:t>Ако сумата не надхвърля критичната линия, сметката се заплаща </a:t>
            </a:r>
            <a:r>
              <a:rPr lang="bg-BG" sz="1900" dirty="0" smtClean="0">
                <a:latin typeface="Times New Roman" panose="02020603050405020304" pitchFamily="18" charset="0"/>
                <a:cs typeface="Times New Roman" panose="02020603050405020304" pitchFamily="18" charset="0"/>
              </a:rPr>
              <a:t>съвместно от </a:t>
            </a:r>
            <a:r>
              <a:rPr lang="bg-BG" sz="1900" dirty="0">
                <a:latin typeface="Times New Roman" panose="02020603050405020304" pitchFamily="18" charset="0"/>
                <a:cs typeface="Times New Roman" panose="02020603050405020304" pitchFamily="18" charset="0"/>
              </a:rPr>
              <a:t>осигурителя (Здравната каса) и </a:t>
            </a:r>
            <a:r>
              <a:rPr lang="bg-BG" sz="1900" dirty="0" smtClean="0">
                <a:latin typeface="Times New Roman" panose="02020603050405020304" pitchFamily="18" charset="0"/>
                <a:cs typeface="Times New Roman" panose="02020603050405020304" pitchFamily="18" charset="0"/>
              </a:rPr>
              <a:t>пациента (</a:t>
            </a:r>
            <a:r>
              <a:rPr lang="en-US" sz="1900" dirty="0" smtClean="0">
                <a:latin typeface="Times New Roman" panose="02020603050405020304" pitchFamily="18" charset="0"/>
                <a:cs typeface="Times New Roman" panose="02020603050405020304" pitchFamily="18" charset="0"/>
              </a:rPr>
              <a:t>co-payment</a:t>
            </a:r>
            <a:r>
              <a:rPr lang="bg-BG" sz="1900" dirty="0" smtClean="0">
                <a:latin typeface="Times New Roman" panose="02020603050405020304" pitchFamily="18" charset="0"/>
                <a:cs typeface="Times New Roman" panose="02020603050405020304" pitchFamily="18" charset="0"/>
              </a:rPr>
              <a:t>).</a:t>
            </a:r>
          </a:p>
          <a:p>
            <a:pPr marL="0" lvl="1" indent="0" algn="just">
              <a:lnSpc>
                <a:spcPct val="100000"/>
              </a:lnSpc>
              <a:spcBef>
                <a:spcPts val="1200"/>
              </a:spcBef>
              <a:buNone/>
            </a:pPr>
            <a:r>
              <a:rPr lang="bg-BG" sz="1900" b="1" dirty="0" smtClean="0">
                <a:latin typeface="Times New Roman" panose="02020603050405020304" pitchFamily="18" charset="0"/>
                <a:cs typeface="Times New Roman" panose="02020603050405020304" pitchFamily="18" charset="0"/>
              </a:rPr>
              <a:t>Забележка: Разчетите за нивата на критичната линия, нивата на заплащане и на допълнителната задължителна застраховка в примерите са условни, на базата на данните от отчетите на </a:t>
            </a:r>
            <a:r>
              <a:rPr lang="bg-BG" sz="1900" b="1" dirty="0">
                <a:latin typeface="Times New Roman" panose="02020603050405020304" pitchFamily="18" charset="0"/>
                <a:cs typeface="Times New Roman" panose="02020603050405020304" pitchFamily="18" charset="0"/>
              </a:rPr>
              <a:t>НЗОК за 2017 </a:t>
            </a:r>
            <a:r>
              <a:rPr lang="bg-BG" sz="1900" b="1" dirty="0" smtClean="0">
                <a:latin typeface="Times New Roman" panose="02020603050405020304" pitchFamily="18" charset="0"/>
                <a:cs typeface="Times New Roman" panose="02020603050405020304" pitchFamily="18" charset="0"/>
              </a:rPr>
              <a:t>г. Същите подлежат на анализ, промяна и допълнителни анализи в работни групи и ще бъдат обект на бъдещи национални рамкови договаряния. Ще са съобразени и обвързани с параметрите на разходите по КФП за съответната година за функция „Здравеопазване“. </a:t>
            </a:r>
          </a:p>
          <a:p>
            <a:pPr lvl="1"/>
            <a:endParaRPr lang="bg-BG" dirty="0"/>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30</a:t>
            </a:fld>
            <a:endParaRPr lang="en-US" dirty="0"/>
          </a:p>
        </p:txBody>
      </p:sp>
    </p:spTree>
    <p:extLst>
      <p:ext uri="{BB962C8B-B14F-4D97-AF65-F5344CB8AC3E}">
        <p14:creationId xmlns:p14="http://schemas.microsoft.com/office/powerpoint/2010/main" val="15297799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89996" cy="1056319"/>
          </a:xfrm>
        </p:spPr>
        <p:txBody>
          <a:bodyPr/>
          <a:lstStyle/>
          <a:p>
            <a:r>
              <a:rPr lang="bg-BG" dirty="0" smtClean="0">
                <a:latin typeface="Times New Roman" panose="02020603050405020304" pitchFamily="18" charset="0"/>
                <a:cs typeface="Times New Roman" panose="02020603050405020304" pitchFamily="18" charset="0"/>
              </a:rPr>
              <a:t>Здравна система – нов модел.</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Болнична помощ – принципи (2)</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334409"/>
            <a:ext cx="9610323" cy="3557433"/>
          </a:xfrm>
        </p:spPr>
        <p:txBody>
          <a:bodyPr>
            <a:noAutofit/>
          </a:bodyPr>
          <a:lstStyle/>
          <a:p>
            <a:pPr algn="just">
              <a:lnSpc>
                <a:spcPct val="100000"/>
              </a:lnSpc>
              <a:spcBef>
                <a:spcPts val="600"/>
              </a:spcBef>
              <a:buFont typeface="Wingdings" panose="05000000000000000000" pitchFamily="2" charset="2"/>
              <a:buChar char="Ø"/>
            </a:pPr>
            <a:r>
              <a:rPr lang="bg-BG" sz="2100" dirty="0" smtClean="0">
                <a:latin typeface="Times New Roman" panose="02020603050405020304" pitchFamily="18" charset="0"/>
                <a:cs typeface="Times New Roman" panose="02020603050405020304" pitchFamily="18" charset="0"/>
              </a:rPr>
              <a:t>Периодично, при промяна на националните цени за лечение в болничните заведения, се определя нова </a:t>
            </a:r>
            <a:r>
              <a:rPr lang="bg-BG" sz="2100" b="1" dirty="0" smtClean="0">
                <a:latin typeface="Times New Roman" panose="02020603050405020304" pitchFamily="18" charset="0"/>
                <a:cs typeface="Times New Roman" panose="02020603050405020304" pitchFamily="18" charset="0"/>
              </a:rPr>
              <a:t>Гранична </a:t>
            </a:r>
            <a:r>
              <a:rPr lang="bg-BG" sz="2100" b="1" dirty="0" smtClean="0">
                <a:latin typeface="Times New Roman" panose="02020603050405020304" pitchFamily="18" charset="0"/>
                <a:cs typeface="Times New Roman" panose="02020603050405020304" pitchFamily="18" charset="0"/>
              </a:rPr>
              <a:t>линия</a:t>
            </a:r>
            <a:r>
              <a:rPr lang="bg-BG" sz="2100" dirty="0" smtClean="0">
                <a:latin typeface="Times New Roman" panose="02020603050405020304" pitchFamily="18" charset="0"/>
                <a:cs typeface="Times New Roman" panose="02020603050405020304" pitchFamily="18" charset="0"/>
              </a:rPr>
              <a:t>; </a:t>
            </a:r>
            <a:endParaRPr lang="bg-BG" sz="2100" dirty="0" smtClean="0">
              <a:latin typeface="Times New Roman" panose="02020603050405020304" pitchFamily="18" charset="0"/>
              <a:cs typeface="Times New Roman" panose="02020603050405020304" pitchFamily="18" charset="0"/>
            </a:endParaRPr>
          </a:p>
          <a:p>
            <a:pPr lvl="0" algn="just">
              <a:lnSpc>
                <a:spcPct val="100000"/>
              </a:lnSpc>
              <a:spcBef>
                <a:spcPts val="600"/>
              </a:spcBef>
              <a:buFont typeface="Wingdings" panose="05000000000000000000" pitchFamily="2" charset="2"/>
              <a:buChar char="Ø"/>
            </a:pPr>
            <a:r>
              <a:rPr lang="bg-BG" sz="2100" dirty="0" smtClean="0">
                <a:latin typeface="Times New Roman" panose="02020603050405020304" pitchFamily="18" charset="0"/>
                <a:cs typeface="Times New Roman" panose="02020603050405020304" pitchFamily="18" charset="0"/>
              </a:rPr>
              <a:t>Граничната линия се определя в хода на националното рамково договаряне, а последващо с участието на застрахователи на базата на актуалните единични цени на клиничните пътеки, заболеваемостта, броя случаи, броя осигурени лица, социална приемливост на максималната сума, която трябва да заплати пациентът за своя дял от </a:t>
            </a:r>
            <a:r>
              <a:rPr lang="bg-BG" sz="2100" dirty="0" smtClean="0">
                <a:latin typeface="Times New Roman" panose="02020603050405020304" pitchFamily="18" charset="0"/>
                <a:cs typeface="Times New Roman" panose="02020603050405020304" pitchFamily="18" charset="0"/>
              </a:rPr>
              <a:t>сметката;</a:t>
            </a:r>
            <a:endParaRPr lang="bg-BG" sz="2100" dirty="0" smtClean="0">
              <a:latin typeface="Times New Roman" panose="02020603050405020304" pitchFamily="18" charset="0"/>
              <a:cs typeface="Times New Roman" panose="02020603050405020304" pitchFamily="18" charset="0"/>
            </a:endParaRPr>
          </a:p>
          <a:p>
            <a:pPr lvl="0" algn="just">
              <a:lnSpc>
                <a:spcPct val="100000"/>
              </a:lnSpc>
              <a:spcBef>
                <a:spcPts val="600"/>
              </a:spcBef>
              <a:buFont typeface="Wingdings" panose="05000000000000000000" pitchFamily="2" charset="2"/>
              <a:buChar char="Ø"/>
            </a:pPr>
            <a:r>
              <a:rPr lang="bg-BG" sz="2100" dirty="0" smtClean="0">
                <a:latin typeface="Times New Roman" panose="02020603050405020304" pitchFamily="18" charset="0"/>
                <a:cs typeface="Times New Roman" panose="02020603050405020304" pitchFamily="18" charset="0"/>
              </a:rPr>
              <a:t>Граничната линия служи за определяне на участието на Първия и Втория стълб в заплащането на разходите за лечение.</a:t>
            </a:r>
          </a:p>
          <a:p>
            <a:pPr marL="0" indent="0" algn="just">
              <a:lnSpc>
                <a:spcPct val="100000"/>
              </a:lnSpc>
              <a:spcBef>
                <a:spcPts val="600"/>
              </a:spcBef>
              <a:buNone/>
            </a:pPr>
            <a:endParaRPr lang="bg-BG" sz="2100" dirty="0" smtClean="0"/>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31</a:t>
            </a:fld>
            <a:endParaRPr lang="en-US" dirty="0"/>
          </a:p>
        </p:txBody>
      </p:sp>
    </p:spTree>
    <p:extLst>
      <p:ext uri="{BB962C8B-B14F-4D97-AF65-F5344CB8AC3E}">
        <p14:creationId xmlns:p14="http://schemas.microsoft.com/office/powerpoint/2010/main" val="3750149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Здравна система –модел</a:t>
            </a:r>
            <a:r>
              <a:rPr lang="bg-BG" dirty="0">
                <a:latin typeface="Times New Roman" panose="02020603050405020304" pitchFamily="18" charset="0"/>
                <a:cs typeface="Times New Roman" panose="02020603050405020304" pitchFamily="18" charset="0"/>
              </a:rPr>
              <a:t>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Болнична помощ – принципи (2)</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3"/>
            <a:ext cx="9610323" cy="3830129"/>
          </a:xfrm>
        </p:spPr>
        <p:txBody>
          <a:bodyPr>
            <a:noAutofit/>
          </a:bodyPr>
          <a:lstStyle/>
          <a:p>
            <a:pPr algn="just">
              <a:lnSpc>
                <a:spcPct val="100000"/>
              </a:lnSpc>
              <a:spcBef>
                <a:spcPts val="60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Въвеждането на Новата здравна система става в условията на заплащане, базирано на Клинични пътеки и Клинични и Амбулаторни процедури. В бъдеще е възможно преминаване към друг метод на заплащане – Диагностично свързани групи и други.</a:t>
            </a:r>
          </a:p>
          <a:p>
            <a:pPr algn="just">
              <a:lnSpc>
                <a:spcPct val="100000"/>
              </a:lnSpc>
              <a:spcBef>
                <a:spcPts val="60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Единичните цени се коригират при необходимост не по-често от веднъж годишно. Новите цени се утвърждават в хода на националната рамково договаряне</a:t>
            </a:r>
          </a:p>
          <a:p>
            <a:pPr algn="just">
              <a:lnSpc>
                <a:spcPct val="100000"/>
              </a:lnSpc>
              <a:spcBef>
                <a:spcPts val="60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Така определените цени се наричат “Национални цени”.</a:t>
            </a:r>
          </a:p>
          <a:p>
            <a:pPr algn="just">
              <a:lnSpc>
                <a:spcPct val="100000"/>
              </a:lnSpc>
              <a:spcBef>
                <a:spcPts val="60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Всяко ЛЗ може да регистрира и прилага свои собствени цени, различни или не от Националните. </a:t>
            </a:r>
          </a:p>
          <a:p>
            <a:pPr algn="just">
              <a:lnSpc>
                <a:spcPct val="100000"/>
              </a:lnSpc>
              <a:spcBef>
                <a:spcPts val="60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Аналогично се определят национални цени и за лекарствени средства и медицински изделия.</a:t>
            </a: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32</a:t>
            </a:fld>
            <a:endParaRPr lang="en-US" dirty="0"/>
          </a:p>
        </p:txBody>
      </p:sp>
    </p:spTree>
    <p:extLst>
      <p:ext uri="{BB962C8B-B14F-4D97-AF65-F5344CB8AC3E}">
        <p14:creationId xmlns:p14="http://schemas.microsoft.com/office/powerpoint/2010/main" val="8824157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Здравна система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Болнична помощ – заплащане</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1860482"/>
            <a:ext cx="9607661" cy="4197418"/>
          </a:xfrm>
        </p:spPr>
        <p:txBody>
          <a:bodyPr>
            <a:noAutofit/>
          </a:bodyPr>
          <a:lstStyle/>
          <a:p>
            <a:pPr marL="0" lvl="0" indent="0">
              <a:lnSpc>
                <a:spcPct val="100000"/>
              </a:lnSpc>
              <a:spcBef>
                <a:spcPts val="600"/>
              </a:spcBef>
              <a:buNone/>
            </a:pPr>
            <a:r>
              <a:rPr lang="bg-BG" sz="2100" dirty="0">
                <a:latin typeface="Times New Roman" panose="02020603050405020304" pitchFamily="18" charset="0"/>
                <a:cs typeface="Times New Roman" panose="02020603050405020304" pitchFamily="18" charset="0"/>
              </a:rPr>
              <a:t> </a:t>
            </a:r>
            <a:r>
              <a:rPr lang="bg-BG" sz="2100" dirty="0" smtClean="0">
                <a:latin typeface="Times New Roman" panose="02020603050405020304" pitchFamily="18" charset="0"/>
                <a:cs typeface="Times New Roman" panose="02020603050405020304" pitchFamily="18" charset="0"/>
              </a:rPr>
              <a:t>      </a:t>
            </a:r>
            <a:r>
              <a:rPr lang="bg-BG" sz="2600" b="1" dirty="0" smtClean="0">
                <a:latin typeface="Times New Roman" panose="02020603050405020304" pitchFamily="18" charset="0"/>
                <a:cs typeface="Times New Roman" panose="02020603050405020304" pitchFamily="18" charset="0"/>
              </a:rPr>
              <a:t>Ако болничната сметка не надвишава Граничната линия:</a:t>
            </a:r>
          </a:p>
          <a:p>
            <a:pPr marL="266700" indent="-266700" algn="just">
              <a:lnSpc>
                <a:spcPct val="100000"/>
              </a:lnSpc>
              <a:spcBef>
                <a:spcPts val="600"/>
              </a:spcBef>
            </a:pPr>
            <a:r>
              <a:rPr lang="bg-BG" sz="1800" dirty="0" smtClean="0">
                <a:latin typeface="Times New Roman" panose="02020603050405020304" pitchFamily="18" charset="0"/>
                <a:cs typeface="Times New Roman" panose="02020603050405020304" pitchFamily="18" charset="0"/>
              </a:rPr>
              <a:t>Осигурителният пул заплаща</a:t>
            </a:r>
            <a:r>
              <a:rPr lang="en-US" sz="1800" dirty="0" smtClean="0">
                <a:latin typeface="Times New Roman" panose="02020603050405020304" pitchFamily="18" charset="0"/>
                <a:cs typeface="Times New Roman" panose="02020603050405020304" pitchFamily="18" charset="0"/>
              </a:rPr>
              <a:t> 90</a:t>
            </a:r>
            <a:r>
              <a:rPr lang="bg-BG" sz="1800" dirty="0" smtClean="0">
                <a:latin typeface="Times New Roman" panose="02020603050405020304" pitchFamily="18" charset="0"/>
                <a:cs typeface="Times New Roman" panose="02020603050405020304" pitchFamily="18" charset="0"/>
              </a:rPr>
              <a:t>% </a:t>
            </a:r>
            <a:r>
              <a:rPr lang="bg-BG" sz="1800" dirty="0">
                <a:latin typeface="Times New Roman" panose="02020603050405020304" pitchFamily="18" charset="0"/>
                <a:cs typeface="Times New Roman" panose="02020603050405020304" pitchFamily="18" charset="0"/>
              </a:rPr>
              <a:t>от </a:t>
            </a:r>
            <a:r>
              <a:rPr lang="bg-BG" sz="1800" dirty="0" smtClean="0">
                <a:latin typeface="Times New Roman" panose="02020603050405020304" pitchFamily="18" charset="0"/>
                <a:cs typeface="Times New Roman" panose="02020603050405020304" pitchFamily="18" charset="0"/>
              </a:rPr>
              <a:t>сумата по сметката;</a:t>
            </a:r>
            <a:endParaRPr lang="bg-BG" sz="1800" dirty="0" smtClean="0">
              <a:latin typeface="Times New Roman" panose="02020603050405020304" pitchFamily="18" charset="0"/>
              <a:cs typeface="Times New Roman" panose="02020603050405020304" pitchFamily="18" charset="0"/>
            </a:endParaRPr>
          </a:p>
          <a:p>
            <a:pPr marL="266700" indent="-266700" algn="just">
              <a:lnSpc>
                <a:spcPct val="100000"/>
              </a:lnSpc>
              <a:spcBef>
                <a:spcPts val="400"/>
              </a:spcBef>
            </a:pPr>
            <a:r>
              <a:rPr lang="bg-BG" sz="1800" dirty="0">
                <a:latin typeface="Times New Roman" panose="02020603050405020304" pitchFamily="18" charset="0"/>
                <a:cs typeface="Times New Roman" panose="02020603050405020304" pitchFamily="18" charset="0"/>
              </a:rPr>
              <a:t>Пациентът заплаща </a:t>
            </a:r>
            <a:r>
              <a:rPr lang="bg-BG" sz="1800" dirty="0" smtClean="0">
                <a:latin typeface="Times New Roman" panose="02020603050405020304" pitchFamily="18" charset="0"/>
                <a:cs typeface="Times New Roman" panose="02020603050405020304" pitchFamily="18" charset="0"/>
              </a:rPr>
              <a:t>1</a:t>
            </a:r>
            <a:r>
              <a:rPr lang="en-US" sz="1800" dirty="0" smtClean="0">
                <a:latin typeface="Times New Roman" panose="02020603050405020304" pitchFamily="18" charset="0"/>
                <a:cs typeface="Times New Roman" panose="02020603050405020304" pitchFamily="18" charset="0"/>
              </a:rPr>
              <a:t>0</a:t>
            </a:r>
            <a:r>
              <a:rPr lang="bg-BG" sz="1800" dirty="0" smtClean="0">
                <a:latin typeface="Times New Roman" panose="02020603050405020304" pitchFamily="18" charset="0"/>
                <a:cs typeface="Times New Roman" panose="02020603050405020304" pitchFamily="18" charset="0"/>
              </a:rPr>
              <a:t>% </a:t>
            </a:r>
            <a:r>
              <a:rPr lang="bg-BG" sz="1800" dirty="0">
                <a:latin typeface="Times New Roman" panose="02020603050405020304" pitchFamily="18" charset="0"/>
                <a:cs typeface="Times New Roman" panose="02020603050405020304" pitchFamily="18" charset="0"/>
              </a:rPr>
              <a:t>от сумата по </a:t>
            </a:r>
            <a:r>
              <a:rPr lang="bg-BG" sz="1800" dirty="0" smtClean="0">
                <a:latin typeface="Times New Roman" panose="02020603050405020304" pitchFamily="18" charset="0"/>
                <a:cs typeface="Times New Roman" panose="02020603050405020304" pitchFamily="18" charset="0"/>
              </a:rPr>
              <a:t>сметката. Ако </a:t>
            </a:r>
            <a:r>
              <a:rPr lang="bg-BG" sz="1800" dirty="0">
                <a:latin typeface="Times New Roman" panose="02020603050405020304" pitchFamily="18" charset="0"/>
                <a:cs typeface="Times New Roman" panose="02020603050405020304" pitchFamily="18" charset="0"/>
              </a:rPr>
              <a:t>лицето има </a:t>
            </a:r>
            <a:r>
              <a:rPr lang="bg-BG" sz="1800" dirty="0" smtClean="0">
                <a:latin typeface="Times New Roman" panose="02020603050405020304" pitchFamily="18" charset="0"/>
                <a:cs typeface="Times New Roman" panose="02020603050405020304" pitchFamily="18" charset="0"/>
              </a:rPr>
              <a:t>доброволна </a:t>
            </a:r>
            <a:r>
              <a:rPr lang="bg-BG" sz="1800" dirty="0">
                <a:latin typeface="Times New Roman" panose="02020603050405020304" pitchFamily="18" charset="0"/>
                <a:cs typeface="Times New Roman" panose="02020603050405020304" pitchFamily="18" charset="0"/>
              </a:rPr>
              <a:t>застраховка, </a:t>
            </a:r>
            <a:r>
              <a:rPr lang="bg-BG" sz="1800" dirty="0" smtClean="0">
                <a:latin typeface="Times New Roman" panose="02020603050405020304" pitchFamily="18" charset="0"/>
                <a:cs typeface="Times New Roman" panose="02020603050405020304" pitchFamily="18" charset="0"/>
              </a:rPr>
              <a:t>покриваща </a:t>
            </a:r>
            <a:r>
              <a:rPr lang="bg-BG" sz="1800" dirty="0">
                <a:latin typeface="Times New Roman" panose="02020603050405020304" pitchFamily="18" charset="0"/>
                <a:cs typeface="Times New Roman" panose="02020603050405020304" pitchFamily="18" charset="0"/>
              </a:rPr>
              <a:t>това събитие, сумата се възстановява от </a:t>
            </a:r>
            <a:r>
              <a:rPr lang="bg-BG" sz="1800" dirty="0" smtClean="0">
                <a:latin typeface="Times New Roman" panose="02020603050405020304" pitchFamily="18" charset="0"/>
                <a:cs typeface="Times New Roman" panose="02020603050405020304" pitchFamily="18" charset="0"/>
              </a:rPr>
              <a:t>застрахователя;</a:t>
            </a:r>
          </a:p>
          <a:p>
            <a:pPr marL="266700" indent="-266700" algn="just">
              <a:lnSpc>
                <a:spcPct val="100000"/>
              </a:lnSpc>
              <a:spcBef>
                <a:spcPts val="400"/>
              </a:spcBef>
            </a:pPr>
            <a:r>
              <a:rPr lang="bg-BG" sz="1800" b="1" dirty="0">
                <a:latin typeface="Times New Roman" panose="02020603050405020304" pitchFamily="18" charset="0"/>
                <a:cs typeface="Times New Roman" panose="02020603050405020304" pitchFamily="18" charset="0"/>
              </a:rPr>
              <a:t>Пациентът не доплаща за </a:t>
            </a:r>
            <a:r>
              <a:rPr lang="bg-BG" sz="1800" b="1" dirty="0" smtClean="0">
                <a:latin typeface="Times New Roman" panose="02020603050405020304" pitchFamily="18" charset="0"/>
                <a:cs typeface="Times New Roman" panose="02020603050405020304" pitchFamily="18" charset="0"/>
              </a:rPr>
              <a:t>нищо друго от обхвата на основния пакет дейности!</a:t>
            </a:r>
          </a:p>
          <a:p>
            <a:pPr marL="266700" indent="-266700" algn="just">
              <a:lnSpc>
                <a:spcPct val="100000"/>
              </a:lnSpc>
              <a:spcBef>
                <a:spcPts val="400"/>
              </a:spcBef>
            </a:pPr>
            <a:r>
              <a:rPr lang="bg-BG" sz="1800" dirty="0">
                <a:latin typeface="Times New Roman" panose="02020603050405020304" pitchFamily="18" charset="0"/>
                <a:cs typeface="Times New Roman" panose="02020603050405020304" pitchFamily="18" charset="0"/>
              </a:rPr>
              <a:t>Ако пациентът е ползвал (по желание) някакви екстри, заплаща за тях в </a:t>
            </a:r>
            <a:r>
              <a:rPr lang="bg-BG" sz="1800" dirty="0" smtClean="0">
                <a:latin typeface="Times New Roman" panose="02020603050405020304" pitchFamily="18" charset="0"/>
                <a:cs typeface="Times New Roman" panose="02020603050405020304" pitchFamily="18" charset="0"/>
              </a:rPr>
              <a:t>брой </a:t>
            </a:r>
            <a:r>
              <a:rPr lang="bg-BG" sz="1800" dirty="0">
                <a:latin typeface="Times New Roman" panose="02020603050405020304" pitchFamily="18" charset="0"/>
                <a:cs typeface="Times New Roman" panose="02020603050405020304" pitchFamily="18" charset="0"/>
              </a:rPr>
              <a:t>или </a:t>
            </a:r>
            <a:r>
              <a:rPr lang="bg-BG" sz="1800" dirty="0" smtClean="0">
                <a:latin typeface="Times New Roman" panose="02020603050405020304" pitchFamily="18" charset="0"/>
                <a:cs typeface="Times New Roman" panose="02020603050405020304" pitchFamily="18" charset="0"/>
              </a:rPr>
              <a:t>по реда на нарочно доброволно застраховане;</a:t>
            </a:r>
          </a:p>
          <a:p>
            <a:pPr marL="266700" indent="-266700">
              <a:lnSpc>
                <a:spcPct val="100000"/>
              </a:lnSpc>
              <a:spcBef>
                <a:spcPts val="400"/>
              </a:spcBef>
            </a:pPr>
            <a:r>
              <a:rPr lang="bg-BG" sz="1800" b="1" dirty="0">
                <a:latin typeface="Times New Roman" panose="02020603050405020304" pitchFamily="18" charset="0"/>
                <a:cs typeface="Times New Roman" panose="02020603050405020304" pitchFamily="18" charset="0"/>
              </a:rPr>
              <a:t>Цените на услугите и екстрите (допълнителните услуги) се описват в сметката</a:t>
            </a:r>
            <a:r>
              <a:rPr lang="bg-BG" sz="1800" b="1" dirty="0" smtClean="0">
                <a:latin typeface="Times New Roman" panose="02020603050405020304" pitchFamily="18" charset="0"/>
                <a:cs typeface="Times New Roman" panose="02020603050405020304" pitchFamily="18" charset="0"/>
              </a:rPr>
              <a:t>. 	</a:t>
            </a:r>
            <a:br>
              <a:rPr lang="bg-BG" sz="1800" b="1" dirty="0" smtClean="0">
                <a:latin typeface="Times New Roman" panose="02020603050405020304" pitchFamily="18" charset="0"/>
                <a:cs typeface="Times New Roman" panose="02020603050405020304" pitchFamily="18" charset="0"/>
              </a:rPr>
            </a:br>
            <a:r>
              <a:rPr lang="bg-BG" sz="1800" dirty="0" smtClean="0">
                <a:latin typeface="Times New Roman" panose="02020603050405020304" pitchFamily="18" charset="0"/>
                <a:cs typeface="Times New Roman" panose="02020603050405020304" pitchFamily="18" charset="0"/>
              </a:rPr>
              <a:t>(</a:t>
            </a:r>
            <a:r>
              <a:rPr lang="bg-BG" sz="1800" dirty="0">
                <a:latin typeface="Times New Roman" panose="02020603050405020304" pitchFamily="18" charset="0"/>
                <a:cs typeface="Times New Roman" panose="02020603050405020304" pitchFamily="18" charset="0"/>
              </a:rPr>
              <a:t>т.е., </a:t>
            </a:r>
            <a:r>
              <a:rPr lang="bg-BG" sz="1800" dirty="0" smtClean="0">
                <a:latin typeface="Times New Roman" panose="02020603050405020304" pitchFamily="18" charset="0"/>
                <a:cs typeface="Times New Roman" panose="02020603050405020304" pitchFamily="18" charset="0"/>
              </a:rPr>
              <a:t>в сметката се </a:t>
            </a:r>
            <a:r>
              <a:rPr lang="bg-BG" sz="1800" dirty="0">
                <a:latin typeface="Times New Roman" panose="02020603050405020304" pitchFamily="18" charset="0"/>
                <a:cs typeface="Times New Roman" panose="02020603050405020304" pitchFamily="18" charset="0"/>
              </a:rPr>
              <a:t>описва </a:t>
            </a:r>
            <a:r>
              <a:rPr lang="bg-BG" sz="1800" dirty="0" smtClean="0">
                <a:latin typeface="Times New Roman" panose="02020603050405020304" pitchFamily="18" charset="0"/>
                <a:cs typeface="Times New Roman" panose="02020603050405020304" pitchFamily="18" charset="0"/>
              </a:rPr>
              <a:t>всичко подробно като фискален бон, който се предоставя на пациента за всяка заплатена от него дейност в болницата).</a:t>
            </a: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33</a:t>
            </a:fld>
            <a:endParaRPr lang="en-US" dirty="0"/>
          </a:p>
        </p:txBody>
      </p:sp>
    </p:spTree>
    <p:extLst>
      <p:ext uri="{BB962C8B-B14F-4D97-AF65-F5344CB8AC3E}">
        <p14:creationId xmlns:p14="http://schemas.microsoft.com/office/powerpoint/2010/main" val="218703866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Здравна система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Болнична помощ – заплащане</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3"/>
            <a:ext cx="9607662" cy="3830129"/>
          </a:xfrm>
        </p:spPr>
        <p:txBody>
          <a:bodyPr>
            <a:noAutofit/>
          </a:bodyPr>
          <a:lstStyle/>
          <a:p>
            <a:pPr marL="0" lvl="0" indent="0">
              <a:lnSpc>
                <a:spcPct val="100000"/>
              </a:lnSpc>
              <a:spcBef>
                <a:spcPts val="600"/>
              </a:spcBef>
              <a:spcAft>
                <a:spcPts val="1200"/>
              </a:spcAft>
              <a:buNone/>
            </a:pPr>
            <a:r>
              <a:rPr lang="bg-BG" sz="2100" dirty="0"/>
              <a:t> </a:t>
            </a:r>
            <a:r>
              <a:rPr lang="bg-BG" sz="2100" dirty="0" smtClean="0"/>
              <a:t>      </a:t>
            </a:r>
            <a:r>
              <a:rPr lang="bg-BG" sz="2600" b="1" dirty="0" smtClean="0">
                <a:latin typeface="Times New Roman" panose="02020603050405020304" pitchFamily="18" charset="0"/>
                <a:cs typeface="Times New Roman" panose="02020603050405020304" pitchFamily="18" charset="0"/>
              </a:rPr>
              <a:t>Ако болничната сметка надвишава Граничната линия:</a:t>
            </a:r>
          </a:p>
          <a:p>
            <a:pPr algn="just">
              <a:lnSpc>
                <a:spcPct val="100000"/>
              </a:lnSpc>
              <a:spcBef>
                <a:spcPts val="0"/>
              </a:spcBef>
            </a:pPr>
            <a:r>
              <a:rPr lang="bg-BG" sz="1900" dirty="0" smtClean="0">
                <a:latin typeface="Times New Roman" panose="02020603050405020304" pitchFamily="18" charset="0"/>
                <a:cs typeface="Times New Roman" panose="02020603050405020304" pitchFamily="18" charset="0"/>
              </a:rPr>
              <a:t>Осигурителният пул </a:t>
            </a:r>
            <a:r>
              <a:rPr lang="bg-BG" sz="1900" dirty="0">
                <a:latin typeface="Times New Roman" panose="02020603050405020304" pitchFamily="18" charset="0"/>
                <a:cs typeface="Times New Roman" panose="02020603050405020304" pitchFamily="18" charset="0"/>
              </a:rPr>
              <a:t>заплаща </a:t>
            </a:r>
            <a:r>
              <a:rPr lang="en-US" sz="1900" dirty="0" smtClean="0">
                <a:latin typeface="Times New Roman" panose="02020603050405020304" pitchFamily="18" charset="0"/>
                <a:cs typeface="Times New Roman" panose="02020603050405020304" pitchFamily="18" charset="0"/>
              </a:rPr>
              <a:t>90</a:t>
            </a:r>
            <a:r>
              <a:rPr lang="bg-BG" sz="1900" dirty="0" smtClean="0">
                <a:latin typeface="Times New Roman" panose="02020603050405020304" pitchFamily="18" charset="0"/>
                <a:cs typeface="Times New Roman" panose="02020603050405020304" pitchFamily="18" charset="0"/>
              </a:rPr>
              <a:t>% </a:t>
            </a:r>
            <a:r>
              <a:rPr lang="bg-BG" sz="1900" dirty="0">
                <a:latin typeface="Times New Roman" panose="02020603050405020304" pitchFamily="18" charset="0"/>
                <a:cs typeface="Times New Roman" panose="02020603050405020304" pitchFamily="18" charset="0"/>
              </a:rPr>
              <a:t>от </a:t>
            </a:r>
            <a:r>
              <a:rPr lang="bg-BG" sz="1900" dirty="0" smtClean="0">
                <a:latin typeface="Times New Roman" panose="02020603050405020304" pitchFamily="18" charset="0"/>
                <a:cs typeface="Times New Roman" panose="02020603050405020304" pitchFamily="18" charset="0"/>
              </a:rPr>
              <a:t>Граничната линия (в примера –</a:t>
            </a:r>
            <a:r>
              <a:rPr lang="en-US" sz="1900" dirty="0" smtClean="0">
                <a:latin typeface="Times New Roman" panose="02020603050405020304" pitchFamily="18" charset="0"/>
                <a:cs typeface="Times New Roman" panose="02020603050405020304" pitchFamily="18" charset="0"/>
              </a:rPr>
              <a:t> </a:t>
            </a:r>
            <a:r>
              <a:rPr lang="bg-BG" sz="1900" dirty="0" smtClean="0">
                <a:latin typeface="Times New Roman" panose="02020603050405020304" pitchFamily="18" charset="0"/>
                <a:cs typeface="Times New Roman" panose="02020603050405020304" pitchFamily="18" charset="0"/>
              </a:rPr>
              <a:t>90% от 700 лв. – 630 лв.). </a:t>
            </a:r>
            <a:r>
              <a:rPr lang="bg-BG" sz="1900" dirty="0">
                <a:latin typeface="Times New Roman" panose="02020603050405020304" pitchFamily="18" charset="0"/>
                <a:cs typeface="Times New Roman" panose="02020603050405020304" pitchFamily="18" charset="0"/>
              </a:rPr>
              <a:t>Заплащането се извършва </a:t>
            </a:r>
            <a:r>
              <a:rPr lang="bg-BG" sz="1900" dirty="0" smtClean="0">
                <a:latin typeface="Times New Roman" panose="02020603050405020304" pitchFamily="18" charset="0"/>
                <a:cs typeface="Times New Roman" panose="02020603050405020304" pitchFamily="18" charset="0"/>
              </a:rPr>
              <a:t>солидарно;</a:t>
            </a:r>
          </a:p>
          <a:p>
            <a:pPr algn="just">
              <a:lnSpc>
                <a:spcPct val="100000"/>
              </a:lnSpc>
              <a:spcBef>
                <a:spcPts val="0"/>
              </a:spcBef>
            </a:pPr>
            <a:r>
              <a:rPr lang="bg-BG" sz="1900" dirty="0" smtClean="0">
                <a:latin typeface="Times New Roman" panose="02020603050405020304" pitchFamily="18" charset="0"/>
                <a:cs typeface="Times New Roman" panose="02020603050405020304" pitchFamily="18" charset="0"/>
              </a:rPr>
              <a:t>Останалата част от сметката се покрива от задължителната здравна застраховка на пациента;</a:t>
            </a:r>
            <a:endParaRPr lang="bg-BG" sz="1900" baseline="30000" dirty="0" smtClean="0">
              <a:latin typeface="Times New Roman" panose="02020603050405020304" pitchFamily="18" charset="0"/>
              <a:cs typeface="Times New Roman" panose="02020603050405020304" pitchFamily="18" charset="0"/>
            </a:endParaRPr>
          </a:p>
          <a:p>
            <a:pPr algn="just">
              <a:lnSpc>
                <a:spcPct val="100000"/>
              </a:lnSpc>
              <a:spcBef>
                <a:spcPts val="0"/>
              </a:spcBef>
            </a:pPr>
            <a:r>
              <a:rPr lang="bg-BG" sz="1900" b="1" dirty="0">
                <a:latin typeface="Times New Roman" panose="02020603050405020304" pitchFamily="18" charset="0"/>
                <a:cs typeface="Times New Roman" panose="02020603050405020304" pitchFamily="18" charset="0"/>
              </a:rPr>
              <a:t>Пациентът не доплаща за </a:t>
            </a:r>
            <a:r>
              <a:rPr lang="bg-BG" sz="1900" b="1" dirty="0" smtClean="0">
                <a:latin typeface="Times New Roman" panose="02020603050405020304" pitchFamily="18" charset="0"/>
                <a:cs typeface="Times New Roman" panose="02020603050405020304" pitchFamily="18" charset="0"/>
              </a:rPr>
              <a:t>нищо друго от обхвата на основния пакет!</a:t>
            </a:r>
          </a:p>
          <a:p>
            <a:pPr algn="just">
              <a:lnSpc>
                <a:spcPct val="100000"/>
              </a:lnSpc>
              <a:spcBef>
                <a:spcPts val="0"/>
              </a:spcBef>
            </a:pPr>
            <a:r>
              <a:rPr lang="bg-BG" sz="1900" dirty="0">
                <a:latin typeface="Times New Roman" panose="02020603050405020304" pitchFamily="18" charset="0"/>
                <a:cs typeface="Times New Roman" panose="02020603050405020304" pitchFamily="18" charset="0"/>
              </a:rPr>
              <a:t>Ако пациентът е ползвал (по желание) някакви екстри, заплаща за тях в </a:t>
            </a:r>
            <a:r>
              <a:rPr lang="bg-BG" sz="1900" dirty="0" smtClean="0">
                <a:latin typeface="Times New Roman" panose="02020603050405020304" pitchFamily="18" charset="0"/>
                <a:cs typeface="Times New Roman" panose="02020603050405020304" pitchFamily="18" charset="0"/>
              </a:rPr>
              <a:t>брой </a:t>
            </a:r>
            <a:r>
              <a:rPr lang="bg-BG" sz="1900" dirty="0">
                <a:latin typeface="Times New Roman" panose="02020603050405020304" pitchFamily="18" charset="0"/>
                <a:cs typeface="Times New Roman" panose="02020603050405020304" pitchFamily="18" charset="0"/>
              </a:rPr>
              <a:t>или </a:t>
            </a:r>
            <a:r>
              <a:rPr lang="bg-BG" sz="1900" dirty="0" smtClean="0">
                <a:latin typeface="Times New Roman" panose="02020603050405020304" pitchFamily="18" charset="0"/>
                <a:cs typeface="Times New Roman" panose="02020603050405020304" pitchFamily="18" charset="0"/>
              </a:rPr>
              <a:t>по реда на доброволно застраховане;</a:t>
            </a:r>
          </a:p>
          <a:p>
            <a:pPr>
              <a:lnSpc>
                <a:spcPct val="100000"/>
              </a:lnSpc>
              <a:spcBef>
                <a:spcPts val="0"/>
              </a:spcBef>
            </a:pPr>
            <a:r>
              <a:rPr lang="bg-BG" sz="1900" b="1" dirty="0">
                <a:latin typeface="Times New Roman" panose="02020603050405020304" pitchFamily="18" charset="0"/>
                <a:cs typeface="Times New Roman" panose="02020603050405020304" pitchFamily="18" charset="0"/>
              </a:rPr>
              <a:t>Цените на услугите и екстрите (допълнителните услуги) се описват в сметката</a:t>
            </a:r>
            <a:r>
              <a:rPr lang="bg-BG" sz="1900" b="1" dirty="0" smtClean="0">
                <a:latin typeface="Times New Roman" panose="02020603050405020304" pitchFamily="18" charset="0"/>
                <a:cs typeface="Times New Roman" panose="02020603050405020304" pitchFamily="18" charset="0"/>
              </a:rPr>
              <a:t>. 	</a:t>
            </a:r>
            <a:br>
              <a:rPr lang="bg-BG" sz="1900" b="1" dirty="0" smtClean="0">
                <a:latin typeface="Times New Roman" panose="02020603050405020304" pitchFamily="18" charset="0"/>
                <a:cs typeface="Times New Roman" panose="02020603050405020304" pitchFamily="18" charset="0"/>
              </a:rPr>
            </a:br>
            <a:r>
              <a:rPr lang="bg-BG" sz="1900" dirty="0" smtClean="0">
                <a:latin typeface="Times New Roman" panose="02020603050405020304" pitchFamily="18" charset="0"/>
                <a:cs typeface="Times New Roman" panose="02020603050405020304" pitchFamily="18" charset="0"/>
              </a:rPr>
              <a:t>(</a:t>
            </a:r>
            <a:r>
              <a:rPr lang="bg-BG" sz="1900" dirty="0">
                <a:latin typeface="Times New Roman" panose="02020603050405020304" pitchFamily="18" charset="0"/>
                <a:cs typeface="Times New Roman" panose="02020603050405020304" pitchFamily="18" charset="0"/>
              </a:rPr>
              <a:t>т.е., </a:t>
            </a:r>
            <a:r>
              <a:rPr lang="bg-BG" sz="1900" dirty="0" smtClean="0">
                <a:latin typeface="Times New Roman" panose="02020603050405020304" pitchFamily="18" charset="0"/>
                <a:cs typeface="Times New Roman" panose="02020603050405020304" pitchFamily="18" charset="0"/>
              </a:rPr>
              <a:t>в сметката се </a:t>
            </a:r>
            <a:r>
              <a:rPr lang="bg-BG" sz="1900" dirty="0">
                <a:latin typeface="Times New Roman" panose="02020603050405020304" pitchFamily="18" charset="0"/>
                <a:cs typeface="Times New Roman" panose="02020603050405020304" pitchFamily="18" charset="0"/>
              </a:rPr>
              <a:t>описва </a:t>
            </a:r>
            <a:r>
              <a:rPr lang="bg-BG" sz="1900" dirty="0" smtClean="0">
                <a:latin typeface="Times New Roman" panose="02020603050405020304" pitchFamily="18" charset="0"/>
                <a:cs typeface="Times New Roman" panose="02020603050405020304" pitchFamily="18" charset="0"/>
              </a:rPr>
              <a:t>всичко като фискален бон и се предоставя на пациента).</a:t>
            </a: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34</a:t>
            </a:fld>
            <a:endParaRPr lang="en-US" dirty="0"/>
          </a:p>
        </p:txBody>
      </p:sp>
    </p:spTree>
    <p:extLst>
      <p:ext uri="{BB962C8B-B14F-4D97-AF65-F5344CB8AC3E}">
        <p14:creationId xmlns:p14="http://schemas.microsoft.com/office/powerpoint/2010/main" val="371556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Здравна система –модел</a:t>
            </a:r>
            <a:r>
              <a:rPr lang="bg-BG" dirty="0">
                <a:latin typeface="Times New Roman" panose="02020603050405020304" pitchFamily="18" charset="0"/>
                <a:cs typeface="Times New Roman" panose="02020603050405020304" pitchFamily="18" charset="0"/>
              </a:rPr>
              <a:t>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Болнична помощ – заплащане</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61713"/>
            <a:ext cx="9610323" cy="3830129"/>
          </a:xfrm>
        </p:spPr>
        <p:txBody>
          <a:bodyPr>
            <a:noAutofit/>
          </a:bodyPr>
          <a:lstStyle/>
          <a:p>
            <a:pPr marL="0" lvl="0" indent="0">
              <a:lnSpc>
                <a:spcPct val="100000"/>
              </a:lnSpc>
              <a:spcBef>
                <a:spcPts val="600"/>
              </a:spcBef>
              <a:buNone/>
            </a:pPr>
            <a:r>
              <a:rPr lang="bg-BG" sz="2100" dirty="0"/>
              <a:t> </a:t>
            </a:r>
            <a:r>
              <a:rPr lang="bg-BG" sz="2100" dirty="0" smtClean="0"/>
              <a:t>      </a:t>
            </a:r>
            <a:r>
              <a:rPr lang="bg-BG" sz="2600" b="1" dirty="0" smtClean="0"/>
              <a:t>Ако болничната сметка надвишава Граничната линия:</a:t>
            </a:r>
          </a:p>
          <a:p>
            <a:pPr marL="0" lvl="0" indent="0" defTabSz="268288">
              <a:lnSpc>
                <a:spcPct val="100000"/>
              </a:lnSpc>
              <a:spcBef>
                <a:spcPts val="600"/>
              </a:spcBef>
              <a:buNone/>
            </a:pPr>
            <a:r>
              <a:rPr lang="bg-BG" b="1" dirty="0" smtClean="0"/>
              <a:t>	Пример</a:t>
            </a:r>
            <a:r>
              <a:rPr lang="bg-BG" b="1" dirty="0"/>
              <a:t>:</a:t>
            </a:r>
            <a:endParaRPr lang="en-US" dirty="0"/>
          </a:p>
          <a:p>
            <a:pPr>
              <a:lnSpc>
                <a:spcPct val="100000"/>
              </a:lnSpc>
              <a:spcBef>
                <a:spcPts val="600"/>
              </a:spcBef>
            </a:pPr>
            <a:r>
              <a:rPr lang="bg-BG" u="sng" dirty="0" smtClean="0"/>
              <a:t>Национална цена на КП: 10,000 </a:t>
            </a:r>
            <a:r>
              <a:rPr lang="bg-BG" u="sng" dirty="0"/>
              <a:t>лв. </a:t>
            </a:r>
            <a:r>
              <a:rPr lang="bg-BG" u="sng" dirty="0" smtClean="0"/>
              <a:t/>
            </a:r>
            <a:br>
              <a:rPr lang="bg-BG" u="sng" dirty="0" smtClean="0"/>
            </a:br>
            <a:r>
              <a:rPr lang="bg-BG" u="sng" dirty="0" smtClean="0"/>
              <a:t>Национална цена на използваните за лечение медицински изделия – 5,000 лв.  </a:t>
            </a:r>
            <a:br>
              <a:rPr lang="bg-BG" u="sng" dirty="0" smtClean="0"/>
            </a:br>
            <a:r>
              <a:rPr lang="bg-BG" sz="800" dirty="0" smtClean="0"/>
              <a:t/>
            </a:r>
            <a:br>
              <a:rPr lang="bg-BG" sz="800" dirty="0" smtClean="0"/>
            </a:br>
            <a:r>
              <a:rPr lang="bg-BG" u="sng" dirty="0" smtClean="0"/>
              <a:t>ЛЗ работи при цени еднакви с националните.</a:t>
            </a:r>
            <a:br>
              <a:rPr lang="bg-BG" u="sng" dirty="0" smtClean="0"/>
            </a:br>
            <a:r>
              <a:rPr lang="bg-BG" sz="800" u="sng" dirty="0" smtClean="0"/>
              <a:t/>
            </a:r>
            <a:br>
              <a:rPr lang="bg-BG" sz="800" u="sng" dirty="0" smtClean="0"/>
            </a:br>
            <a:r>
              <a:rPr lang="bg-BG" dirty="0" smtClean="0"/>
              <a:t>Осигурителният пул </a:t>
            </a:r>
            <a:r>
              <a:rPr lang="bg-BG" dirty="0"/>
              <a:t>заплаща </a:t>
            </a:r>
            <a:r>
              <a:rPr lang="bg-BG" dirty="0" smtClean="0"/>
              <a:t>630 лв. </a:t>
            </a:r>
            <a:r>
              <a:rPr lang="bg-BG" dirty="0"/>
              <a:t/>
            </a:r>
            <a:br>
              <a:rPr lang="bg-BG" dirty="0"/>
            </a:br>
            <a:r>
              <a:rPr lang="bg-BG" dirty="0" smtClean="0"/>
              <a:t>Застрахователният пул </a:t>
            </a:r>
            <a:r>
              <a:rPr lang="bg-BG" dirty="0"/>
              <a:t>заплаща </a:t>
            </a:r>
            <a:r>
              <a:rPr lang="bg-BG" dirty="0" smtClean="0"/>
              <a:t>15,000–630 </a:t>
            </a:r>
            <a:r>
              <a:rPr lang="bg-BG" dirty="0"/>
              <a:t>= </a:t>
            </a:r>
            <a:r>
              <a:rPr lang="bg-BG" dirty="0" smtClean="0"/>
              <a:t>14,370 </a:t>
            </a:r>
            <a:r>
              <a:rPr lang="bg-BG" dirty="0"/>
              <a:t>лв</a:t>
            </a:r>
            <a:r>
              <a:rPr lang="bg-BG" dirty="0" smtClean="0"/>
              <a:t>. </a:t>
            </a:r>
            <a:br>
              <a:rPr lang="bg-BG" dirty="0" smtClean="0"/>
            </a:br>
            <a:r>
              <a:rPr lang="bg-BG" b="1" dirty="0" smtClean="0"/>
              <a:t>Пациентът не заплаща нищо</a:t>
            </a:r>
            <a:r>
              <a:rPr lang="bg-BG" dirty="0" smtClean="0"/>
              <a:t>.</a:t>
            </a:r>
          </a:p>
          <a:p>
            <a:pPr marL="0" indent="0">
              <a:lnSpc>
                <a:spcPct val="100000"/>
              </a:lnSpc>
              <a:spcBef>
                <a:spcPts val="600"/>
              </a:spcBef>
              <a:buNone/>
            </a:pPr>
            <a:r>
              <a:rPr lang="bg-BG" dirty="0"/>
              <a:t/>
            </a:r>
            <a:br>
              <a:rPr lang="bg-BG" dirty="0"/>
            </a:br>
            <a:r>
              <a:rPr lang="bg-BG" dirty="0" smtClean="0"/>
              <a:t/>
            </a:r>
            <a:br>
              <a:rPr lang="bg-BG" dirty="0" smtClean="0"/>
            </a:br>
            <a:r>
              <a:rPr lang="bg-BG" dirty="0"/>
              <a:t/>
            </a:r>
            <a:br>
              <a:rPr lang="bg-BG" dirty="0"/>
            </a:br>
            <a:endParaRPr lang="bg-BG" sz="1900" dirty="0" smtClean="0"/>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35</a:t>
            </a:fld>
            <a:endParaRPr lang="en-US" dirty="0"/>
          </a:p>
        </p:txBody>
      </p:sp>
    </p:spTree>
    <p:extLst>
      <p:ext uri="{BB962C8B-B14F-4D97-AF65-F5344CB8AC3E}">
        <p14:creationId xmlns:p14="http://schemas.microsoft.com/office/powerpoint/2010/main" val="1787151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latin typeface="Times New Roman" panose="02020603050405020304" pitchFamily="18" charset="0"/>
                <a:cs typeface="Times New Roman" panose="02020603050405020304" pitchFamily="18" charset="0"/>
              </a:rPr>
              <a:t>Симулация  - Резултати</a:t>
            </a:r>
            <a:r>
              <a:rPr lang="en-US" dirty="0" smtClean="0">
                <a:latin typeface="Monotype Corsiva" panose="03010101010201010101" pitchFamily="66" charset="0"/>
              </a:rPr>
              <a:t/>
            </a:r>
            <a:br>
              <a:rPr lang="en-US" dirty="0" smtClean="0">
                <a:latin typeface="Monotype Corsiva" panose="03010101010201010101" pitchFamily="66" charset="0"/>
              </a:rPr>
            </a:br>
            <a:r>
              <a:rPr lang="bg-BG" dirty="0" smtClean="0">
                <a:latin typeface="Monotype Corsiva" panose="03010101010201010101" pitchFamily="66" charset="0"/>
              </a:rPr>
              <a:t> </a:t>
            </a:r>
            <a:r>
              <a:rPr lang="en-US" dirty="0" smtClean="0">
                <a:latin typeface="Monotype Corsiva" panose="03010101010201010101" pitchFamily="66" charset="0"/>
              </a:rPr>
              <a:t>							          </a:t>
            </a:r>
            <a:r>
              <a:rPr lang="en-US" sz="2000" dirty="0" smtClean="0"/>
              <a:t>Co-payment</a:t>
            </a:r>
            <a:r>
              <a:rPr lang="en-US" sz="2700" dirty="0" smtClean="0"/>
              <a:t> </a:t>
            </a:r>
            <a:r>
              <a:rPr lang="en-US" sz="2700" dirty="0"/>
              <a:t>- </a:t>
            </a:r>
            <a:r>
              <a:rPr lang="en-US" sz="2700" dirty="0" smtClean="0"/>
              <a:t>10%</a:t>
            </a:r>
            <a:r>
              <a:rPr lang="en-US" sz="2700" dirty="0"/>
              <a:t/>
            </a:r>
            <a:br>
              <a:rPr lang="en-US" sz="2700" dirty="0"/>
            </a:br>
            <a:endParaRPr lang="en-US" sz="2700" dirty="0"/>
          </a:p>
        </p:txBody>
      </p:sp>
      <p:sp>
        <p:nvSpPr>
          <p:cNvPr id="3" name="Content Placeholder 2"/>
          <p:cNvSpPr>
            <a:spLocks noGrp="1"/>
          </p:cNvSpPr>
          <p:nvPr>
            <p:ph idx="1"/>
          </p:nvPr>
        </p:nvSpPr>
        <p:spPr>
          <a:xfrm>
            <a:off x="1451579" y="2019765"/>
            <a:ext cx="9603275" cy="3895259"/>
          </a:xfrm>
        </p:spPr>
        <p:txBody>
          <a:bodyPr>
            <a:noAutofit/>
          </a:bodyPr>
          <a:lstStyle/>
          <a:p>
            <a:pPr marL="0" indent="0">
              <a:buNone/>
            </a:pPr>
            <a:r>
              <a:rPr lang="bg-BG" dirty="0"/>
              <a:t>Симулацията показва следното:</a:t>
            </a:r>
            <a:endParaRPr lang="en-US" dirty="0"/>
          </a:p>
          <a:p>
            <a:pPr>
              <a:lnSpc>
                <a:spcPct val="100000"/>
              </a:lnSpc>
              <a:spcBef>
                <a:spcPts val="600"/>
              </a:spcBef>
            </a:pPr>
            <a:r>
              <a:rPr lang="bg-BG" sz="1600" b="1" dirty="0"/>
              <a:t>Приходи</a:t>
            </a:r>
            <a:r>
              <a:rPr lang="bg-BG" sz="1600" dirty="0"/>
              <a:t> (Условни приходи</a:t>
            </a:r>
            <a:r>
              <a:rPr lang="bg-BG" sz="1600" dirty="0" smtClean="0"/>
              <a:t>): </a:t>
            </a:r>
            <a:br>
              <a:rPr lang="bg-BG" sz="1600" dirty="0" smtClean="0"/>
            </a:br>
            <a:r>
              <a:rPr lang="bg-BG" sz="1600" dirty="0" smtClean="0"/>
              <a:t>Дял </a:t>
            </a:r>
            <a:r>
              <a:rPr lang="bg-BG" sz="1600" dirty="0"/>
              <a:t>от 8%-то задължително осигуряване, заделен за болнична помощ – 1 696 мил. лв.</a:t>
            </a:r>
            <a:endParaRPr lang="en-US" sz="1600" dirty="0"/>
          </a:p>
          <a:p>
            <a:pPr>
              <a:lnSpc>
                <a:spcPct val="100000"/>
              </a:lnSpc>
              <a:spcBef>
                <a:spcPts val="600"/>
              </a:spcBef>
            </a:pPr>
            <a:r>
              <a:rPr lang="bg-BG" sz="1600" b="1" dirty="0"/>
              <a:t>Гранична цена </a:t>
            </a:r>
            <a:r>
              <a:rPr lang="bg-BG" sz="1600" dirty="0"/>
              <a:t>– 700 лв.</a:t>
            </a:r>
            <a:endParaRPr lang="en-US" sz="1600" dirty="0"/>
          </a:p>
          <a:p>
            <a:pPr>
              <a:lnSpc>
                <a:spcPct val="100000"/>
              </a:lnSpc>
              <a:spcBef>
                <a:spcPts val="600"/>
              </a:spcBef>
            </a:pPr>
            <a:r>
              <a:rPr lang="bg-BG" sz="1600" dirty="0"/>
              <a:t>Брой случаи с цена, ненадвишаваща граничната : 2,7 </a:t>
            </a:r>
            <a:r>
              <a:rPr lang="bg-BG" sz="1600" dirty="0" smtClean="0"/>
              <a:t>млн. </a:t>
            </a:r>
            <a:r>
              <a:rPr lang="bg-BG" sz="1600" dirty="0"/>
              <a:t>– 84% от общия брой </a:t>
            </a:r>
            <a:r>
              <a:rPr lang="bg-BG" sz="1600" dirty="0" smtClean="0"/>
              <a:t>(</a:t>
            </a:r>
            <a:r>
              <a:rPr lang="bg-BG" sz="1600" dirty="0"/>
              <a:t>3,3 </a:t>
            </a:r>
            <a:r>
              <a:rPr lang="bg-BG" sz="1600" dirty="0" smtClean="0"/>
              <a:t>млн.) </a:t>
            </a:r>
            <a:r>
              <a:rPr lang="bg-BG" sz="1600" dirty="0"/>
              <a:t>случаи.</a:t>
            </a:r>
            <a:br>
              <a:rPr lang="bg-BG" sz="1600" dirty="0"/>
            </a:br>
            <a:r>
              <a:rPr lang="bg-BG" sz="1600" dirty="0"/>
              <a:t>Сумарна стойност на тези случаи – 855 </a:t>
            </a:r>
            <a:r>
              <a:rPr lang="bg-BG" sz="1600" dirty="0" smtClean="0"/>
              <a:t>млн. </a:t>
            </a:r>
            <a:r>
              <a:rPr lang="bg-BG" sz="1600" dirty="0"/>
              <a:t>лв. – 50,4% от общата сума от </a:t>
            </a:r>
            <a:r>
              <a:rPr lang="bg-BG" sz="1600" dirty="0" smtClean="0"/>
              <a:t>1,696 млн. </a:t>
            </a:r>
            <a:r>
              <a:rPr lang="bg-BG" sz="1600" dirty="0"/>
              <a:t>лв.</a:t>
            </a:r>
            <a:endParaRPr lang="en-US" sz="1600" dirty="0"/>
          </a:p>
          <a:p>
            <a:pPr>
              <a:lnSpc>
                <a:spcPct val="100000"/>
              </a:lnSpc>
              <a:spcBef>
                <a:spcPts val="600"/>
              </a:spcBef>
            </a:pPr>
            <a:r>
              <a:rPr lang="bg-BG" sz="1600" dirty="0"/>
              <a:t>Тези случаи се заплащат съвместно (</a:t>
            </a:r>
            <a:r>
              <a:rPr lang="bg-BG" sz="1600" dirty="0" err="1"/>
              <a:t>co-payment</a:t>
            </a:r>
            <a:r>
              <a:rPr lang="bg-BG" sz="1600" dirty="0"/>
              <a:t>) от ЗК и пациентът. </a:t>
            </a:r>
            <a:r>
              <a:rPr lang="bg-BG" sz="1600" dirty="0" smtClean="0"/>
              <a:t/>
            </a:r>
            <a:br>
              <a:rPr lang="bg-BG" sz="1600" dirty="0" smtClean="0"/>
            </a:br>
            <a:r>
              <a:rPr lang="bg-BG" sz="1600" dirty="0" smtClean="0"/>
              <a:t>ЗК заплаща 90% </a:t>
            </a:r>
            <a:r>
              <a:rPr lang="bg-BG" sz="1600" dirty="0"/>
              <a:t>или </a:t>
            </a:r>
            <a:r>
              <a:rPr lang="bg-BG" sz="1600" dirty="0" smtClean="0"/>
              <a:t>769,5 млн. </a:t>
            </a:r>
            <a:r>
              <a:rPr lang="bg-BG" sz="1600" dirty="0"/>
              <a:t>лв., а пациентите – </a:t>
            </a:r>
            <a:r>
              <a:rPr lang="bg-BG" sz="1600" dirty="0" smtClean="0"/>
              <a:t>85,5 млн. </a:t>
            </a:r>
            <a:r>
              <a:rPr lang="bg-BG" sz="1600" dirty="0"/>
              <a:t>лв. </a:t>
            </a:r>
            <a:r>
              <a:rPr lang="bg-BG" sz="1600" dirty="0" smtClean="0"/>
              <a:t> </a:t>
            </a:r>
            <a:br>
              <a:rPr lang="bg-BG" sz="1600" dirty="0" smtClean="0"/>
            </a:br>
            <a:r>
              <a:rPr lang="bg-BG" sz="1600" dirty="0" smtClean="0"/>
              <a:t>(суми заплатените </a:t>
            </a:r>
            <a:r>
              <a:rPr lang="bg-BG" sz="1600" dirty="0"/>
              <a:t>през 2017 г. 90 </a:t>
            </a:r>
            <a:r>
              <a:rPr lang="bg-BG" sz="1600" dirty="0" smtClean="0"/>
              <a:t>млн. </a:t>
            </a:r>
            <a:r>
              <a:rPr lang="bg-BG" sz="1600" dirty="0"/>
              <a:t>лева „такса </a:t>
            </a:r>
            <a:r>
              <a:rPr lang="bg-BG" sz="1600" dirty="0" err="1"/>
              <a:t>леглодни</a:t>
            </a:r>
            <a:r>
              <a:rPr lang="bg-BG" sz="1600" dirty="0"/>
              <a:t>“.)</a:t>
            </a:r>
            <a:endParaRPr lang="en-US" sz="1600" dirty="0"/>
          </a:p>
          <a:p>
            <a:pPr>
              <a:lnSpc>
                <a:spcPct val="100000"/>
              </a:lnSpc>
              <a:spcBef>
                <a:spcPts val="600"/>
              </a:spcBef>
            </a:pPr>
            <a:r>
              <a:rPr lang="bg-BG" sz="1600" dirty="0"/>
              <a:t>Останалите 523 хил. случая са с цена, надвишаваща граничната стойност от 700 лева. </a:t>
            </a:r>
            <a:r>
              <a:rPr lang="bg-BG" sz="1600" dirty="0" smtClean="0"/>
              <a:t/>
            </a:r>
            <a:br>
              <a:rPr lang="bg-BG" sz="1600" dirty="0" smtClean="0"/>
            </a:br>
            <a:r>
              <a:rPr lang="bg-BG" sz="1600" dirty="0" smtClean="0"/>
              <a:t>Тяхната </a:t>
            </a:r>
            <a:r>
              <a:rPr lang="bg-BG" sz="1600" dirty="0"/>
              <a:t>сумарна стойност е 840 </a:t>
            </a:r>
            <a:r>
              <a:rPr lang="bg-BG" sz="1600" dirty="0" smtClean="0"/>
              <a:t>млн. </a:t>
            </a:r>
            <a:r>
              <a:rPr lang="bg-BG" sz="1600" dirty="0"/>
              <a:t>лв. </a:t>
            </a:r>
            <a:endParaRPr lang="en-US" sz="1600" dirty="0"/>
          </a:p>
          <a:p>
            <a:pPr>
              <a:lnSpc>
                <a:spcPct val="100000"/>
              </a:lnSpc>
              <a:spcBef>
                <a:spcPts val="600"/>
              </a:spcBef>
            </a:pPr>
            <a:r>
              <a:rPr lang="bg-BG" sz="1600" dirty="0"/>
              <a:t>За тези случаи </a:t>
            </a:r>
            <a:r>
              <a:rPr lang="bg-BG" sz="1600" dirty="0" smtClean="0"/>
              <a:t>НЗОК заплаща 329 млн. </a:t>
            </a:r>
            <a:r>
              <a:rPr lang="bg-BG" sz="1600" dirty="0"/>
              <a:t>лв. (523 хил. х </a:t>
            </a:r>
            <a:r>
              <a:rPr lang="bg-BG" sz="1600" dirty="0" smtClean="0"/>
              <a:t>630 </a:t>
            </a:r>
            <a:r>
              <a:rPr lang="bg-BG" sz="1600" dirty="0"/>
              <a:t>лв.). </a:t>
            </a:r>
            <a:r>
              <a:rPr lang="bg-BG" sz="1600" dirty="0" smtClean="0"/>
              <a:t/>
            </a:r>
            <a:br>
              <a:rPr lang="bg-BG" sz="1600" dirty="0" smtClean="0"/>
            </a:br>
            <a:r>
              <a:rPr lang="bg-BG" sz="1600" dirty="0" smtClean="0"/>
              <a:t>Застрахователите </a:t>
            </a:r>
            <a:r>
              <a:rPr lang="bg-BG" sz="1600" dirty="0"/>
              <a:t>заплащат на лечебните заведения </a:t>
            </a:r>
            <a:r>
              <a:rPr lang="bg-BG" sz="1600" dirty="0" smtClean="0"/>
              <a:t>511 млн. </a:t>
            </a:r>
            <a:r>
              <a:rPr lang="bg-BG" sz="1600" dirty="0"/>
              <a:t>лв.</a:t>
            </a:r>
            <a:endParaRPr lang="en-US" sz="1600" dirty="0"/>
          </a:p>
        </p:txBody>
      </p:sp>
      <p:sp>
        <p:nvSpPr>
          <p:cNvPr id="4" name="Footer Placeholder 3"/>
          <p:cNvSpPr>
            <a:spLocks noGrp="1"/>
          </p:cNvSpPr>
          <p:nvPr>
            <p:ph type="ftr" sz="quarter" idx="11"/>
          </p:nvPr>
        </p:nvSpPr>
        <p:spPr/>
        <p:txBody>
          <a:bodyPr/>
          <a:lstStyle/>
          <a:p>
            <a:r>
              <a:rPr lang="ru-RU" smtClean="0"/>
              <a:t>Министерство на здравеопазването</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36</a:t>
            </a:fld>
            <a:endParaRPr lang="en-US" dirty="0"/>
          </a:p>
        </p:txBody>
      </p:sp>
    </p:spTree>
    <p:extLst>
      <p:ext uri="{BB962C8B-B14F-4D97-AF65-F5344CB8AC3E}">
        <p14:creationId xmlns:p14="http://schemas.microsoft.com/office/powerpoint/2010/main" val="14486672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585074"/>
            <a:ext cx="9607661" cy="838657"/>
          </a:xfrm>
        </p:spPr>
        <p:txBody>
          <a:bodyPr>
            <a:normAutofit fontScale="90000"/>
          </a:bodyPr>
          <a:lstStyle/>
          <a:p>
            <a:r>
              <a:rPr lang="bg-BG" dirty="0" smtClean="0">
                <a:latin typeface="Times New Roman" panose="02020603050405020304" pitchFamily="18" charset="0"/>
                <a:cs typeface="Times New Roman" panose="02020603050405020304" pitchFamily="18" charset="0"/>
              </a:rPr>
              <a:t>Симулация – </a:t>
            </a:r>
            <a:r>
              <a:rPr lang="bg-BG" sz="2400" dirty="0" smtClean="0">
                <a:latin typeface="Times New Roman" panose="02020603050405020304" pitchFamily="18" charset="0"/>
                <a:cs typeface="Times New Roman" panose="02020603050405020304" pitchFamily="18" charset="0"/>
              </a:rPr>
              <a:t>Сравнение и рекапитулация </a:t>
            </a:r>
            <a:r>
              <a:rPr lang="en-US" sz="2400" dirty="0" smtClean="0"/>
              <a:t/>
            </a:r>
            <a:br>
              <a:rPr lang="en-US" sz="2400" dirty="0" smtClean="0"/>
            </a:br>
            <a:r>
              <a:rPr lang="en-US" sz="2400" dirty="0" smtClean="0"/>
              <a:t>							          </a:t>
            </a:r>
            <a:r>
              <a:rPr lang="en-US" sz="1800" dirty="0" smtClean="0"/>
              <a:t>Co-payment</a:t>
            </a:r>
            <a:r>
              <a:rPr lang="en-US" sz="2400" dirty="0" smtClean="0"/>
              <a:t> </a:t>
            </a:r>
            <a:r>
              <a:rPr lang="en-US" sz="2400" dirty="0"/>
              <a:t>- </a:t>
            </a:r>
            <a:r>
              <a:rPr lang="en-US" sz="2400" dirty="0" smtClean="0"/>
              <a:t>10%</a:t>
            </a:r>
            <a:endParaRPr lang="en-US" sz="2400" dirty="0"/>
          </a:p>
        </p:txBody>
      </p:sp>
      <p:sp>
        <p:nvSpPr>
          <p:cNvPr id="3" name="Text Placeholder 2"/>
          <p:cNvSpPr>
            <a:spLocks noGrp="1"/>
          </p:cNvSpPr>
          <p:nvPr>
            <p:ph type="body" idx="1"/>
          </p:nvPr>
        </p:nvSpPr>
        <p:spPr>
          <a:xfrm>
            <a:off x="1447191" y="2019549"/>
            <a:ext cx="4645152" cy="473485"/>
          </a:xfrm>
        </p:spPr>
        <p:txBody>
          <a:bodyPr>
            <a:normAutofit/>
          </a:bodyPr>
          <a:lstStyle/>
          <a:p>
            <a:r>
              <a:rPr lang="bg-BG" sz="2000" dirty="0" smtClean="0"/>
              <a:t>2017 г. - Стара система</a:t>
            </a:r>
            <a:endParaRPr lang="en-US" sz="2000" dirty="0"/>
          </a:p>
        </p:txBody>
      </p:sp>
      <p:sp>
        <p:nvSpPr>
          <p:cNvPr id="4" name="Content Placeholder 3"/>
          <p:cNvSpPr>
            <a:spLocks noGrp="1"/>
          </p:cNvSpPr>
          <p:nvPr>
            <p:ph sz="half" idx="2"/>
          </p:nvPr>
        </p:nvSpPr>
        <p:spPr>
          <a:xfrm>
            <a:off x="1447191" y="2493033"/>
            <a:ext cx="4645152" cy="3269411"/>
          </a:xfrm>
        </p:spPr>
        <p:txBody>
          <a:bodyPr>
            <a:noAutofit/>
          </a:bodyPr>
          <a:lstStyle/>
          <a:p>
            <a:r>
              <a:rPr lang="bg-BG" sz="1200" b="1" dirty="0" smtClean="0"/>
              <a:t>Отчетени </a:t>
            </a:r>
            <a:r>
              <a:rPr lang="bg-BG" sz="1200" b="1" dirty="0"/>
              <a:t>и заплатени дейности през 2017 г. (по касов отчет)</a:t>
            </a:r>
            <a:br>
              <a:rPr lang="bg-BG" sz="1200" b="1" dirty="0"/>
            </a:br>
            <a:r>
              <a:rPr lang="bg-BG" sz="1200" dirty="0"/>
              <a:t>Обем (бр</a:t>
            </a:r>
            <a:r>
              <a:rPr lang="bg-BG" sz="1200" dirty="0" smtClean="0"/>
              <a:t>.) 	 3 </a:t>
            </a:r>
            <a:r>
              <a:rPr lang="bg-BG" sz="1200" dirty="0"/>
              <a:t>252 123</a:t>
            </a:r>
            <a:br>
              <a:rPr lang="bg-BG" sz="1200" dirty="0"/>
            </a:br>
            <a:r>
              <a:rPr lang="bg-BG" sz="1200" dirty="0"/>
              <a:t>Стойност (лв.)	1 695 786 128</a:t>
            </a:r>
            <a:endParaRPr lang="en-US" sz="1100" dirty="0"/>
          </a:p>
          <a:p>
            <a:pPr>
              <a:spcBef>
                <a:spcPts val="600"/>
              </a:spcBef>
            </a:pPr>
            <a:r>
              <a:rPr lang="bg-BG" sz="1200" dirty="0"/>
              <a:t>В т.ч.</a:t>
            </a:r>
            <a:br>
              <a:rPr lang="bg-BG" sz="1200" dirty="0"/>
            </a:br>
            <a:r>
              <a:rPr lang="bg-BG" sz="1200" dirty="0"/>
              <a:t>Клинични пътеки	</a:t>
            </a:r>
            <a:r>
              <a:rPr lang="bg-BG" sz="1200" dirty="0" smtClean="0"/>
              <a:t>   1 </a:t>
            </a:r>
            <a:r>
              <a:rPr lang="bg-BG" sz="1200" dirty="0"/>
              <a:t>921 688 бр</a:t>
            </a:r>
            <a:r>
              <a:rPr lang="bg-BG" sz="1200" dirty="0" smtClean="0"/>
              <a:t>.      за 1 </a:t>
            </a:r>
            <a:r>
              <a:rPr lang="bg-BG" sz="1200" dirty="0"/>
              <a:t>451 814 702 лв.</a:t>
            </a:r>
            <a:br>
              <a:rPr lang="bg-BG" sz="1200" dirty="0"/>
            </a:br>
            <a:r>
              <a:rPr lang="bg-BG" sz="1200" dirty="0"/>
              <a:t>Клинични процедури	</a:t>
            </a:r>
            <a:r>
              <a:rPr lang="bg-BG" sz="1200" dirty="0" smtClean="0"/>
              <a:t>      215</a:t>
            </a:r>
            <a:r>
              <a:rPr lang="bg-BG" sz="1200" dirty="0"/>
              <a:t> 638 бр</a:t>
            </a:r>
            <a:r>
              <a:rPr lang="bg-BG" sz="1200" dirty="0" smtClean="0"/>
              <a:t>.      за      68 </a:t>
            </a:r>
            <a:r>
              <a:rPr lang="bg-BG" sz="1200" dirty="0"/>
              <a:t>884 379 лв.</a:t>
            </a:r>
            <a:br>
              <a:rPr lang="bg-BG" sz="1200" dirty="0"/>
            </a:br>
            <a:r>
              <a:rPr lang="bg-BG" sz="1200" dirty="0"/>
              <a:t>Амбулаторни </a:t>
            </a:r>
            <a:r>
              <a:rPr lang="bg-BG" sz="1200" dirty="0" smtClean="0"/>
              <a:t>процедури   1 </a:t>
            </a:r>
            <a:r>
              <a:rPr lang="bg-BG" sz="1200" dirty="0"/>
              <a:t>114 797 бр</a:t>
            </a:r>
            <a:r>
              <a:rPr lang="bg-BG" sz="1200" dirty="0" smtClean="0"/>
              <a:t>.      </a:t>
            </a:r>
            <a:r>
              <a:rPr lang="bg-BG" sz="1200" dirty="0"/>
              <a:t>за</a:t>
            </a:r>
            <a:r>
              <a:rPr lang="bg-BG" sz="1200" dirty="0" smtClean="0"/>
              <a:t>    175 </a:t>
            </a:r>
            <a:r>
              <a:rPr lang="bg-BG" sz="1200" dirty="0"/>
              <a:t>087 047 лв.</a:t>
            </a:r>
            <a:endParaRPr lang="en-US" sz="1100" dirty="0"/>
          </a:p>
          <a:p>
            <a:r>
              <a:rPr lang="bg-BG" sz="1200" b="1" dirty="0"/>
              <a:t>Тези плащания са изцяло за сметка на 8%-</a:t>
            </a:r>
            <a:r>
              <a:rPr lang="bg-BG" sz="1200" b="1" dirty="0" err="1"/>
              <a:t>ната</a:t>
            </a:r>
            <a:r>
              <a:rPr lang="bg-BG" sz="1200" b="1" dirty="0"/>
              <a:t> задължителна осигуровка. Платецът е НЗОК.</a:t>
            </a:r>
            <a:endParaRPr lang="en-US" sz="1100" dirty="0"/>
          </a:p>
          <a:p>
            <a:r>
              <a:rPr lang="bg-BG" sz="1200" b="1" dirty="0"/>
              <a:t>В горните суми НЕ СА ВКЛЮЧЕНИ таксите, заплатените от пациентите над 9-те млн. </a:t>
            </a:r>
            <a:r>
              <a:rPr lang="bg-BG" sz="1200" b="1" dirty="0" err="1"/>
              <a:t>леглодни</a:t>
            </a:r>
            <a:r>
              <a:rPr lang="bg-BG" sz="1200" b="1" dirty="0"/>
              <a:t>. При 2% от минималната заплата това формира нови 90 млн. разходи, за пациента.</a:t>
            </a:r>
            <a:endParaRPr lang="bg-BG" sz="1000" dirty="0" smtClean="0"/>
          </a:p>
        </p:txBody>
      </p:sp>
      <p:sp>
        <p:nvSpPr>
          <p:cNvPr id="5" name="Text Placeholder 4"/>
          <p:cNvSpPr>
            <a:spLocks noGrp="1"/>
          </p:cNvSpPr>
          <p:nvPr>
            <p:ph type="body" sz="quarter" idx="3"/>
          </p:nvPr>
        </p:nvSpPr>
        <p:spPr>
          <a:xfrm>
            <a:off x="6412361" y="1423731"/>
            <a:ext cx="4962509" cy="301485"/>
          </a:xfrm>
        </p:spPr>
        <p:txBody>
          <a:bodyPr>
            <a:normAutofit fontScale="77500" lnSpcReduction="20000"/>
          </a:bodyPr>
          <a:lstStyle/>
          <a:p>
            <a:r>
              <a:rPr lang="bg-BG" dirty="0" smtClean="0"/>
              <a:t>2017 г - Нова система (симулация)</a:t>
            </a:r>
            <a:endParaRPr lang="en-US" dirty="0"/>
          </a:p>
        </p:txBody>
      </p:sp>
      <p:sp>
        <p:nvSpPr>
          <p:cNvPr id="6" name="Content Placeholder 5"/>
          <p:cNvSpPr>
            <a:spLocks noGrp="1"/>
          </p:cNvSpPr>
          <p:nvPr>
            <p:ph sz="quarter" idx="4"/>
          </p:nvPr>
        </p:nvSpPr>
        <p:spPr>
          <a:xfrm>
            <a:off x="6412361" y="1875296"/>
            <a:ext cx="4645152" cy="4138046"/>
          </a:xfrm>
        </p:spPr>
        <p:txBody>
          <a:bodyPr>
            <a:noAutofit/>
          </a:bodyPr>
          <a:lstStyle/>
          <a:p>
            <a:pPr>
              <a:lnSpc>
                <a:spcPct val="100000"/>
              </a:lnSpc>
              <a:spcBef>
                <a:spcPts val="600"/>
              </a:spcBef>
            </a:pPr>
            <a:r>
              <a:rPr lang="bg-BG" sz="1400" b="1" dirty="0"/>
              <a:t>Разходи на </a:t>
            </a:r>
            <a:r>
              <a:rPr lang="bg-BG" sz="1400" b="1" dirty="0" smtClean="0"/>
              <a:t>Здравната Каса  </a:t>
            </a:r>
            <a:r>
              <a:rPr lang="bg-BG" sz="1400" b="1" dirty="0"/>
              <a:t>- </a:t>
            </a:r>
            <a:r>
              <a:rPr lang="bg-BG" sz="1400" b="1" dirty="0" smtClean="0"/>
              <a:t>1,099 </a:t>
            </a:r>
            <a:r>
              <a:rPr lang="bg-BG" sz="1400" b="1" dirty="0"/>
              <a:t>мил. лв. </a:t>
            </a:r>
            <a:r>
              <a:rPr lang="bg-BG" sz="1400" b="1" dirty="0" smtClean="0"/>
              <a:t/>
            </a:r>
            <a:br>
              <a:rPr lang="bg-BG" sz="1400" b="1" dirty="0" smtClean="0"/>
            </a:br>
            <a:r>
              <a:rPr lang="bg-BG" sz="1200" b="1" dirty="0" smtClean="0"/>
              <a:t>Тази </a:t>
            </a:r>
            <a:r>
              <a:rPr lang="bg-BG" sz="1200" b="1" dirty="0"/>
              <a:t>сума е </a:t>
            </a:r>
            <a:r>
              <a:rPr lang="bg-BG" sz="1200" b="1" dirty="0" smtClean="0"/>
              <a:t>65% </a:t>
            </a:r>
            <a:r>
              <a:rPr lang="bg-BG" sz="1200" b="1" dirty="0"/>
              <a:t>от общата стойност на платените болнични услуги. </a:t>
            </a:r>
            <a:r>
              <a:rPr lang="bg-BG" sz="1200" b="1" dirty="0" smtClean="0"/>
              <a:t/>
            </a:r>
            <a:br>
              <a:rPr lang="bg-BG" sz="1200" b="1" dirty="0" smtClean="0"/>
            </a:br>
            <a:r>
              <a:rPr lang="bg-BG" sz="1200" b="1" dirty="0" smtClean="0"/>
              <a:t>Остават неизползвани 597</a:t>
            </a:r>
            <a:r>
              <a:rPr lang="bg-BG" sz="1200" b="1" dirty="0"/>
              <a:t> </a:t>
            </a:r>
            <a:r>
              <a:rPr lang="bg-BG" sz="1200" b="1" dirty="0" smtClean="0"/>
              <a:t>млн.</a:t>
            </a:r>
            <a:r>
              <a:rPr lang="bg-BG" sz="1200" b="1" dirty="0"/>
              <a:t> лв. (</a:t>
            </a:r>
            <a:r>
              <a:rPr lang="bg-BG" sz="1200" b="1" dirty="0" smtClean="0"/>
              <a:t>35%) „условни приходи“. </a:t>
            </a:r>
            <a:br>
              <a:rPr lang="bg-BG" sz="1200" b="1" dirty="0" smtClean="0"/>
            </a:br>
            <a:r>
              <a:rPr lang="bg-BG" sz="1200" b="1" dirty="0" smtClean="0"/>
              <a:t>Към </a:t>
            </a:r>
            <a:r>
              <a:rPr lang="bg-BG" sz="1200" b="1" dirty="0"/>
              <a:t>тази сума следва да се добавят и 90-те </a:t>
            </a:r>
            <a:r>
              <a:rPr lang="bg-BG" sz="1200" b="1" dirty="0" smtClean="0"/>
              <a:t>млн. </a:t>
            </a:r>
            <a:r>
              <a:rPr lang="bg-BG" sz="1200" b="1" dirty="0"/>
              <a:t>за </a:t>
            </a:r>
            <a:r>
              <a:rPr lang="bg-BG" sz="1200" b="1" dirty="0" err="1"/>
              <a:t>леглодни</a:t>
            </a:r>
            <a:r>
              <a:rPr lang="bg-BG" sz="1200" b="1" dirty="0"/>
              <a:t>, които вече няма да се </a:t>
            </a:r>
            <a:r>
              <a:rPr lang="bg-BG" sz="1200" b="1" dirty="0" smtClean="0"/>
              <a:t>заплащат</a:t>
            </a:r>
            <a:r>
              <a:rPr lang="bg-BG" sz="1200" b="1" dirty="0"/>
              <a:t>.</a:t>
            </a:r>
            <a:endParaRPr lang="en-US" sz="1100" dirty="0"/>
          </a:p>
          <a:p>
            <a:pPr>
              <a:spcBef>
                <a:spcPts val="600"/>
              </a:spcBef>
            </a:pPr>
            <a:r>
              <a:rPr lang="bg-BG" sz="1400" b="1" dirty="0"/>
              <a:t>Разходи на пациентите: </a:t>
            </a:r>
            <a:r>
              <a:rPr lang="bg-BG" sz="1400" b="1" dirty="0" smtClean="0"/>
              <a:t/>
            </a:r>
            <a:br>
              <a:rPr lang="bg-BG" sz="1400" b="1" dirty="0" smtClean="0"/>
            </a:br>
            <a:r>
              <a:rPr lang="bg-BG" sz="1400" b="1" dirty="0" smtClean="0"/>
              <a:t>85 </a:t>
            </a:r>
            <a:r>
              <a:rPr lang="bg-BG" sz="1400" b="1" dirty="0"/>
              <a:t>мил. лв. </a:t>
            </a:r>
            <a:r>
              <a:rPr lang="bg-BG" sz="1100" b="1" dirty="0"/>
              <a:t>или </a:t>
            </a:r>
            <a:r>
              <a:rPr lang="bg-BG" sz="1100" b="1" dirty="0" smtClean="0"/>
              <a:t>5,0% </a:t>
            </a:r>
            <a:r>
              <a:rPr lang="bg-BG" sz="1100" b="1" dirty="0"/>
              <a:t>от общата стойност. </a:t>
            </a:r>
            <a:r>
              <a:rPr lang="bg-BG" sz="1200" dirty="0" smtClean="0"/>
              <a:t>Тази </a:t>
            </a:r>
            <a:r>
              <a:rPr lang="bg-BG" sz="1200" dirty="0"/>
              <a:t>сума следва да се сравни с 90-те </a:t>
            </a:r>
            <a:r>
              <a:rPr lang="bg-BG" sz="1200" dirty="0" smtClean="0"/>
              <a:t>млн. </a:t>
            </a:r>
            <a:r>
              <a:rPr lang="bg-BG" sz="1200" dirty="0"/>
              <a:t>лева, </a:t>
            </a:r>
            <a:r>
              <a:rPr lang="bg-BG" sz="1200" dirty="0" smtClean="0"/>
              <a:t>заплатени за </a:t>
            </a:r>
            <a:r>
              <a:rPr lang="bg-BG" sz="1200" dirty="0"/>
              <a:t>„</a:t>
            </a:r>
            <a:r>
              <a:rPr lang="bg-BG" sz="1200" dirty="0" err="1"/>
              <a:t>леглодни</a:t>
            </a:r>
            <a:r>
              <a:rPr lang="bg-BG" sz="1200" dirty="0"/>
              <a:t>“. </a:t>
            </a:r>
            <a:endParaRPr lang="bg-BG" sz="1200" dirty="0" smtClean="0"/>
          </a:p>
          <a:p>
            <a:pPr>
              <a:spcBef>
                <a:spcPts val="600"/>
              </a:spcBef>
            </a:pPr>
            <a:r>
              <a:rPr lang="bg-BG" sz="1400" b="1" dirty="0" smtClean="0"/>
              <a:t>Разходи </a:t>
            </a:r>
            <a:r>
              <a:rPr lang="bg-BG" sz="1400" b="1" dirty="0"/>
              <a:t>на застрахователите: </a:t>
            </a:r>
            <a:r>
              <a:rPr lang="bg-BG" sz="1400" b="1" dirty="0" smtClean="0"/>
              <a:t>511 млн. </a:t>
            </a:r>
            <a:r>
              <a:rPr lang="bg-BG" sz="1400" b="1" dirty="0"/>
              <a:t>лв. </a:t>
            </a:r>
            <a:r>
              <a:rPr lang="bg-BG" sz="1400" b="1" dirty="0" smtClean="0"/>
              <a:t/>
            </a:r>
            <a:br>
              <a:rPr lang="bg-BG" sz="1400" b="1" dirty="0" smtClean="0"/>
            </a:br>
            <a:r>
              <a:rPr lang="bg-BG" sz="1200" b="1" dirty="0" smtClean="0"/>
              <a:t>или 30% </a:t>
            </a:r>
            <a:r>
              <a:rPr lang="bg-BG" sz="1200" b="1" dirty="0"/>
              <a:t>от общо </a:t>
            </a:r>
            <a:r>
              <a:rPr lang="bg-BG" sz="1200" b="1" dirty="0" smtClean="0"/>
              <a:t>заплатените </a:t>
            </a:r>
            <a:r>
              <a:rPr lang="bg-BG" sz="1200" b="1" dirty="0"/>
              <a:t>суми. </a:t>
            </a:r>
            <a:endParaRPr lang="en-US" sz="1200" dirty="0"/>
          </a:p>
          <a:p>
            <a:pPr>
              <a:spcBef>
                <a:spcPts val="600"/>
              </a:spcBef>
            </a:pPr>
            <a:r>
              <a:rPr lang="bg-BG" sz="1200" b="1" dirty="0"/>
              <a:t>Общата сума на събраните застрахователните премии (при 12 лв. месечно и 6 </a:t>
            </a:r>
            <a:r>
              <a:rPr lang="bg-BG" sz="1200" b="1" dirty="0" smtClean="0"/>
              <a:t>млн. </a:t>
            </a:r>
            <a:r>
              <a:rPr lang="bg-BG" sz="1200" b="1" dirty="0"/>
              <a:t>застраховани / осигурени) е 864 </a:t>
            </a:r>
            <a:r>
              <a:rPr lang="bg-BG" sz="1200" b="1" dirty="0" smtClean="0"/>
              <a:t>млн. </a:t>
            </a:r>
            <a:r>
              <a:rPr lang="bg-BG" sz="1200" b="1" dirty="0"/>
              <a:t>лв. </a:t>
            </a:r>
            <a:endParaRPr lang="bg-BG" sz="1200" b="1" dirty="0" smtClean="0"/>
          </a:p>
          <a:p>
            <a:pPr marL="212725" indent="0">
              <a:spcBef>
                <a:spcPts val="0"/>
              </a:spcBef>
              <a:buNone/>
            </a:pPr>
            <a:r>
              <a:rPr lang="bg-BG" sz="1200" dirty="0"/>
              <a:t>Остават неизползвани </a:t>
            </a:r>
            <a:r>
              <a:rPr lang="bg-BG" sz="1200" dirty="0" smtClean="0"/>
              <a:t>353 </a:t>
            </a:r>
            <a:r>
              <a:rPr lang="bg-BG" sz="1200" dirty="0"/>
              <a:t>мил. лв. </a:t>
            </a:r>
            <a:r>
              <a:rPr lang="bg-BG" sz="1200" dirty="0" smtClean="0"/>
              <a:t>(41% </a:t>
            </a:r>
            <a:r>
              <a:rPr lang="bg-BG" sz="1200" dirty="0"/>
              <a:t>от събраните премии). </a:t>
            </a:r>
            <a:endParaRPr lang="bg-BG" sz="1200" dirty="0" smtClean="0"/>
          </a:p>
          <a:p>
            <a:pPr marL="212725" indent="0">
              <a:spcBef>
                <a:spcPts val="0"/>
              </a:spcBef>
              <a:buNone/>
            </a:pPr>
            <a:r>
              <a:rPr lang="bg-BG" sz="1200" dirty="0" smtClean="0"/>
              <a:t>Това показва</a:t>
            </a:r>
            <a:r>
              <a:rPr lang="bg-BG" sz="1200" dirty="0"/>
              <a:t>, че застрахователната премия може да се намали значително под разчетените 12 лв. </a:t>
            </a:r>
            <a:endParaRPr lang="en-US" sz="1200" dirty="0"/>
          </a:p>
        </p:txBody>
      </p:sp>
      <p:sp>
        <p:nvSpPr>
          <p:cNvPr id="7" name="Footer Placeholder 6"/>
          <p:cNvSpPr>
            <a:spLocks noGrp="1"/>
          </p:cNvSpPr>
          <p:nvPr>
            <p:ph type="ftr" sz="quarter" idx="11"/>
          </p:nvPr>
        </p:nvSpPr>
        <p:spPr/>
        <p:txBody>
          <a:bodyPr/>
          <a:lstStyle/>
          <a:p>
            <a:r>
              <a:rPr lang="ru-RU" smtClean="0"/>
              <a:t>Министерство на здравеопазването</a:t>
            </a:r>
            <a:endParaRPr lang="en-US" dirty="0"/>
          </a:p>
        </p:txBody>
      </p:sp>
      <p:sp>
        <p:nvSpPr>
          <p:cNvPr id="8" name="Slide Number Placeholder 7"/>
          <p:cNvSpPr>
            <a:spLocks noGrp="1"/>
          </p:cNvSpPr>
          <p:nvPr>
            <p:ph type="sldNum" sz="quarter" idx="12"/>
          </p:nvPr>
        </p:nvSpPr>
        <p:spPr/>
        <p:txBody>
          <a:bodyPr/>
          <a:lstStyle/>
          <a:p>
            <a:fld id="{6D22F896-40B5-4ADD-8801-0D06FADFA095}" type="slidenum">
              <a:rPr lang="en-US" smtClean="0"/>
              <a:t>37</a:t>
            </a:fld>
            <a:endParaRPr lang="en-US" dirty="0"/>
          </a:p>
        </p:txBody>
      </p:sp>
    </p:spTree>
    <p:extLst>
      <p:ext uri="{BB962C8B-B14F-4D97-AF65-F5344CB8AC3E}">
        <p14:creationId xmlns:p14="http://schemas.microsoft.com/office/powerpoint/2010/main" val="18552958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Симулация – </a:t>
            </a:r>
            <a:r>
              <a:rPr lang="bg-BG" sz="2800" dirty="0" smtClean="0">
                <a:latin typeface="Times New Roman" panose="02020603050405020304" pitchFamily="18" charset="0"/>
                <a:cs typeface="Times New Roman" panose="02020603050405020304" pitchFamily="18" charset="0"/>
              </a:rPr>
              <a:t>Сравнение</a:t>
            </a:r>
            <a:r>
              <a:rPr lang="bg-BG" sz="2400" dirty="0" smtClean="0">
                <a:latin typeface="Times New Roman" panose="02020603050405020304" pitchFamily="18" charset="0"/>
                <a:cs typeface="Times New Roman" panose="02020603050405020304" pitchFamily="18" charset="0"/>
              </a:rPr>
              <a:t/>
            </a:r>
            <a:br>
              <a:rPr lang="bg-BG" sz="2400"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Суми, с които разполага болничната помощ </a:t>
            </a:r>
            <a:endParaRPr lang="en-US" sz="24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1447191" y="2019549"/>
            <a:ext cx="4645152" cy="801439"/>
          </a:xfrm>
        </p:spPr>
        <p:txBody>
          <a:bodyPr>
            <a:normAutofit lnSpcReduction="10000"/>
          </a:bodyPr>
          <a:lstStyle/>
          <a:p>
            <a:r>
              <a:rPr lang="bg-BG" sz="2000" dirty="0" smtClean="0"/>
              <a:t>2017 г. - Стара система</a:t>
            </a:r>
          </a:p>
          <a:p>
            <a:pPr algn="ctr"/>
            <a:r>
              <a:rPr lang="bg-BG" sz="2000" dirty="0" smtClean="0"/>
              <a:t>Общо 1,696 мил. лв.</a:t>
            </a:r>
            <a:endParaRPr lang="en-US" sz="2000" dirty="0"/>
          </a:p>
        </p:txBody>
      </p:sp>
      <p:sp>
        <p:nvSpPr>
          <p:cNvPr id="5" name="Text Placeholder 4"/>
          <p:cNvSpPr>
            <a:spLocks noGrp="1"/>
          </p:cNvSpPr>
          <p:nvPr>
            <p:ph type="body" sz="quarter" idx="3"/>
          </p:nvPr>
        </p:nvSpPr>
        <p:spPr>
          <a:xfrm>
            <a:off x="6412362" y="2023003"/>
            <a:ext cx="4516859" cy="797985"/>
          </a:xfrm>
        </p:spPr>
        <p:txBody>
          <a:bodyPr>
            <a:normAutofit fontScale="92500" lnSpcReduction="10000"/>
          </a:bodyPr>
          <a:lstStyle/>
          <a:p>
            <a:r>
              <a:rPr lang="bg-BG" dirty="0" smtClean="0"/>
              <a:t>2017 г - Нова система </a:t>
            </a:r>
            <a:r>
              <a:rPr lang="bg-BG" sz="1600" dirty="0" smtClean="0"/>
              <a:t>(симулация</a:t>
            </a:r>
            <a:r>
              <a:rPr lang="bg-BG" sz="1600" dirty="0"/>
              <a:t>)</a:t>
            </a:r>
            <a:endParaRPr lang="bg-BG" dirty="0" smtClean="0"/>
          </a:p>
          <a:p>
            <a:pPr algn="ctr"/>
            <a:r>
              <a:rPr lang="bg-BG" sz="2400" dirty="0"/>
              <a:t>Общо </a:t>
            </a:r>
            <a:r>
              <a:rPr lang="bg-BG" sz="2400" dirty="0" smtClean="0"/>
              <a:t>2,560 </a:t>
            </a:r>
            <a:r>
              <a:rPr lang="bg-BG" sz="2400" dirty="0"/>
              <a:t>мил. лв</a:t>
            </a:r>
            <a:r>
              <a:rPr lang="bg-BG" sz="2400" dirty="0" smtClean="0"/>
              <a:t>.</a:t>
            </a:r>
            <a:endParaRPr lang="en-US" sz="2400" dirty="0"/>
          </a:p>
        </p:txBody>
      </p:sp>
      <p:sp>
        <p:nvSpPr>
          <p:cNvPr id="4" name="Footer Placeholder 3"/>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38</a:t>
            </a:fld>
            <a:endParaRPr lang="en-US" dirty="0"/>
          </a:p>
        </p:txBody>
      </p:sp>
      <p:graphicFrame>
        <p:nvGraphicFramePr>
          <p:cNvPr id="16" name="Content Placeholder 15"/>
          <p:cNvGraphicFramePr>
            <a:graphicFrameLocks noGrp="1"/>
          </p:cNvGraphicFramePr>
          <p:nvPr>
            <p:ph sz="quarter" idx="4"/>
            <p:extLst/>
          </p:nvPr>
        </p:nvGraphicFramePr>
        <p:xfrm>
          <a:off x="6411913" y="2902688"/>
          <a:ext cx="4645025" cy="283889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ontent Placeholder 11"/>
          <p:cNvGraphicFramePr>
            <a:graphicFrameLocks noGrp="1"/>
          </p:cNvGraphicFramePr>
          <p:nvPr>
            <p:ph sz="half" idx="2"/>
            <p:extLst/>
          </p:nvPr>
        </p:nvGraphicFramePr>
        <p:xfrm>
          <a:off x="1447800" y="2824163"/>
          <a:ext cx="4645025" cy="26447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14203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Monotype Corsiva" panose="03010101010201010101" pitchFamily="66" charset="0"/>
              </a:rPr>
              <a:t>Симулация –</a:t>
            </a:r>
            <a:r>
              <a:rPr lang="bg-BG" dirty="0" smtClean="0"/>
              <a:t> </a:t>
            </a:r>
            <a:r>
              <a:rPr lang="bg-BG" sz="2800" dirty="0" smtClean="0"/>
              <a:t>Сравнение</a:t>
            </a:r>
            <a:r>
              <a:rPr lang="bg-BG" sz="2400" dirty="0" smtClean="0"/>
              <a:t>.</a:t>
            </a:r>
            <a:br>
              <a:rPr lang="bg-BG" sz="2400" dirty="0" smtClean="0"/>
            </a:br>
            <a:r>
              <a:rPr lang="bg-BG" sz="2400" dirty="0" smtClean="0"/>
              <a:t>Суми, с които се разплаща болничната помощ </a:t>
            </a:r>
            <a:endParaRPr lang="en-US" sz="2400" dirty="0"/>
          </a:p>
        </p:txBody>
      </p:sp>
      <p:sp>
        <p:nvSpPr>
          <p:cNvPr id="3" name="Text Placeholder 2"/>
          <p:cNvSpPr>
            <a:spLocks noGrp="1"/>
          </p:cNvSpPr>
          <p:nvPr>
            <p:ph type="body" idx="1"/>
          </p:nvPr>
        </p:nvSpPr>
        <p:spPr>
          <a:xfrm>
            <a:off x="1447191" y="2019549"/>
            <a:ext cx="4645152" cy="801439"/>
          </a:xfrm>
        </p:spPr>
        <p:txBody>
          <a:bodyPr>
            <a:normAutofit lnSpcReduction="10000"/>
          </a:bodyPr>
          <a:lstStyle/>
          <a:p>
            <a:r>
              <a:rPr lang="bg-BG" sz="2000" dirty="0" smtClean="0"/>
              <a:t>2017 г. - Стара система</a:t>
            </a:r>
          </a:p>
          <a:p>
            <a:pPr algn="ctr"/>
            <a:r>
              <a:rPr lang="bg-BG" sz="2000" dirty="0" smtClean="0"/>
              <a:t>Общо 1,786 мил. лв.</a:t>
            </a:r>
            <a:endParaRPr lang="en-US" sz="2000" dirty="0"/>
          </a:p>
        </p:txBody>
      </p:sp>
      <p:sp>
        <p:nvSpPr>
          <p:cNvPr id="5" name="Text Placeholder 4"/>
          <p:cNvSpPr>
            <a:spLocks noGrp="1"/>
          </p:cNvSpPr>
          <p:nvPr>
            <p:ph type="body" sz="quarter" idx="3"/>
          </p:nvPr>
        </p:nvSpPr>
        <p:spPr>
          <a:xfrm>
            <a:off x="6412362" y="2023003"/>
            <a:ext cx="4516859" cy="797985"/>
          </a:xfrm>
        </p:spPr>
        <p:txBody>
          <a:bodyPr>
            <a:normAutofit fontScale="92500" lnSpcReduction="10000"/>
          </a:bodyPr>
          <a:lstStyle/>
          <a:p>
            <a:r>
              <a:rPr lang="bg-BG" dirty="0" smtClean="0"/>
              <a:t>2017 г - Нова система </a:t>
            </a:r>
            <a:r>
              <a:rPr lang="bg-BG" sz="1600" dirty="0" smtClean="0"/>
              <a:t>(симулация -1</a:t>
            </a:r>
            <a:r>
              <a:rPr lang="en-US" sz="1600" dirty="0" smtClean="0"/>
              <a:t>0</a:t>
            </a:r>
            <a:r>
              <a:rPr lang="bg-BG" sz="1600" dirty="0" smtClean="0"/>
              <a:t>%)</a:t>
            </a:r>
            <a:endParaRPr lang="bg-BG" dirty="0" smtClean="0"/>
          </a:p>
          <a:p>
            <a:pPr algn="ctr"/>
            <a:r>
              <a:rPr lang="bg-BG" sz="2400" dirty="0"/>
              <a:t>Общо </a:t>
            </a:r>
            <a:r>
              <a:rPr lang="bg-BG" sz="2400" dirty="0" smtClean="0"/>
              <a:t>2,560 </a:t>
            </a:r>
            <a:r>
              <a:rPr lang="bg-BG" sz="2400" dirty="0"/>
              <a:t>мил. лв</a:t>
            </a:r>
            <a:r>
              <a:rPr lang="bg-BG" sz="2400" dirty="0" smtClean="0"/>
              <a:t>.</a:t>
            </a:r>
            <a:endParaRPr lang="en-US" sz="2400" dirty="0"/>
          </a:p>
        </p:txBody>
      </p:sp>
      <p:sp>
        <p:nvSpPr>
          <p:cNvPr id="4" name="Footer Placeholder 3"/>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39</a:t>
            </a:fld>
            <a:endParaRPr lang="en-US" dirty="0"/>
          </a:p>
        </p:txBody>
      </p:sp>
      <p:graphicFrame>
        <p:nvGraphicFramePr>
          <p:cNvPr id="19" name="Content Placeholder 18"/>
          <p:cNvGraphicFramePr>
            <a:graphicFrameLocks noGrp="1"/>
          </p:cNvGraphicFramePr>
          <p:nvPr>
            <p:ph sz="half" idx="2"/>
            <p:extLst/>
          </p:nvPr>
        </p:nvGraphicFramePr>
        <p:xfrm>
          <a:off x="1447800" y="2824163"/>
          <a:ext cx="4645025" cy="26447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ontent Placeholder 11"/>
          <p:cNvGraphicFramePr>
            <a:graphicFrameLocks noGrp="1"/>
          </p:cNvGraphicFramePr>
          <p:nvPr>
            <p:ph sz="quarter" idx="4"/>
            <p:extLst/>
          </p:nvPr>
        </p:nvGraphicFramePr>
        <p:xfrm>
          <a:off x="6411912" y="2820988"/>
          <a:ext cx="5252003" cy="32608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7950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4476" y="638508"/>
            <a:ext cx="9607661" cy="688880"/>
          </a:xfrm>
        </p:spPr>
        <p:txBody>
          <a:bodyPr>
            <a:normAutofit fontScale="90000"/>
          </a:bodyPr>
          <a:lstStyle/>
          <a:p>
            <a:r>
              <a:rPr lang="bg-BG" dirty="0">
                <a:latin typeface="Times New Roman" panose="02020603050405020304" pitchFamily="18" charset="0"/>
                <a:cs typeface="Times New Roman" panose="02020603050405020304" pitchFamily="18" charset="0"/>
              </a:rPr>
              <a:t>Действаща здравна </a:t>
            </a:r>
            <a:r>
              <a:rPr lang="bg-BG" dirty="0" smtClean="0">
                <a:latin typeface="Times New Roman" panose="02020603050405020304" pitchFamily="18" charset="0"/>
                <a:cs typeface="Times New Roman" panose="02020603050405020304" pitchFamily="18" charset="0"/>
              </a:rPr>
              <a:t>система – </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							недостатъци</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3"/>
          </p:nvPr>
        </p:nvSpPr>
        <p:spPr>
          <a:xfrm>
            <a:off x="6412362" y="2023003"/>
            <a:ext cx="4645152" cy="470031"/>
          </a:xfrm>
        </p:spPr>
        <p:txBody>
          <a:bodyPr/>
          <a:lstStyle/>
          <a:p>
            <a:r>
              <a:rPr lang="bg-BG" dirty="0" smtClean="0"/>
              <a:t> </a:t>
            </a:r>
            <a:endParaRPr lang="en-US" dirty="0"/>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Rectangle 2"/>
          <p:cNvSpPr/>
          <p:nvPr/>
        </p:nvSpPr>
        <p:spPr>
          <a:xfrm>
            <a:off x="1451579" y="1553955"/>
            <a:ext cx="9976056" cy="4154984"/>
          </a:xfrm>
          <a:prstGeom prst="rect">
            <a:avLst/>
          </a:prstGeom>
        </p:spPr>
        <p:txBody>
          <a:bodyPr wrap="square">
            <a:spAutoFit/>
          </a:bodyPr>
          <a:lstStyle/>
          <a:p>
            <a:pPr marL="371475" lvl="1" indent="-285750" algn="just">
              <a:buFont typeface="Wingdings" panose="05000000000000000000" pitchFamily="2" charset="2"/>
              <a:buChar char="q"/>
            </a:pPr>
            <a:endParaRPr lang="bg-BG" dirty="0" smtClean="0"/>
          </a:p>
          <a:p>
            <a:pPr marL="371475" lvl="1" indent="-285750" algn="just">
              <a:buFont typeface="Wingdings" panose="05000000000000000000" pitchFamily="2" charset="2"/>
              <a:buChar char="q"/>
            </a:pPr>
            <a:endParaRPr lang="bg-BG" dirty="0"/>
          </a:p>
          <a:p>
            <a:pPr marL="371475" lvl="1" indent="-285750" algn="just">
              <a:buFont typeface="Wingdings" panose="05000000000000000000" pitchFamily="2" charset="2"/>
              <a:buChar char="q"/>
            </a:pPr>
            <a:r>
              <a:rPr lang="bg-BG" sz="1900" dirty="0">
                <a:latin typeface="Times New Roman" panose="02020603050405020304" pitchFamily="18" charset="0"/>
                <a:cs typeface="Times New Roman" panose="02020603050405020304" pitchFamily="18" charset="0"/>
              </a:rPr>
              <a:t>Нарастване на публичните средства за здравеопазване без постигане на желаните медицински резултати и удовлетвореност от пациентите за ефекта от лечението; </a:t>
            </a:r>
          </a:p>
          <a:p>
            <a:pPr marL="371475" lvl="1" indent="-285750">
              <a:buFont typeface="Wingdings" panose="05000000000000000000" pitchFamily="2" charset="2"/>
              <a:buChar char="q"/>
              <a:tabLst>
                <a:tab pos="361950" algn="l"/>
              </a:tabLst>
            </a:pPr>
            <a:r>
              <a:rPr lang="bg-BG" sz="1900" dirty="0" smtClean="0">
                <a:latin typeface="Times New Roman" panose="02020603050405020304" pitchFamily="18" charset="0"/>
                <a:cs typeface="Times New Roman" panose="02020603050405020304" pitchFamily="18" charset="0"/>
              </a:rPr>
              <a:t>Стимули </a:t>
            </a:r>
            <a:r>
              <a:rPr lang="bg-BG" sz="1900" dirty="0">
                <a:latin typeface="Times New Roman" panose="02020603050405020304" pitchFamily="18" charset="0"/>
                <a:cs typeface="Times New Roman" panose="02020603050405020304" pitchFamily="18" charset="0"/>
              </a:rPr>
              <a:t>за увеличаване на броят на „преминалите“ пациенти </a:t>
            </a:r>
            <a:r>
              <a:rPr lang="bg-BG" sz="1900" dirty="0" smtClean="0">
                <a:latin typeface="Times New Roman" panose="02020603050405020304" pitchFamily="18" charset="0"/>
                <a:cs typeface="Times New Roman" panose="02020603050405020304" pitchFamily="18" charset="0"/>
              </a:rPr>
              <a:t>–	 </a:t>
            </a:r>
            <a:r>
              <a:rPr lang="bg-BG" sz="1900" dirty="0">
                <a:latin typeface="Times New Roman" panose="02020603050405020304" pitchFamily="18" charset="0"/>
                <a:cs typeface="Times New Roman" panose="02020603050405020304" pitchFamily="18" charset="0"/>
              </a:rPr>
              <a:t/>
            </a:r>
            <a:br>
              <a:rPr lang="bg-BG" sz="1900" dirty="0">
                <a:latin typeface="Times New Roman" panose="02020603050405020304" pitchFamily="18" charset="0"/>
                <a:cs typeface="Times New Roman" panose="02020603050405020304" pitchFamily="18" charset="0"/>
              </a:rPr>
            </a:br>
            <a:r>
              <a:rPr lang="bg-BG" sz="1900" dirty="0">
                <a:latin typeface="Times New Roman" panose="02020603050405020304" pitchFamily="18" charset="0"/>
                <a:cs typeface="Times New Roman" panose="02020603050405020304" pitchFamily="18" charset="0"/>
              </a:rPr>
              <a:t>всеки трети българин е „преминал“ поне по веднъж през 2017 г</a:t>
            </a:r>
            <a:r>
              <a:rPr lang="bg-BG"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marL="371475" lvl="1" indent="-285750" algn="just">
              <a:buFont typeface="Wingdings" panose="05000000000000000000" pitchFamily="2" charset="2"/>
              <a:buChar char="q"/>
            </a:pPr>
            <a:r>
              <a:rPr lang="bg-BG" sz="1900" dirty="0">
                <a:latin typeface="Times New Roman" panose="02020603050405020304" pitchFamily="18" charset="0"/>
                <a:cs typeface="Times New Roman" panose="02020603050405020304" pitchFamily="18" charset="0"/>
              </a:rPr>
              <a:t>Позволява увеличаване на сметките на пациентите за сметка на </a:t>
            </a:r>
            <a:r>
              <a:rPr lang="bg-BG" sz="1900" dirty="0" smtClean="0">
                <a:latin typeface="Times New Roman" panose="02020603050405020304" pitchFamily="18" charset="0"/>
                <a:cs typeface="Times New Roman" panose="02020603050405020304" pitchFamily="18" charset="0"/>
              </a:rPr>
              <a:t>екстри.</a:t>
            </a:r>
          </a:p>
          <a:p>
            <a:pPr marL="371475" lvl="1" indent="-285750" algn="just">
              <a:buFont typeface="Wingdings" panose="05000000000000000000" pitchFamily="2" charset="2"/>
              <a:buChar char="q"/>
            </a:pPr>
            <a:r>
              <a:rPr lang="bg-BG" sz="1900" dirty="0" smtClean="0">
                <a:latin typeface="Times New Roman" panose="02020603050405020304" pitchFamily="18" charset="0"/>
                <a:cs typeface="Times New Roman" panose="02020603050405020304" pitchFamily="18" charset="0"/>
              </a:rPr>
              <a:t>„</a:t>
            </a:r>
            <a:r>
              <a:rPr lang="bg-BG" sz="1900" dirty="0">
                <a:latin typeface="Times New Roman" panose="02020603050405020304" pitchFamily="18" charset="0"/>
                <a:cs typeface="Times New Roman" panose="02020603050405020304" pitchFamily="18" charset="0"/>
              </a:rPr>
              <a:t>Отворена” система за отчитане </a:t>
            </a:r>
            <a:r>
              <a:rPr lang="bg-BG" sz="1900" dirty="0" smtClean="0">
                <a:latin typeface="Times New Roman" panose="02020603050405020304" pitchFamily="18" charset="0"/>
                <a:cs typeface="Times New Roman" panose="02020603050405020304" pitchFamily="18" charset="0"/>
              </a:rPr>
              <a:t>на работата </a:t>
            </a:r>
            <a:r>
              <a:rPr lang="bg-BG" sz="1900" dirty="0">
                <a:latin typeface="Times New Roman" panose="02020603050405020304" pitchFamily="18" charset="0"/>
                <a:cs typeface="Times New Roman" panose="02020603050405020304" pitchFamily="18" charset="0"/>
              </a:rPr>
              <a:t>на лечебните заведения </a:t>
            </a:r>
            <a:r>
              <a:rPr lang="bg-BG" sz="1900" dirty="0" smtClean="0">
                <a:latin typeface="Times New Roman" panose="02020603050405020304" pitchFamily="18" charset="0"/>
                <a:cs typeface="Times New Roman" panose="02020603050405020304" pitchFamily="18" charset="0"/>
              </a:rPr>
              <a:t>и финансирането</a:t>
            </a:r>
            <a:br>
              <a:rPr lang="bg-BG" sz="1900" dirty="0" smtClean="0">
                <a:latin typeface="Times New Roman" panose="02020603050405020304" pitchFamily="18" charset="0"/>
                <a:cs typeface="Times New Roman" panose="02020603050405020304" pitchFamily="18" charset="0"/>
              </a:rPr>
            </a:br>
            <a:r>
              <a:rPr lang="bg-BG" sz="1900" dirty="0" smtClean="0">
                <a:latin typeface="Times New Roman" panose="02020603050405020304" pitchFamily="18" charset="0"/>
                <a:cs typeface="Times New Roman" panose="02020603050405020304" pitchFamily="18" charset="0"/>
              </a:rPr>
              <a:t>на </a:t>
            </a:r>
            <a:r>
              <a:rPr lang="bg-BG" sz="1900" dirty="0">
                <a:latin typeface="Times New Roman" panose="02020603050405020304" pitchFamily="18" charset="0"/>
                <a:cs typeface="Times New Roman" panose="02020603050405020304" pitchFamily="18" charset="0"/>
              </a:rPr>
              <a:t>болничната система, без механизми за контрол и регулиране на разходите;</a:t>
            </a:r>
            <a:endParaRPr lang="en-US" sz="1900" dirty="0">
              <a:latin typeface="Times New Roman" panose="02020603050405020304" pitchFamily="18" charset="0"/>
              <a:cs typeface="Times New Roman" panose="02020603050405020304" pitchFamily="18" charset="0"/>
            </a:endParaRPr>
          </a:p>
          <a:p>
            <a:pPr marL="371475" lvl="1" indent="-285750" algn="just">
              <a:buFont typeface="Wingdings" panose="05000000000000000000" pitchFamily="2" charset="2"/>
              <a:buChar char="q"/>
            </a:pPr>
            <a:r>
              <a:rPr lang="bg-BG" sz="1900" dirty="0" smtClean="0">
                <a:latin typeface="Times New Roman" panose="02020603050405020304" pitchFamily="18" charset="0"/>
                <a:cs typeface="Times New Roman" panose="02020603050405020304" pitchFamily="18" charset="0"/>
              </a:rPr>
              <a:t>Нарастване </a:t>
            </a:r>
            <a:r>
              <a:rPr lang="bg-BG" sz="1900" dirty="0">
                <a:latin typeface="Times New Roman" panose="02020603050405020304" pitchFamily="18" charset="0"/>
                <a:cs typeface="Times New Roman" panose="02020603050405020304" pitchFamily="18" charset="0"/>
              </a:rPr>
              <a:t>на </a:t>
            </a:r>
            <a:r>
              <a:rPr lang="bg-BG" sz="1900" dirty="0" smtClean="0">
                <a:latin typeface="Times New Roman" panose="02020603050405020304" pitchFamily="18" charset="0"/>
                <a:cs typeface="Times New Roman" panose="02020603050405020304" pitchFamily="18" charset="0"/>
              </a:rPr>
              <a:t>разходите за </a:t>
            </a:r>
            <a:r>
              <a:rPr lang="bg-BG" sz="1900" dirty="0">
                <a:latin typeface="Times New Roman" panose="02020603050405020304" pitchFamily="18" charset="0"/>
                <a:cs typeface="Times New Roman" panose="02020603050405020304" pitchFamily="18" charset="0"/>
              </a:rPr>
              <a:t>болнично </a:t>
            </a:r>
            <a:r>
              <a:rPr lang="bg-BG" sz="1900" dirty="0" smtClean="0">
                <a:latin typeface="Times New Roman" panose="02020603050405020304" pitchFamily="18" charset="0"/>
                <a:cs typeface="Times New Roman" panose="02020603050405020304" pitchFamily="18" charset="0"/>
              </a:rPr>
              <a:t>лечение, лекарствени средства, медицински изделия, изпреварващи </a:t>
            </a:r>
            <a:r>
              <a:rPr lang="bg-BG" sz="1900" dirty="0">
                <a:latin typeface="Times New Roman" panose="02020603050405020304" pitchFamily="18" charset="0"/>
                <a:cs typeface="Times New Roman" panose="02020603050405020304" pitchFamily="18" charset="0"/>
              </a:rPr>
              <a:t>ръста на средствата по </a:t>
            </a:r>
            <a:r>
              <a:rPr lang="bg-BG" sz="1900" dirty="0" smtClean="0">
                <a:latin typeface="Times New Roman" panose="02020603050405020304" pitchFamily="18" charset="0"/>
                <a:cs typeface="Times New Roman" panose="02020603050405020304" pitchFamily="18" charset="0"/>
              </a:rPr>
              <a:t>бюджета, което не води до по-голяма удовлетвореност на пациентите;</a:t>
            </a:r>
          </a:p>
          <a:p>
            <a:pPr marL="371475" lvl="1" indent="-285750" algn="just">
              <a:buFont typeface="Wingdings" panose="05000000000000000000" pitchFamily="2" charset="2"/>
              <a:buChar char="q"/>
            </a:pPr>
            <a:r>
              <a:rPr lang="bg-BG" sz="1900" dirty="0" smtClean="0">
                <a:latin typeface="Times New Roman" panose="02020603050405020304" pitchFamily="18" charset="0"/>
                <a:cs typeface="Times New Roman" panose="02020603050405020304" pitchFamily="18" charset="0"/>
              </a:rPr>
              <a:t>Разкриване </a:t>
            </a:r>
            <a:r>
              <a:rPr lang="bg-BG" sz="1900" dirty="0">
                <a:latin typeface="Times New Roman" panose="02020603050405020304" pitchFamily="18" charset="0"/>
                <a:cs typeface="Times New Roman" panose="02020603050405020304" pitchFamily="18" charset="0"/>
              </a:rPr>
              <a:t>на нови дейности и разширяване обхвата на договорните </a:t>
            </a:r>
            <a:r>
              <a:rPr lang="bg-BG" sz="1900" dirty="0" smtClean="0">
                <a:latin typeface="Times New Roman" panose="02020603050405020304" pitchFamily="18" charset="0"/>
                <a:cs typeface="Times New Roman" panose="02020603050405020304" pitchFamily="18" charset="0"/>
              </a:rPr>
              <a:t>партньори</a:t>
            </a:r>
            <a:br>
              <a:rPr lang="bg-BG" sz="1900" dirty="0" smtClean="0">
                <a:latin typeface="Times New Roman" panose="02020603050405020304" pitchFamily="18" charset="0"/>
                <a:cs typeface="Times New Roman" panose="02020603050405020304" pitchFamily="18" charset="0"/>
              </a:rPr>
            </a:br>
            <a:r>
              <a:rPr lang="bg-BG" sz="1900" dirty="0" smtClean="0">
                <a:latin typeface="Times New Roman" panose="02020603050405020304" pitchFamily="18" charset="0"/>
                <a:cs typeface="Times New Roman" panose="02020603050405020304" pitchFamily="18" charset="0"/>
              </a:rPr>
              <a:t>на </a:t>
            </a:r>
            <a:r>
              <a:rPr lang="bg-BG" sz="1900" dirty="0">
                <a:latin typeface="Times New Roman" panose="02020603050405020304" pitchFamily="18" charset="0"/>
                <a:cs typeface="Times New Roman" panose="02020603050405020304" pitchFamily="18" charset="0"/>
              </a:rPr>
              <a:t>НЗОК </a:t>
            </a:r>
            <a:r>
              <a:rPr lang="bg-BG" sz="1900" b="1" dirty="0" smtClean="0">
                <a:latin typeface="Times New Roman" panose="02020603050405020304" pitchFamily="18" charset="0"/>
                <a:cs typeface="Times New Roman" panose="02020603050405020304" pitchFamily="18" charset="0"/>
              </a:rPr>
              <a:t>без </a:t>
            </a:r>
            <a:r>
              <a:rPr lang="bg-BG" sz="1900" b="1" dirty="0">
                <a:latin typeface="Times New Roman" panose="02020603050405020304" pitchFamily="18" charset="0"/>
                <a:cs typeface="Times New Roman" panose="02020603050405020304" pitchFamily="18" charset="0"/>
              </a:rPr>
              <a:t>конкретно и дългосрочно </a:t>
            </a:r>
            <a:r>
              <a:rPr lang="bg-BG" sz="1900" b="1" dirty="0" smtClean="0">
                <a:latin typeface="Times New Roman" panose="02020603050405020304" pitchFamily="18" charset="0"/>
                <a:cs typeface="Times New Roman" panose="02020603050405020304" pitchFamily="18" charset="0"/>
              </a:rPr>
              <a:t>планиране</a:t>
            </a:r>
            <a:r>
              <a:rPr lang="bg-BG"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3264765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a:latin typeface="Times New Roman" panose="02020603050405020304" pitchFamily="18" charset="0"/>
                <a:cs typeface="Times New Roman" panose="02020603050405020304" pitchFamily="18" charset="0"/>
              </a:rPr>
              <a:t>Здравна система </a:t>
            </a:r>
            <a:r>
              <a:rPr lang="bg-BG"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bg-BG" dirty="0" smtClean="0">
                <a:latin typeface="Times New Roman" panose="02020603050405020304" pitchFamily="18" charset="0"/>
                <a:cs typeface="Times New Roman" panose="02020603050405020304" pitchFamily="18" charset="0"/>
              </a:rPr>
              <a:t>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t>
            </a:r>
            <a:r>
              <a:rPr lang="bg-BG" dirty="0" smtClean="0">
                <a:latin typeface="Times New Roman" panose="02020603050405020304" pitchFamily="18" charset="0"/>
                <a:cs typeface="Times New Roman" panose="02020603050405020304" pitchFamily="18" charset="0"/>
              </a:rPr>
              <a:t>– </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    допълнителни изисквания към болниците</a:t>
            </a:r>
            <a:endParaRPr lang="bg-BG" dirty="0">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sz="quarter" idx="4"/>
          </p:nvPr>
        </p:nvSpPr>
        <p:spPr>
          <a:xfrm>
            <a:off x="1447191" y="1943100"/>
            <a:ext cx="9607661" cy="4067175"/>
          </a:xfrm>
        </p:spPr>
        <p:txBody>
          <a:bodyPr>
            <a:noAutofit/>
          </a:bodyPr>
          <a:lstStyle/>
          <a:p>
            <a:pPr algn="just">
              <a:lnSpc>
                <a:spcPct val="100000"/>
              </a:lnSpc>
              <a:spcBef>
                <a:spcPts val="600"/>
              </a:spcBef>
            </a:pPr>
            <a:r>
              <a:rPr lang="bg-BG" sz="1700" dirty="0" smtClean="0">
                <a:latin typeface="Times New Roman" panose="02020603050405020304" pitchFamily="18" charset="0"/>
                <a:cs typeface="Times New Roman" panose="02020603050405020304" pitchFamily="18" charset="0"/>
              </a:rPr>
              <a:t>Въвеждат </a:t>
            </a:r>
            <a:r>
              <a:rPr lang="bg-BG" sz="1700" dirty="0" smtClean="0">
                <a:latin typeface="Times New Roman" panose="02020603050405020304" pitchFamily="18" charset="0"/>
                <a:cs typeface="Times New Roman" panose="02020603050405020304" pitchFamily="18" charset="0"/>
              </a:rPr>
              <a:t>се: </a:t>
            </a:r>
            <a:r>
              <a:rPr lang="bg-BG" sz="1700" dirty="0" smtClean="0">
                <a:latin typeface="Times New Roman" panose="02020603050405020304" pitchFamily="18" charset="0"/>
                <a:cs typeface="Times New Roman" panose="02020603050405020304" pitchFamily="18" charset="0"/>
              </a:rPr>
              <a:t>единни правила и изисквания за финансово управление на лечебните заведения независимо от формата на </a:t>
            </a:r>
            <a:r>
              <a:rPr lang="bg-BG" sz="1700" dirty="0" smtClean="0">
                <a:latin typeface="Times New Roman" panose="02020603050405020304" pitchFamily="18" charset="0"/>
                <a:cs typeface="Times New Roman" panose="02020603050405020304" pitchFamily="18" charset="0"/>
              </a:rPr>
              <a:t>собственост; </a:t>
            </a:r>
            <a:r>
              <a:rPr lang="bg-BG" sz="1700" dirty="0" smtClean="0">
                <a:latin typeface="Times New Roman" panose="02020603050405020304" pitchFamily="18" charset="0"/>
                <a:cs typeface="Times New Roman" panose="02020603050405020304" pitchFamily="18" charset="0"/>
              </a:rPr>
              <a:t>единни правила за провеждане на обществени поръчки и за отчетност когато се работи с публични средства;</a:t>
            </a:r>
          </a:p>
          <a:p>
            <a:pPr algn="just">
              <a:lnSpc>
                <a:spcPct val="100000"/>
              </a:lnSpc>
              <a:spcBef>
                <a:spcPts val="400"/>
              </a:spcBef>
            </a:pPr>
            <a:r>
              <a:rPr lang="bg-BG" sz="1700" dirty="0" smtClean="0">
                <a:latin typeface="Times New Roman" panose="02020603050405020304" pitchFamily="18" charset="0"/>
                <a:cs typeface="Times New Roman" panose="02020603050405020304" pitchFamily="18" charset="0"/>
              </a:rPr>
              <a:t>Всички лечебни заведения са равнопоставени при ползването на публичен ресурс при модел А и Б;</a:t>
            </a:r>
          </a:p>
          <a:p>
            <a:pPr algn="just">
              <a:lnSpc>
                <a:spcPct val="100000"/>
              </a:lnSpc>
              <a:spcBef>
                <a:spcPts val="400"/>
              </a:spcBef>
            </a:pPr>
            <a:r>
              <a:rPr lang="bg-BG" sz="1700" dirty="0">
                <a:latin typeface="Times New Roman" panose="02020603050405020304" pitchFamily="18" charset="0"/>
                <a:cs typeface="Times New Roman" panose="02020603050405020304" pitchFamily="18" charset="0"/>
              </a:rPr>
              <a:t>Ролята на работодателите и синдикати следва да се увеличи от гледна точка защита правата на лекари и специалисти по здравни грижи при определяне правилата за заплащане в лечебните заведения. Правата на специалистите по здравни грижи трябва също да бъдат удовлетворени при формиране на принципите за заплащане на техния труд</a:t>
            </a:r>
            <a:r>
              <a:rPr lang="bg-BG" sz="1700" dirty="0">
                <a:latin typeface="Times New Roman" panose="02020603050405020304" pitchFamily="18" charset="0"/>
                <a:cs typeface="Times New Roman" panose="02020603050405020304" pitchFamily="18" charset="0"/>
              </a:rPr>
              <a:t>;</a:t>
            </a:r>
          </a:p>
          <a:p>
            <a:pPr algn="just">
              <a:lnSpc>
                <a:spcPct val="100000"/>
              </a:lnSpc>
              <a:spcBef>
                <a:spcPts val="400"/>
              </a:spcBef>
            </a:pPr>
            <a:r>
              <a:rPr lang="bg-BG" sz="1700" dirty="0" smtClean="0">
                <a:latin typeface="Times New Roman" panose="02020603050405020304" pitchFamily="18" charset="0"/>
                <a:cs typeface="Times New Roman" panose="02020603050405020304" pitchFamily="18" charset="0"/>
              </a:rPr>
              <a:t>Държавата ще оптимизира медицинските стандарти и ще въведе Правила за добра медицинска практика и за въвеждане на медицински практики, клинични насоки, правила за профилактика, диагностика и лечение, базирани на утвърдени европейски практики. Това ще става по предложение на съсловните организации и научните дружества – бордове по специалности към съсловните организации;</a:t>
            </a:r>
          </a:p>
          <a:p>
            <a:pPr algn="just">
              <a:lnSpc>
                <a:spcPct val="100000"/>
              </a:lnSpc>
              <a:spcBef>
                <a:spcPts val="400"/>
              </a:spcBef>
            </a:pPr>
            <a:r>
              <a:rPr lang="bg-BG" sz="1700" dirty="0" smtClean="0">
                <a:latin typeface="Times New Roman" panose="02020603050405020304" pitchFamily="18" charset="0"/>
                <a:cs typeface="Times New Roman" panose="02020603050405020304" pitchFamily="18" charset="0"/>
              </a:rPr>
              <a:t>Ясно се регламентира възможността за работа на лекарите само на един трудов договор в болница</a:t>
            </a:r>
            <a:r>
              <a:rPr lang="bg-BG" sz="1600" dirty="0" smtClean="0">
                <a:latin typeface="Times New Roman" panose="02020603050405020304" pitchFamily="18" charset="0"/>
                <a:cs typeface="Times New Roman" panose="02020603050405020304" pitchFamily="18" charset="0"/>
              </a:rPr>
              <a:t>.</a:t>
            </a:r>
          </a:p>
        </p:txBody>
      </p:sp>
      <p:sp>
        <p:nvSpPr>
          <p:cNvPr id="7" name="Footer Placeholder 6"/>
          <p:cNvSpPr>
            <a:spLocks noGrp="1"/>
          </p:cNvSpPr>
          <p:nvPr>
            <p:ph type="ftr" sz="quarter" idx="11"/>
          </p:nvPr>
        </p:nvSpPr>
        <p:spPr/>
        <p:txBody>
          <a:bodyPr/>
          <a:lstStyle/>
          <a:p>
            <a:r>
              <a:rPr lang="ru-RU" smtClean="0"/>
              <a:t>Министерство на здравеопазването</a:t>
            </a:r>
            <a:endParaRPr lang="en-US" dirty="0"/>
          </a:p>
        </p:txBody>
      </p:sp>
      <p:sp>
        <p:nvSpPr>
          <p:cNvPr id="13" name="Slide Number Placeholder 12"/>
          <p:cNvSpPr>
            <a:spLocks noGrp="1"/>
          </p:cNvSpPr>
          <p:nvPr>
            <p:ph type="sldNum" sz="quarter" idx="12"/>
          </p:nvPr>
        </p:nvSpPr>
        <p:spPr/>
        <p:txBody>
          <a:bodyPr/>
          <a:lstStyle/>
          <a:p>
            <a:fld id="{6D22F896-40B5-4ADD-8801-0D06FADFA095}" type="slidenum">
              <a:rPr lang="en-US" smtClean="0"/>
              <a:t>40</a:t>
            </a:fld>
            <a:endParaRPr lang="en-US" dirty="0"/>
          </a:p>
        </p:txBody>
      </p:sp>
    </p:spTree>
    <p:extLst>
      <p:ext uri="{BB962C8B-B14F-4D97-AF65-F5344CB8AC3E}">
        <p14:creationId xmlns:p14="http://schemas.microsoft.com/office/powerpoint/2010/main" val="26702997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720818" cy="1056319"/>
          </a:xfrm>
        </p:spPr>
        <p:txBody>
          <a:bodyPr>
            <a:normAutofit fontScale="90000"/>
          </a:bodyPr>
          <a:lstStyle/>
          <a:p>
            <a:r>
              <a:rPr lang="bg-BG" dirty="0" smtClean="0">
                <a:latin typeface="Times New Roman" panose="02020603050405020304" pitchFamily="18" charset="0"/>
                <a:cs typeface="Times New Roman" panose="02020603050405020304" pitchFamily="18" charset="0"/>
              </a:rPr>
              <a:t>Здравна система </a:t>
            </a:r>
            <a:r>
              <a:rPr lang="bg-BG" dirty="0" smtClean="0">
                <a:latin typeface="Times New Roman" panose="02020603050405020304" pitchFamily="18" charset="0"/>
                <a:cs typeface="Times New Roman" panose="02020603050405020304" pitchFamily="18" charset="0"/>
              </a:rPr>
              <a:t>–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bg-BG" sz="2400" dirty="0" smtClean="0">
                <a:latin typeface="Times New Roman" panose="02020603050405020304" pitchFamily="18" charset="0"/>
                <a:cs typeface="Times New Roman" panose="02020603050405020304" pitchFamily="18" charset="0"/>
              </a:rPr>
              <a:t>първична извънболнична помощ</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26137"/>
            <a:ext cx="9610323" cy="3847538"/>
          </a:xfrm>
        </p:spPr>
        <p:txBody>
          <a:bodyPr>
            <a:noAutofit/>
          </a:bodyPr>
          <a:lstStyle/>
          <a:p>
            <a:pPr algn="just">
              <a:lnSpc>
                <a:spcPct val="100000"/>
              </a:lnSpc>
              <a:spcBef>
                <a:spcPts val="600"/>
              </a:spcBef>
            </a:pPr>
            <a:r>
              <a:rPr lang="bg-BG" sz="2200" dirty="0">
                <a:latin typeface="Times New Roman" panose="02020603050405020304" pitchFamily="18" charset="0"/>
                <a:cs typeface="Times New Roman" panose="02020603050405020304" pitchFamily="18" charset="0"/>
              </a:rPr>
              <a:t>Първоначално се запазва </a:t>
            </a:r>
            <a:r>
              <a:rPr lang="bg-BG" sz="2200" dirty="0" smtClean="0">
                <a:latin typeface="Times New Roman" panose="02020603050405020304" pitchFamily="18" charset="0"/>
                <a:cs typeface="Times New Roman" panose="02020603050405020304" pitchFamily="18" charset="0"/>
              </a:rPr>
              <a:t>досегашният </a:t>
            </a:r>
            <a:r>
              <a:rPr lang="bg-BG" sz="2200" dirty="0">
                <a:latin typeface="Times New Roman" panose="02020603050405020304" pitchFamily="18" charset="0"/>
                <a:cs typeface="Times New Roman" panose="02020603050405020304" pitchFamily="18" charset="0"/>
              </a:rPr>
              <a:t>модел на заплащане на базата на </a:t>
            </a:r>
            <a:r>
              <a:rPr lang="bg-BG" sz="2200" dirty="0" err="1" smtClean="0">
                <a:latin typeface="Times New Roman" panose="02020603050405020304" pitchFamily="18" charset="0"/>
                <a:cs typeface="Times New Roman" panose="02020603050405020304" pitchFamily="18" charset="0"/>
              </a:rPr>
              <a:t>капитация</a:t>
            </a:r>
            <a:r>
              <a:rPr lang="bg-BG" sz="2200" dirty="0" smtClean="0">
                <a:latin typeface="Times New Roman" panose="02020603050405020304" pitchFamily="18" charset="0"/>
                <a:cs typeface="Times New Roman" panose="02020603050405020304" pitchFamily="18" charset="0"/>
              </a:rPr>
              <a:t> и дейности;</a:t>
            </a:r>
          </a:p>
          <a:p>
            <a:pPr algn="just">
              <a:lnSpc>
                <a:spcPct val="100000"/>
              </a:lnSpc>
              <a:spcBef>
                <a:spcPts val="600"/>
              </a:spcBef>
            </a:pPr>
            <a:r>
              <a:rPr lang="bg-BG" sz="2200" dirty="0" smtClean="0">
                <a:latin typeface="Times New Roman" panose="02020603050405020304" pitchFamily="18" charset="0"/>
                <a:cs typeface="Times New Roman" panose="02020603050405020304" pitchFamily="18" charset="0"/>
              </a:rPr>
              <a:t>Допълнителните средства за доболнична помощ  следва да са единствено за дейности, свързани с профилактика, изисквания за качество и ефективност на лечението, за конкретни резултати, а не за отчетен преглед или записан </a:t>
            </a:r>
            <a:r>
              <a:rPr lang="bg-BG" sz="2200" dirty="0" smtClean="0">
                <a:latin typeface="Times New Roman" panose="02020603050405020304" pitchFamily="18" charset="0"/>
                <a:cs typeface="Times New Roman" panose="02020603050405020304" pitchFamily="18" charset="0"/>
              </a:rPr>
              <a:t>пациент;</a:t>
            </a:r>
            <a:endParaRPr lang="bg-BG" sz="2200" dirty="0" smtClean="0">
              <a:latin typeface="Times New Roman" panose="02020603050405020304" pitchFamily="18" charset="0"/>
              <a:cs typeface="Times New Roman" panose="02020603050405020304" pitchFamily="18" charset="0"/>
            </a:endParaRPr>
          </a:p>
          <a:p>
            <a:pPr algn="just">
              <a:lnSpc>
                <a:spcPct val="100000"/>
              </a:lnSpc>
              <a:spcBef>
                <a:spcPts val="600"/>
              </a:spcBef>
            </a:pPr>
            <a:r>
              <a:rPr lang="bg-BG" sz="2200" dirty="0" smtClean="0">
                <a:latin typeface="Times New Roman" panose="02020603050405020304" pitchFamily="18" charset="0"/>
                <a:cs typeface="Times New Roman" panose="02020603050405020304" pitchFamily="18" charset="0"/>
              </a:rPr>
              <a:t>Въвеждане на </a:t>
            </a:r>
            <a:r>
              <a:rPr lang="bg-BG" sz="2200" dirty="0">
                <a:latin typeface="Times New Roman" panose="02020603050405020304" pitchFamily="18" charset="0"/>
                <a:cs typeface="Times New Roman" panose="02020603050405020304" pitchFamily="18" charset="0"/>
              </a:rPr>
              <a:t>електронни рецепти за хронично болни </a:t>
            </a:r>
            <a:r>
              <a:rPr lang="bg-BG" sz="2200" dirty="0" smtClean="0">
                <a:latin typeface="Times New Roman" panose="02020603050405020304" pitchFamily="18" charset="0"/>
                <a:cs typeface="Times New Roman" panose="02020603050405020304" pitchFamily="18" charset="0"/>
              </a:rPr>
              <a:t>пациенти;</a:t>
            </a:r>
            <a:endParaRPr lang="bg-BG" sz="2200" dirty="0" smtClean="0">
              <a:latin typeface="Times New Roman" panose="02020603050405020304" pitchFamily="18" charset="0"/>
              <a:cs typeface="Times New Roman" panose="02020603050405020304" pitchFamily="18" charset="0"/>
            </a:endParaRPr>
          </a:p>
          <a:p>
            <a:pPr algn="just">
              <a:lnSpc>
                <a:spcPct val="100000"/>
              </a:lnSpc>
              <a:spcBef>
                <a:spcPts val="600"/>
              </a:spcBef>
            </a:pPr>
            <a:r>
              <a:rPr lang="bg-BG" sz="2200" dirty="0" smtClean="0">
                <a:latin typeface="Times New Roman" panose="02020603050405020304" pitchFamily="18" charset="0"/>
                <a:cs typeface="Times New Roman" panose="02020603050405020304" pitchFamily="18" charset="0"/>
              </a:rPr>
              <a:t>Санкции за лица, които не са реализирали задължителните си профилактични прегледи – по-висока вноска, заплащане на дейностите</a:t>
            </a:r>
            <a:r>
              <a:rPr lang="bg-BG" sz="2200" dirty="0">
                <a:latin typeface="Times New Roman" panose="02020603050405020304" pitchFamily="18" charset="0"/>
                <a:cs typeface="Times New Roman" panose="02020603050405020304" pitchFamily="18" charset="0"/>
              </a:rPr>
              <a:t> </a:t>
            </a:r>
            <a:r>
              <a:rPr lang="bg-BG" sz="2200" dirty="0" smtClean="0">
                <a:latin typeface="Times New Roman" panose="02020603050405020304" pitchFamily="18" charset="0"/>
                <a:cs typeface="Times New Roman" panose="02020603050405020304" pitchFamily="18" charset="0"/>
              </a:rPr>
              <a:t>на по-високи цени.</a:t>
            </a: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41</a:t>
            </a:fld>
            <a:endParaRPr lang="en-US" dirty="0"/>
          </a:p>
        </p:txBody>
      </p:sp>
    </p:spTree>
    <p:extLst>
      <p:ext uri="{BB962C8B-B14F-4D97-AF65-F5344CB8AC3E}">
        <p14:creationId xmlns:p14="http://schemas.microsoft.com/office/powerpoint/2010/main" val="413325386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bg-BG" dirty="0" smtClean="0">
                <a:latin typeface="Times New Roman" panose="02020603050405020304" pitchFamily="18" charset="0"/>
                <a:cs typeface="Times New Roman" panose="02020603050405020304" pitchFamily="18" charset="0"/>
              </a:rPr>
              <a:t>Здравна система </a:t>
            </a:r>
            <a:r>
              <a:rPr lang="bg-BG" dirty="0" smtClean="0">
                <a:latin typeface="Times New Roman" panose="02020603050405020304" pitchFamily="18" charset="0"/>
                <a:cs typeface="Times New Roman" panose="02020603050405020304" pitchFamily="18" charset="0"/>
              </a:rPr>
              <a:t>–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специализирана извънболнична помощ</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133713"/>
            <a:ext cx="9610323" cy="3739962"/>
          </a:xfrm>
        </p:spPr>
        <p:txBody>
          <a:bodyPr>
            <a:noAutofit/>
          </a:bodyPr>
          <a:lstStyle/>
          <a:p>
            <a:pPr algn="just">
              <a:lnSpc>
                <a:spcPct val="100000"/>
              </a:lnSpc>
              <a:spcBef>
                <a:spcPts val="600"/>
              </a:spcBef>
            </a:pPr>
            <a:r>
              <a:rPr lang="bg-BG" sz="2400" dirty="0">
                <a:latin typeface="Times New Roman" panose="02020603050405020304" pitchFamily="18" charset="0"/>
                <a:cs typeface="Times New Roman" panose="02020603050405020304" pitchFamily="18" charset="0"/>
              </a:rPr>
              <a:t>Запазва се </a:t>
            </a:r>
            <a:r>
              <a:rPr lang="bg-BG" sz="2400" dirty="0" smtClean="0">
                <a:latin typeface="Times New Roman" panose="02020603050405020304" pitchFamily="18" charset="0"/>
                <a:cs typeface="Times New Roman" panose="02020603050405020304" pitchFamily="18" charset="0"/>
              </a:rPr>
              <a:t>участието на пациента в заплащането в минимален размер от стойността на прегледа, но с цел контрол върху разходите;</a:t>
            </a:r>
          </a:p>
          <a:p>
            <a:pPr algn="just">
              <a:lnSpc>
                <a:spcPct val="100000"/>
              </a:lnSpc>
              <a:spcBef>
                <a:spcPts val="600"/>
              </a:spcBef>
            </a:pPr>
            <a:r>
              <a:rPr lang="bg-BG" sz="2400" dirty="0" smtClean="0">
                <a:latin typeface="Times New Roman" panose="02020603050405020304" pitchFamily="18" charset="0"/>
                <a:cs typeface="Times New Roman" panose="02020603050405020304" pitchFamily="18" charset="0"/>
              </a:rPr>
              <a:t>Специалистите от извънболничната </a:t>
            </a:r>
            <a:r>
              <a:rPr lang="bg-BG" sz="2400" dirty="0">
                <a:latin typeface="Times New Roman" panose="02020603050405020304" pitchFamily="18" charset="0"/>
                <a:cs typeface="Times New Roman" panose="02020603050405020304" pitchFamily="18" charset="0"/>
              </a:rPr>
              <a:t>помощ могат да </a:t>
            </a:r>
            <a:r>
              <a:rPr lang="bg-BG" sz="2400" dirty="0" smtClean="0">
                <a:latin typeface="Times New Roman" panose="02020603050405020304" pitchFamily="18" charset="0"/>
                <a:cs typeface="Times New Roman" panose="02020603050405020304" pitchFamily="18" charset="0"/>
              </a:rPr>
              <a:t>регистрират цени</a:t>
            </a:r>
            <a:r>
              <a:rPr lang="bg-BG" sz="2400" dirty="0">
                <a:latin typeface="Times New Roman" panose="02020603050405020304" pitchFamily="18" charset="0"/>
                <a:cs typeface="Times New Roman" panose="02020603050405020304" pitchFamily="18" charset="0"/>
              </a:rPr>
              <a:t>, различни от </a:t>
            </a:r>
            <a:r>
              <a:rPr lang="bg-BG" sz="2400" dirty="0" smtClean="0">
                <a:latin typeface="Times New Roman" panose="02020603050405020304" pitchFamily="18" charset="0"/>
                <a:cs typeface="Times New Roman" panose="02020603050405020304" pitchFamily="18" charset="0"/>
              </a:rPr>
              <a:t>националните. </a:t>
            </a:r>
            <a:endParaRPr lang="en-US" sz="2400" dirty="0">
              <a:latin typeface="Times New Roman" panose="02020603050405020304" pitchFamily="18" charset="0"/>
              <a:cs typeface="Times New Roman" panose="02020603050405020304" pitchFamily="18" charset="0"/>
            </a:endParaRP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42</a:t>
            </a:fld>
            <a:endParaRPr lang="en-US" dirty="0"/>
          </a:p>
        </p:txBody>
      </p:sp>
    </p:spTree>
    <p:extLst>
      <p:ext uri="{BB962C8B-B14F-4D97-AF65-F5344CB8AC3E}">
        <p14:creationId xmlns:p14="http://schemas.microsoft.com/office/powerpoint/2010/main" val="81201263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dirty="0" smtClean="0">
                <a:latin typeface="Times New Roman" panose="02020603050405020304" pitchFamily="18" charset="0"/>
                <a:cs typeface="Times New Roman" panose="02020603050405020304" pitchFamily="18" charset="0"/>
              </a:rPr>
              <a:t>Здравна система </a:t>
            </a:r>
            <a:r>
              <a:rPr lang="bg-BG" dirty="0" smtClean="0">
                <a:latin typeface="Times New Roman" panose="02020603050405020304" pitchFamily="18" charset="0"/>
                <a:cs typeface="Times New Roman" panose="02020603050405020304" pitchFamily="18" charset="0"/>
              </a:rPr>
              <a:t>–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дентална помощ</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133713"/>
            <a:ext cx="9610323" cy="3739962"/>
          </a:xfrm>
        </p:spPr>
        <p:txBody>
          <a:bodyPr>
            <a:noAutofit/>
          </a:bodyPr>
          <a:lstStyle/>
          <a:p>
            <a:r>
              <a:rPr lang="bg-BG" dirty="0">
                <a:latin typeface="Times New Roman" panose="02020603050405020304" pitchFamily="18" charset="0"/>
                <a:cs typeface="Times New Roman" panose="02020603050405020304" pitchFamily="18" charset="0"/>
              </a:rPr>
              <a:t>Запазва се досегашния метод на </a:t>
            </a:r>
            <a:r>
              <a:rPr lang="bg-BG" dirty="0" smtClean="0">
                <a:latin typeface="Times New Roman" panose="02020603050405020304" pitchFamily="18" charset="0"/>
                <a:cs typeface="Times New Roman" panose="02020603050405020304" pitchFamily="18" charset="0"/>
              </a:rPr>
              <a:t>заплащане;</a:t>
            </a:r>
          </a:p>
          <a:p>
            <a:pPr algn="just"/>
            <a:r>
              <a:rPr lang="bg-BG" dirty="0" smtClean="0">
                <a:latin typeface="Times New Roman" panose="02020603050405020304" pitchFamily="18" charset="0"/>
                <a:cs typeface="Times New Roman" panose="02020603050405020304" pitchFamily="18" charset="0"/>
              </a:rPr>
              <a:t>При наличие на средства се увеличава пакетът от „безплатни за пациента дейности“ </a:t>
            </a:r>
            <a:r>
              <a:rPr lang="bg-BG" dirty="0">
                <a:latin typeface="Times New Roman" panose="02020603050405020304" pitchFamily="18" charset="0"/>
                <a:cs typeface="Times New Roman" panose="02020603050405020304" pitchFamily="18" charset="0"/>
              </a:rPr>
              <a:t>(</a:t>
            </a:r>
            <a:r>
              <a:rPr lang="bg-BG" dirty="0" smtClean="0">
                <a:latin typeface="Times New Roman" panose="02020603050405020304" pitchFamily="18" charset="0"/>
                <a:cs typeface="Times New Roman" panose="02020603050405020304" pitchFamily="18" charset="0"/>
              </a:rPr>
              <a:t>заплащани досега </a:t>
            </a:r>
            <a:r>
              <a:rPr lang="bg-BG" dirty="0">
                <a:latin typeface="Times New Roman" panose="02020603050405020304" pitchFamily="18" charset="0"/>
                <a:cs typeface="Times New Roman" panose="02020603050405020304" pitchFamily="18" charset="0"/>
              </a:rPr>
              <a:t>100% от НЗОК</a:t>
            </a:r>
            <a:r>
              <a:rPr lang="bg-BG" dirty="0" smtClean="0">
                <a:latin typeface="Times New Roman" panose="02020603050405020304" pitchFamily="18" charset="0"/>
                <a:cs typeface="Times New Roman" panose="02020603050405020304" pitchFamily="18" charset="0"/>
              </a:rPr>
              <a:t>) при наличие на допълнителни средства;</a:t>
            </a:r>
          </a:p>
          <a:p>
            <a:pPr algn="just"/>
            <a:r>
              <a:rPr lang="bg-BG" dirty="0" smtClean="0">
                <a:latin typeface="Times New Roman" panose="02020603050405020304" pitchFamily="18" charset="0"/>
                <a:cs typeface="Times New Roman" panose="02020603050405020304" pitchFamily="18" charset="0"/>
              </a:rPr>
              <a:t>За нови дейности се взима решение за размера на доплащането от страна на пациента на базата на анализ на средствата и в хода на Националното рамково </a:t>
            </a:r>
            <a:r>
              <a:rPr lang="bg-BG" dirty="0" smtClean="0">
                <a:latin typeface="Times New Roman" panose="02020603050405020304" pitchFamily="18" charset="0"/>
                <a:cs typeface="Times New Roman" panose="02020603050405020304" pitchFamily="18" charset="0"/>
              </a:rPr>
              <a:t>договаряне;</a:t>
            </a:r>
            <a:endParaRPr lang="bg-BG" dirty="0" smtClean="0">
              <a:latin typeface="Times New Roman" panose="02020603050405020304" pitchFamily="18" charset="0"/>
              <a:cs typeface="Times New Roman" panose="02020603050405020304" pitchFamily="18" charset="0"/>
            </a:endParaRPr>
          </a:p>
          <a:p>
            <a:pPr algn="just"/>
            <a:r>
              <a:rPr lang="bg-BG" dirty="0" smtClean="0">
                <a:latin typeface="Times New Roman" panose="02020603050405020304" pitchFamily="18" charset="0"/>
                <a:cs typeface="Times New Roman" panose="02020603050405020304" pitchFamily="18" charset="0"/>
              </a:rPr>
              <a:t>Доброволно здравно застраховане за дейности, извън основния пакет.</a:t>
            </a:r>
            <a:endParaRPr lang="en-US" dirty="0">
              <a:latin typeface="Times New Roman" panose="02020603050405020304" pitchFamily="18" charset="0"/>
              <a:cs typeface="Times New Roman" panose="02020603050405020304" pitchFamily="18" charset="0"/>
            </a:endParaRP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43</a:t>
            </a:fld>
            <a:endParaRPr lang="en-US" dirty="0"/>
          </a:p>
        </p:txBody>
      </p:sp>
    </p:spTree>
    <p:extLst>
      <p:ext uri="{BB962C8B-B14F-4D97-AF65-F5344CB8AC3E}">
        <p14:creationId xmlns:p14="http://schemas.microsoft.com/office/powerpoint/2010/main" val="28255618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dirty="0" smtClean="0">
                <a:latin typeface="Times New Roman" panose="02020603050405020304" pitchFamily="18" charset="0"/>
                <a:cs typeface="Times New Roman" panose="02020603050405020304" pitchFamily="18" charset="0"/>
              </a:rPr>
              <a:t>Здравна система </a:t>
            </a:r>
            <a:r>
              <a:rPr lang="bg-BG" dirty="0" smtClean="0">
                <a:latin typeface="Times New Roman" panose="02020603050405020304" pitchFamily="18" charset="0"/>
                <a:cs typeface="Times New Roman" panose="02020603050405020304" pitchFamily="18" charset="0"/>
              </a:rPr>
              <a:t>–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лекарствени средства</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026137"/>
            <a:ext cx="9610323" cy="3981102"/>
          </a:xfrm>
        </p:spPr>
        <p:txBody>
          <a:bodyPr>
            <a:noAutofit/>
          </a:bodyPr>
          <a:lstStyle/>
          <a:p>
            <a:pPr algn="just">
              <a:lnSpc>
                <a:spcPct val="100000"/>
              </a:lnSpc>
              <a:spcBef>
                <a:spcPts val="600"/>
              </a:spcBef>
            </a:pPr>
            <a:r>
              <a:rPr lang="bg-BG" dirty="0">
                <a:latin typeface="Times New Roman" panose="02020603050405020304" pitchFamily="18" charset="0"/>
                <a:cs typeface="Times New Roman" panose="02020603050405020304" pitchFamily="18" charset="0"/>
              </a:rPr>
              <a:t>МЗ обявяват списък с цени на </a:t>
            </a:r>
            <a:r>
              <a:rPr lang="bg-BG" dirty="0" smtClean="0">
                <a:latin typeface="Times New Roman" panose="02020603050405020304" pitchFamily="18" charset="0"/>
                <a:cs typeface="Times New Roman" panose="02020603050405020304" pitchFamily="18" charset="0"/>
              </a:rPr>
              <a:t>лекарства, които се заплащат с публични и държавни средства;</a:t>
            </a:r>
            <a:endParaRPr lang="bg-BG" dirty="0">
              <a:latin typeface="Times New Roman" panose="02020603050405020304" pitchFamily="18" charset="0"/>
              <a:cs typeface="Times New Roman" panose="02020603050405020304" pitchFamily="18" charset="0"/>
            </a:endParaRPr>
          </a:p>
          <a:p>
            <a:pPr algn="just">
              <a:lnSpc>
                <a:spcPct val="100000"/>
              </a:lnSpc>
              <a:spcBef>
                <a:spcPts val="600"/>
              </a:spcBef>
            </a:pPr>
            <a:r>
              <a:rPr lang="bg-BG" dirty="0" smtClean="0">
                <a:latin typeface="Times New Roman" panose="02020603050405020304" pitchFamily="18" charset="0"/>
                <a:cs typeface="Times New Roman" panose="02020603050405020304" pitchFamily="18" charset="0"/>
              </a:rPr>
              <a:t>Централизирано договаряне на цени на лекарства за </a:t>
            </a:r>
            <a:r>
              <a:rPr lang="bg-BG" dirty="0" smtClean="0">
                <a:latin typeface="Times New Roman" panose="02020603050405020304" pitchFamily="18" charset="0"/>
                <a:cs typeface="Times New Roman" panose="02020603050405020304" pitchFamily="18" charset="0"/>
              </a:rPr>
              <a:t>болници; </a:t>
            </a:r>
            <a:endParaRPr lang="bg-BG" dirty="0" smtClean="0">
              <a:latin typeface="Times New Roman" panose="02020603050405020304" pitchFamily="18" charset="0"/>
              <a:cs typeface="Times New Roman" panose="02020603050405020304" pitchFamily="18" charset="0"/>
            </a:endParaRPr>
          </a:p>
          <a:p>
            <a:pPr algn="just">
              <a:lnSpc>
                <a:spcPct val="100000"/>
              </a:lnSpc>
              <a:spcBef>
                <a:spcPts val="600"/>
              </a:spcBef>
            </a:pPr>
            <a:r>
              <a:rPr lang="bg-BG" dirty="0" smtClean="0">
                <a:latin typeface="Times New Roman" panose="02020603050405020304" pitchFamily="18" charset="0"/>
                <a:cs typeface="Times New Roman" panose="02020603050405020304" pitchFamily="18" charset="0"/>
              </a:rPr>
              <a:t>Различни модели на договаряне на </a:t>
            </a:r>
            <a:r>
              <a:rPr lang="bg-BG" dirty="0" smtClean="0">
                <a:latin typeface="Times New Roman" panose="02020603050405020304" pitchFamily="18" charset="0"/>
                <a:cs typeface="Times New Roman" panose="02020603050405020304" pitchFamily="18" charset="0"/>
              </a:rPr>
              <a:t>отстъпки;</a:t>
            </a:r>
            <a:endParaRPr lang="bg-BG" dirty="0" smtClean="0">
              <a:latin typeface="Times New Roman" panose="02020603050405020304" pitchFamily="18" charset="0"/>
              <a:cs typeface="Times New Roman" panose="02020603050405020304" pitchFamily="18" charset="0"/>
            </a:endParaRPr>
          </a:p>
          <a:p>
            <a:pPr algn="just">
              <a:lnSpc>
                <a:spcPct val="100000"/>
              </a:lnSpc>
              <a:spcBef>
                <a:spcPts val="600"/>
              </a:spcBef>
            </a:pPr>
            <a:r>
              <a:rPr lang="bg-BG" dirty="0" smtClean="0">
                <a:latin typeface="Times New Roman" panose="02020603050405020304" pitchFamily="18" charset="0"/>
                <a:cs typeface="Times New Roman" panose="02020603050405020304" pitchFamily="18" charset="0"/>
              </a:rPr>
              <a:t>Въвеждане на критерии за заплащане срещу </a:t>
            </a:r>
            <a:r>
              <a:rPr lang="bg-BG" dirty="0" smtClean="0">
                <a:latin typeface="Times New Roman" panose="02020603050405020304" pitchFamily="18" charset="0"/>
                <a:cs typeface="Times New Roman" panose="02020603050405020304" pitchFamily="18" charset="0"/>
              </a:rPr>
              <a:t>резултат; </a:t>
            </a:r>
            <a:endParaRPr lang="bg-BG" dirty="0" smtClean="0">
              <a:latin typeface="Times New Roman" panose="02020603050405020304" pitchFamily="18" charset="0"/>
              <a:cs typeface="Times New Roman" panose="02020603050405020304" pitchFamily="18" charset="0"/>
            </a:endParaRPr>
          </a:p>
          <a:p>
            <a:pPr algn="just">
              <a:lnSpc>
                <a:spcPct val="100000"/>
              </a:lnSpc>
              <a:spcBef>
                <a:spcPts val="600"/>
              </a:spcBef>
            </a:pPr>
            <a:r>
              <a:rPr lang="bg-BG" dirty="0" smtClean="0">
                <a:latin typeface="Times New Roman" panose="02020603050405020304" pitchFamily="18" charset="0"/>
                <a:cs typeface="Times New Roman" panose="02020603050405020304" pitchFamily="18" charset="0"/>
              </a:rPr>
              <a:t>По-строги правила и критерии за оценка на здравните технологии на примера на ЕС </a:t>
            </a:r>
            <a:r>
              <a:rPr lang="bg-BG" dirty="0" smtClean="0">
                <a:latin typeface="Times New Roman" panose="02020603050405020304" pitchFamily="18" charset="0"/>
                <a:cs typeface="Times New Roman" panose="02020603050405020304" pitchFamily="18" charset="0"/>
              </a:rPr>
              <a:t>практики;</a:t>
            </a:r>
            <a:endParaRPr lang="en-US" dirty="0">
              <a:latin typeface="Times New Roman" panose="02020603050405020304" pitchFamily="18" charset="0"/>
              <a:cs typeface="Times New Roman" panose="02020603050405020304" pitchFamily="18" charset="0"/>
            </a:endParaRPr>
          </a:p>
          <a:p>
            <a:pPr algn="just">
              <a:lnSpc>
                <a:spcPct val="100000"/>
              </a:lnSpc>
              <a:spcBef>
                <a:spcPts val="600"/>
              </a:spcBef>
            </a:pPr>
            <a:r>
              <a:rPr lang="bg-BG" dirty="0" smtClean="0">
                <a:latin typeface="Times New Roman" panose="02020603050405020304" pitchFamily="18" charset="0"/>
                <a:cs typeface="Times New Roman" panose="02020603050405020304" pitchFamily="18" charset="0"/>
              </a:rPr>
              <a:t>Използване на генерични </a:t>
            </a:r>
            <a:r>
              <a:rPr lang="bg-BG" dirty="0">
                <a:latin typeface="Times New Roman" panose="02020603050405020304" pitchFamily="18" charset="0"/>
                <a:cs typeface="Times New Roman" panose="02020603050405020304" pitchFamily="18" charset="0"/>
              </a:rPr>
              <a:t>лекарствени средства. Търговските наименования могат да бъдат покривани чрез директни плащания и/или допълнително </a:t>
            </a:r>
            <a:r>
              <a:rPr lang="bg-BG" dirty="0" smtClean="0">
                <a:latin typeface="Times New Roman" panose="02020603050405020304" pitchFamily="18" charset="0"/>
                <a:cs typeface="Times New Roman" panose="02020603050405020304" pitchFamily="18" charset="0"/>
              </a:rPr>
              <a:t>застраховане;</a:t>
            </a:r>
          </a:p>
          <a:p>
            <a:pPr algn="just">
              <a:lnSpc>
                <a:spcPct val="100000"/>
              </a:lnSpc>
              <a:spcBef>
                <a:spcPts val="600"/>
              </a:spcBef>
            </a:pPr>
            <a:r>
              <a:rPr lang="bg-BG" dirty="0" smtClean="0">
                <a:latin typeface="Times New Roman" panose="02020603050405020304" pitchFamily="18" charset="0"/>
                <a:cs typeface="Times New Roman" panose="02020603050405020304" pitchFamily="18" charset="0"/>
              </a:rPr>
              <a:t>Анализ на практиките </a:t>
            </a:r>
            <a:r>
              <a:rPr lang="bg-BG" dirty="0">
                <a:latin typeface="Times New Roman" panose="02020603050405020304" pitchFamily="18" charset="0"/>
                <a:cs typeface="Times New Roman" panose="02020603050405020304" pitchFamily="18" charset="0"/>
              </a:rPr>
              <a:t>за вертикална интеграция по </a:t>
            </a:r>
            <a:r>
              <a:rPr lang="bg-BG" dirty="0" smtClean="0">
                <a:latin typeface="Times New Roman" panose="02020603050405020304" pitchFamily="18" charset="0"/>
                <a:cs typeface="Times New Roman" panose="02020603050405020304" pitchFamily="18" charset="0"/>
              </a:rPr>
              <a:t>веригата производител-дистрибутор-аптека.</a:t>
            </a: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44</a:t>
            </a:fld>
            <a:endParaRPr lang="en-US" dirty="0"/>
          </a:p>
        </p:txBody>
      </p:sp>
    </p:spTree>
    <p:extLst>
      <p:ext uri="{BB962C8B-B14F-4D97-AF65-F5344CB8AC3E}">
        <p14:creationId xmlns:p14="http://schemas.microsoft.com/office/powerpoint/2010/main" val="1329282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dirty="0" smtClean="0">
                <a:latin typeface="Times New Roman" panose="02020603050405020304" pitchFamily="18" charset="0"/>
                <a:cs typeface="Times New Roman" panose="02020603050405020304" pitchFamily="18" charset="0"/>
              </a:rPr>
              <a:t>Здравна система </a:t>
            </a:r>
            <a:r>
              <a:rPr lang="bg-BG" dirty="0" smtClean="0">
                <a:latin typeface="Times New Roman" panose="02020603050405020304" pitchFamily="18" charset="0"/>
                <a:cs typeface="Times New Roman" panose="02020603050405020304" pitchFamily="18" charset="0"/>
              </a:rPr>
              <a:t>–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sz="2400" dirty="0" smtClean="0">
                <a:latin typeface="Times New Roman" panose="02020603050405020304" pitchFamily="18" charset="0"/>
                <a:cs typeface="Times New Roman" panose="02020603050405020304" pitchFamily="18" charset="0"/>
              </a:rPr>
              <a:t> 		    	  			Медицински изделия</a:t>
            </a:r>
            <a:endParaRPr lang="en-US" sz="2400" dirty="0">
              <a:latin typeface="Times New Roman" panose="02020603050405020304" pitchFamily="18" charset="0"/>
              <a:cs typeface="Times New Roman" panose="02020603050405020304" pitchFamily="18" charset="0"/>
            </a:endParaRPr>
          </a:p>
        </p:txBody>
      </p:sp>
      <p:sp>
        <p:nvSpPr>
          <p:cNvPr id="8" name="Content Placeholder 7"/>
          <p:cNvSpPr>
            <a:spLocks noGrp="1"/>
          </p:cNvSpPr>
          <p:nvPr>
            <p:ph sz="quarter" idx="4"/>
          </p:nvPr>
        </p:nvSpPr>
        <p:spPr>
          <a:xfrm>
            <a:off x="1447191" y="2133713"/>
            <a:ext cx="9610323" cy="3739962"/>
          </a:xfrm>
        </p:spPr>
        <p:txBody>
          <a:bodyPr>
            <a:noAutofit/>
          </a:bodyPr>
          <a:lstStyle/>
          <a:p>
            <a:pPr algn="just"/>
            <a:r>
              <a:rPr lang="bg-BG" dirty="0">
                <a:latin typeface="Times New Roman" panose="02020603050405020304" pitchFamily="18" charset="0"/>
                <a:cs typeface="Times New Roman" panose="02020603050405020304" pitchFamily="18" charset="0"/>
              </a:rPr>
              <a:t>Министерството на </a:t>
            </a:r>
            <a:r>
              <a:rPr lang="bg-BG" dirty="0" smtClean="0">
                <a:latin typeface="Times New Roman" panose="02020603050405020304" pitchFamily="18" charset="0"/>
                <a:cs typeface="Times New Roman" panose="02020603050405020304" pitchFamily="18" charset="0"/>
              </a:rPr>
              <a:t>здравеопазването</a:t>
            </a:r>
            <a:r>
              <a:rPr lang="bg-BG" dirty="0">
                <a:latin typeface="Times New Roman" panose="02020603050405020304" pitchFamily="18" charset="0"/>
                <a:cs typeface="Times New Roman" panose="02020603050405020304" pitchFamily="18" charset="0"/>
              </a:rPr>
              <a:t> </a:t>
            </a:r>
            <a:r>
              <a:rPr lang="bg-BG" dirty="0" smtClean="0">
                <a:latin typeface="Times New Roman" panose="02020603050405020304" pitchFamily="18" charset="0"/>
                <a:cs typeface="Times New Roman" panose="02020603050405020304" pitchFamily="18" charset="0"/>
              </a:rPr>
              <a:t>централизирано договаря цени на изделията за болници;</a:t>
            </a:r>
          </a:p>
          <a:p>
            <a:pPr algn="just"/>
            <a:r>
              <a:rPr lang="bg-BG" dirty="0" smtClean="0">
                <a:latin typeface="Times New Roman" panose="02020603050405020304" pitchFamily="18" charset="0"/>
                <a:cs typeface="Times New Roman" panose="02020603050405020304" pitchFamily="18" charset="0"/>
              </a:rPr>
              <a:t>Цените и списъците са национални и се утвърждават и обявяват. </a:t>
            </a:r>
            <a:r>
              <a:rPr lang="bg-BG" dirty="0">
                <a:latin typeface="Times New Roman" panose="02020603050405020304" pitchFamily="18" charset="0"/>
                <a:cs typeface="Times New Roman" panose="02020603050405020304" pitchFamily="18" charset="0"/>
              </a:rPr>
              <a:t>Създава се методика за рефериране на цени на централно </a:t>
            </a:r>
            <a:r>
              <a:rPr lang="bg-BG" dirty="0" smtClean="0">
                <a:latin typeface="Times New Roman" panose="02020603050405020304" pitchFamily="18" charset="0"/>
                <a:cs typeface="Times New Roman" panose="02020603050405020304" pitchFamily="18" charset="0"/>
              </a:rPr>
              <a:t>ниво</a:t>
            </a:r>
            <a:r>
              <a:rPr lang="en-US" dirty="0" smtClean="0">
                <a:latin typeface="Times New Roman" panose="02020603050405020304" pitchFamily="18" charset="0"/>
                <a:cs typeface="Times New Roman" panose="02020603050405020304" pitchFamily="18" charset="0"/>
              </a:rPr>
              <a:t>;</a:t>
            </a:r>
            <a:endParaRPr lang="bg-BG" dirty="0" smtClean="0">
              <a:latin typeface="Times New Roman" panose="02020603050405020304" pitchFamily="18" charset="0"/>
              <a:cs typeface="Times New Roman" panose="02020603050405020304" pitchFamily="18" charset="0"/>
            </a:endParaRPr>
          </a:p>
          <a:p>
            <a:pPr algn="just"/>
            <a:r>
              <a:rPr lang="bg-BG" dirty="0" smtClean="0">
                <a:latin typeface="Times New Roman" panose="02020603050405020304" pitchFamily="18" charset="0"/>
                <a:cs typeface="Times New Roman" panose="02020603050405020304" pitchFamily="18" charset="0"/>
              </a:rPr>
              <a:t>Строг контрол върху производители и търговци</a:t>
            </a:r>
            <a:r>
              <a:rPr lang="en-US" dirty="0" smtClean="0">
                <a:latin typeface="Times New Roman" panose="02020603050405020304" pitchFamily="18" charset="0"/>
                <a:cs typeface="Times New Roman" panose="02020603050405020304" pitchFamily="18" charset="0"/>
              </a:rPr>
              <a:t>;</a:t>
            </a:r>
            <a:endParaRPr lang="bg-BG" dirty="0" smtClean="0">
              <a:latin typeface="Times New Roman" panose="02020603050405020304" pitchFamily="18" charset="0"/>
              <a:cs typeface="Times New Roman" panose="02020603050405020304" pitchFamily="18" charset="0"/>
            </a:endParaRPr>
          </a:p>
          <a:p>
            <a:pPr algn="just"/>
            <a:r>
              <a:rPr lang="bg-BG" dirty="0" smtClean="0">
                <a:latin typeface="Times New Roman" panose="02020603050405020304" pitchFamily="18" charset="0"/>
                <a:cs typeface="Times New Roman" panose="02020603050405020304" pitchFamily="18" charset="0"/>
              </a:rPr>
              <a:t>Прилагане на различни схеми на договаряне на отстъпки</a:t>
            </a:r>
            <a:r>
              <a:rPr lang="en-US" dirty="0">
                <a:latin typeface="Times New Roman" panose="02020603050405020304" pitchFamily="18" charset="0"/>
                <a:cs typeface="Times New Roman" panose="02020603050405020304" pitchFamily="18" charset="0"/>
              </a:rPr>
              <a:t>.</a:t>
            </a:r>
          </a:p>
        </p:txBody>
      </p:sp>
      <p:sp>
        <p:nvSpPr>
          <p:cNvPr id="13" name="Footer Placeholder 1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45</a:t>
            </a:fld>
            <a:endParaRPr lang="en-US" dirty="0"/>
          </a:p>
        </p:txBody>
      </p:sp>
    </p:spTree>
    <p:extLst>
      <p:ext uri="{BB962C8B-B14F-4D97-AF65-F5344CB8AC3E}">
        <p14:creationId xmlns:p14="http://schemas.microsoft.com/office/powerpoint/2010/main" val="295204184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485775"/>
            <a:ext cx="9955174" cy="1367979"/>
          </a:xfrm>
        </p:spPr>
        <p:txBody>
          <a:bodyPr>
            <a:normAutofit fontScale="90000"/>
          </a:bodyPr>
          <a:lstStyle/>
          <a:p>
            <a:pPr algn="ctr">
              <a:lnSpc>
                <a:spcPct val="150000"/>
              </a:lnSpc>
            </a:pPr>
            <a:r>
              <a:rPr lang="en-US" dirty="0" smtClean="0">
                <a:latin typeface="Monotype Corsiva" panose="03010101010201010101" pitchFamily="66" charset="0"/>
              </a:rPr>
              <a:t>              </a:t>
            </a:r>
            <a:r>
              <a:rPr lang="bg-BG" dirty="0" smtClean="0">
                <a:latin typeface="Times New Roman" panose="02020603050405020304" pitchFamily="18" charset="0"/>
                <a:cs typeface="Times New Roman" panose="02020603050405020304" pitchFamily="18" charset="0"/>
              </a:rPr>
              <a:t>нова  </a:t>
            </a:r>
            <a:r>
              <a:rPr lang="bg-BG" dirty="0">
                <a:latin typeface="Times New Roman" panose="02020603050405020304" pitchFamily="18" charset="0"/>
                <a:cs typeface="Times New Roman" panose="02020603050405020304" pitchFamily="18" charset="0"/>
              </a:rPr>
              <a:t>здравна </a:t>
            </a:r>
            <a:r>
              <a:rPr lang="bg-BG" dirty="0" smtClean="0">
                <a:latin typeface="Times New Roman" panose="02020603050405020304" pitchFamily="18" charset="0"/>
                <a:cs typeface="Times New Roman" panose="02020603050405020304" pitchFamily="18" charset="0"/>
              </a:rPr>
              <a:t>система  </a:t>
            </a:r>
            <a:r>
              <a:rPr lang="bg-BG" dirty="0" smtClean="0">
                <a:latin typeface="Times New Roman" panose="02020603050405020304" pitchFamily="18" charset="0"/>
                <a:cs typeface="Times New Roman" panose="02020603050405020304" pitchFamily="18" charset="0"/>
              </a:rPr>
              <a:t>- 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r>
              <a:rPr lang="bg-BG" dirty="0" err="1" smtClean="0"/>
              <a:t>swot</a:t>
            </a:r>
            <a:r>
              <a:rPr lang="bg-BG" dirty="0" smtClean="0"/>
              <a:t>-анализ</a:t>
            </a:r>
            <a:r>
              <a:rPr lang="bg-BG" dirty="0" smtClean="0">
                <a:latin typeface="Times New Roman" panose="02020603050405020304" pitchFamily="18" charset="0"/>
                <a:cs typeface="Times New Roman" panose="02020603050405020304" pitchFamily="18" charset="0"/>
              </a:rPr>
              <a:t/>
            </a:r>
            <a:br>
              <a:rPr lang="bg-BG"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46</a:t>
            </a:fld>
            <a:endParaRPr lang="en-US" dirty="0"/>
          </a:p>
        </p:txBody>
      </p:sp>
      <p:pic>
        <p:nvPicPr>
          <p:cNvPr id="9" name="Content Placeholder 7" descr="Свързано изображение">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4674973" y="2191198"/>
            <a:ext cx="3508385" cy="3508385"/>
          </a:xfrm>
          <a:prstGeom prst="rect">
            <a:avLst/>
          </a:prstGeom>
          <a:noFill/>
          <a:ln>
            <a:noFill/>
          </a:ln>
        </p:spPr>
      </p:pic>
    </p:spTree>
    <p:extLst>
      <p:ext uri="{BB962C8B-B14F-4D97-AF65-F5344CB8AC3E}">
        <p14:creationId xmlns:p14="http://schemas.microsoft.com/office/powerpoint/2010/main" val="18262917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638508"/>
            <a:ext cx="9955174" cy="1215246"/>
          </a:xfrm>
        </p:spPr>
        <p:txBody>
          <a:bodyPr>
            <a:normAutofit/>
          </a:bodyPr>
          <a:lstStyle/>
          <a:p>
            <a:r>
              <a:rPr lang="en-US" dirty="0" smtClean="0">
                <a:latin typeface="Monotype Corsiva" panose="03010101010201010101" pitchFamily="66" charset="0"/>
              </a:rPr>
              <a:t>              </a:t>
            </a:r>
            <a:r>
              <a:rPr lang="bg-BG" dirty="0" smtClean="0">
                <a:latin typeface="Times New Roman" panose="02020603050405020304" pitchFamily="18" charset="0"/>
                <a:cs typeface="Times New Roman" panose="02020603050405020304" pitchFamily="18" charset="0"/>
              </a:rPr>
              <a:t>нова  </a:t>
            </a:r>
            <a:r>
              <a:rPr lang="bg-BG" dirty="0">
                <a:latin typeface="Times New Roman" panose="02020603050405020304" pitchFamily="18" charset="0"/>
                <a:cs typeface="Times New Roman" panose="02020603050405020304" pitchFamily="18" charset="0"/>
              </a:rPr>
              <a:t>здравна система </a:t>
            </a:r>
            <a:r>
              <a:rPr lang="bg-BG" dirty="0" smtClean="0">
                <a:latin typeface="Times New Roman" panose="02020603050405020304" pitchFamily="18" charset="0"/>
                <a:cs typeface="Times New Roman" panose="02020603050405020304" pitchFamily="18" charset="0"/>
              </a:rPr>
              <a:t> - модел </a:t>
            </a:r>
            <a:r>
              <a:rPr lang="bg-BG" dirty="0">
                <a:latin typeface="Monotype Corsiva" panose="03010101010201010101" pitchFamily="66" charset="0"/>
                <a:cs typeface="Times New Roman" panose="02020603050405020304" pitchFamily="18" charset="0"/>
              </a:rPr>
              <a:t>Б</a:t>
            </a:r>
            <a:endParaRPr lang="en-US"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3314699" y="1973984"/>
            <a:ext cx="7740155" cy="397741"/>
          </a:xfrm>
        </p:spPr>
        <p:txBody>
          <a:bodyPr>
            <a:normAutofit fontScale="92500" lnSpcReduction="20000"/>
          </a:bodyPr>
          <a:lstStyle/>
          <a:p>
            <a:pPr marL="0" indent="0">
              <a:buNone/>
            </a:pPr>
            <a:r>
              <a:rPr lang="bg-BG" b="1" dirty="0"/>
              <a:t>Предимства (</a:t>
            </a:r>
            <a:r>
              <a:rPr lang="en-GB" b="1" dirty="0"/>
              <a:t>Strengths</a:t>
            </a:r>
            <a:r>
              <a:rPr lang="bg-BG" b="1" dirty="0" smtClean="0"/>
              <a:t>):</a:t>
            </a:r>
            <a:endParaRPr lang="en-US" dirty="0"/>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10" name="TextBox 9"/>
          <p:cNvSpPr txBox="1"/>
          <p:nvPr/>
        </p:nvSpPr>
        <p:spPr>
          <a:xfrm>
            <a:off x="1451579" y="1719619"/>
            <a:ext cx="9603275" cy="4355038"/>
          </a:xfrm>
          <a:prstGeom prst="rect">
            <a:avLst/>
          </a:prstGeom>
          <a:noFill/>
        </p:spPr>
        <p:txBody>
          <a:bodyPr wrap="square" rtlCol="0">
            <a:spAutoFit/>
          </a:bodyPr>
          <a:lstStyle/>
          <a:p>
            <a:pPr marL="1885950" lvl="0" indent="-285750" algn="just">
              <a:buFont typeface="Arial" panose="020B0604020202020204" pitchFamily="34" charset="0"/>
              <a:buChar char="•"/>
            </a:pPr>
            <a:endParaRPr lang="bg-BG" sz="1600" dirty="0" smtClean="0"/>
          </a:p>
          <a:p>
            <a:pPr marL="1971675" lvl="0" algn="just"/>
            <a:r>
              <a:rPr lang="bg-BG" sz="1600" dirty="0" smtClean="0"/>
              <a:t>   </a:t>
            </a:r>
            <a:endParaRPr lang="bg-BG" sz="1500" dirty="0" smtClean="0">
              <a:latin typeface="Times New Roman" panose="02020603050405020304" pitchFamily="18" charset="0"/>
              <a:cs typeface="Times New Roman" panose="02020603050405020304" pitchFamily="18" charset="0"/>
            </a:endParaRPr>
          </a:p>
          <a:p>
            <a:pPr marL="1847850" lvl="0" indent="-247650" algn="just">
              <a:spcBef>
                <a:spcPts val="600"/>
              </a:spcBef>
              <a:buFont typeface="Arial" panose="020B0604020202020204" pitchFamily="34" charset="0"/>
              <a:buChar char="•"/>
            </a:pPr>
            <a:r>
              <a:rPr lang="bg-BG" sz="1500" dirty="0" smtClean="0">
                <a:latin typeface="Times New Roman" panose="02020603050405020304" pitchFamily="18" charset="0"/>
                <a:cs typeface="Times New Roman" panose="02020603050405020304" pitchFamily="18" charset="0"/>
              </a:rPr>
              <a:t>Лична </a:t>
            </a:r>
            <a:r>
              <a:rPr lang="bg-BG" sz="1500" dirty="0">
                <a:latin typeface="Times New Roman" panose="02020603050405020304" pitchFamily="18" charset="0"/>
                <a:cs typeface="Times New Roman" panose="02020603050405020304" pitchFamily="18" charset="0"/>
              </a:rPr>
              <a:t>ангажираност на </a:t>
            </a:r>
            <a:r>
              <a:rPr lang="bg-BG" sz="1500" dirty="0" smtClean="0">
                <a:latin typeface="Times New Roman" panose="02020603050405020304" pitchFamily="18" charset="0"/>
                <a:cs typeface="Times New Roman" panose="02020603050405020304" pitchFamily="18" charset="0"/>
              </a:rPr>
              <a:t>гражданите</a:t>
            </a:r>
            <a:r>
              <a:rPr lang="bg-BG" sz="1500" dirty="0">
                <a:latin typeface="Times New Roman" panose="02020603050405020304" pitchFamily="18" charset="0"/>
                <a:cs typeface="Times New Roman" panose="02020603050405020304" pitchFamily="18" charset="0"/>
              </a:rPr>
              <a:t>;</a:t>
            </a:r>
            <a:endParaRPr lang="en-US" sz="1500" dirty="0">
              <a:latin typeface="Times New Roman" panose="02020603050405020304" pitchFamily="18" charset="0"/>
              <a:cs typeface="Times New Roman" panose="02020603050405020304" pitchFamily="18" charset="0"/>
            </a:endParaRPr>
          </a:p>
          <a:p>
            <a:pPr marL="1847850" lvl="0" indent="-247650" algn="just">
              <a:buFont typeface="Arial" panose="020B0604020202020204" pitchFamily="34" charset="0"/>
              <a:buChar char="•"/>
            </a:pPr>
            <a:r>
              <a:rPr lang="bg-BG" sz="1500" dirty="0">
                <a:latin typeface="Times New Roman" panose="02020603050405020304" pitchFamily="18" charset="0"/>
                <a:cs typeface="Times New Roman" panose="02020603050405020304" pitchFamily="18" charset="0"/>
              </a:rPr>
              <a:t>По-високо ниво на контрол - </a:t>
            </a:r>
            <a:r>
              <a:rPr lang="bg-BG" sz="1500" dirty="0" smtClean="0">
                <a:latin typeface="Times New Roman" panose="02020603050405020304" pitchFamily="18" charset="0"/>
                <a:cs typeface="Times New Roman" panose="02020603050405020304" pitchFamily="18" charset="0"/>
              </a:rPr>
              <a:t>за </a:t>
            </a:r>
            <a:r>
              <a:rPr lang="bg-BG" sz="1500" dirty="0">
                <a:latin typeface="Times New Roman" panose="02020603050405020304" pitchFamily="18" charset="0"/>
                <a:cs typeface="Times New Roman" panose="02020603050405020304" pitchFamily="18" charset="0"/>
              </a:rPr>
              <a:t>намаляване на фиктивните </a:t>
            </a:r>
            <a:r>
              <a:rPr lang="bg-BG" sz="1500" dirty="0" smtClean="0">
                <a:latin typeface="Times New Roman" panose="02020603050405020304" pitchFamily="18" charset="0"/>
                <a:cs typeface="Times New Roman" panose="02020603050405020304" pitchFamily="18" charset="0"/>
              </a:rPr>
              <a:t>плащания и регламентиране на плащанията в системата;</a:t>
            </a:r>
            <a:endParaRPr lang="en-US" sz="1500" dirty="0">
              <a:latin typeface="Times New Roman" panose="02020603050405020304" pitchFamily="18" charset="0"/>
              <a:cs typeface="Times New Roman" panose="02020603050405020304" pitchFamily="18" charset="0"/>
            </a:endParaRPr>
          </a:p>
          <a:p>
            <a:pPr marL="1847850" indent="-247650" algn="just">
              <a:buFont typeface="Arial" panose="020B0604020202020204" pitchFamily="34" charset="0"/>
              <a:buChar char="•"/>
            </a:pPr>
            <a:r>
              <a:rPr lang="bg-BG" sz="1500" dirty="0" smtClean="0">
                <a:latin typeface="Times New Roman" panose="02020603050405020304" pitchFamily="18" charset="0"/>
                <a:cs typeface="Times New Roman" panose="02020603050405020304" pitchFamily="18" charset="0"/>
              </a:rPr>
              <a:t>Осигуряване </a:t>
            </a:r>
            <a:r>
              <a:rPr lang="bg-BG" sz="1500" dirty="0">
                <a:latin typeface="Times New Roman" panose="02020603050405020304" pitchFamily="18" charset="0"/>
                <a:cs typeface="Times New Roman" panose="02020603050405020304" pitchFamily="18" charset="0"/>
              </a:rPr>
              <a:t>на повече средства </a:t>
            </a:r>
            <a:r>
              <a:rPr lang="bg-BG" sz="1500" dirty="0" smtClean="0">
                <a:latin typeface="Times New Roman" panose="02020603050405020304" pitchFamily="18" charset="0"/>
                <a:cs typeface="Times New Roman" panose="02020603050405020304" pitchFamily="18" charset="0"/>
              </a:rPr>
              <a:t>(</a:t>
            </a:r>
            <a:r>
              <a:rPr lang="bg-BG" sz="1500" dirty="0">
                <a:latin typeface="Times New Roman" panose="02020603050405020304" pitchFamily="18" charset="0"/>
                <a:cs typeface="Times New Roman" panose="02020603050405020304" pitchFamily="18" charset="0"/>
              </a:rPr>
              <a:t>чрез добавяне на задължителни и доброволни застрахователни компоненти към основния спестовен </a:t>
            </a:r>
            <a:r>
              <a:rPr lang="bg-BG" sz="1500" dirty="0" smtClean="0">
                <a:latin typeface="Times New Roman" panose="02020603050405020304" pitchFamily="18" charset="0"/>
                <a:cs typeface="Times New Roman" panose="02020603050405020304" pitchFamily="18" charset="0"/>
              </a:rPr>
              <a:t>компонент);</a:t>
            </a:r>
            <a:endParaRPr lang="en-US" sz="1500" dirty="0">
              <a:latin typeface="Times New Roman" panose="02020603050405020304" pitchFamily="18" charset="0"/>
              <a:cs typeface="Times New Roman" panose="02020603050405020304" pitchFamily="18" charset="0"/>
            </a:endParaRPr>
          </a:p>
          <a:p>
            <a:pPr marL="228600" lvl="0" indent="-228600" algn="just">
              <a:buFont typeface="Arial" panose="020B0604020202020204" pitchFamily="34" charset="0"/>
              <a:buChar char="•"/>
            </a:pPr>
            <a:r>
              <a:rPr lang="bg-BG" sz="1500" dirty="0" smtClean="0">
                <a:latin typeface="Times New Roman" panose="02020603050405020304" pitchFamily="18" charset="0"/>
                <a:cs typeface="Times New Roman" panose="02020603050405020304" pitchFamily="18" charset="0"/>
              </a:rPr>
              <a:t>Осигуряване </a:t>
            </a:r>
            <a:r>
              <a:rPr lang="bg-BG" sz="1500" dirty="0">
                <a:latin typeface="Times New Roman" panose="02020603050405020304" pitchFamily="18" charset="0"/>
                <a:cs typeface="Times New Roman" panose="02020603050405020304" pitchFamily="18" charset="0"/>
              </a:rPr>
              <a:t>на качествена и достъпна медицинска помощ при ясни правила, гарантиращи правата и задълженията на пациентите;</a:t>
            </a:r>
            <a:endParaRPr lang="en-US" sz="1500" dirty="0">
              <a:latin typeface="Times New Roman" panose="02020603050405020304" pitchFamily="18" charset="0"/>
              <a:cs typeface="Times New Roman" panose="02020603050405020304" pitchFamily="18" charset="0"/>
            </a:endParaRPr>
          </a:p>
          <a:p>
            <a:pPr marL="228600" lvl="0" indent="-228600" algn="just">
              <a:buFont typeface="Arial" panose="020B0604020202020204" pitchFamily="34" charset="0"/>
              <a:buChar char="•"/>
            </a:pPr>
            <a:r>
              <a:rPr lang="bg-BG" sz="1500" dirty="0">
                <a:latin typeface="Times New Roman" panose="02020603050405020304" pitchFamily="18" charset="0"/>
                <a:cs typeface="Times New Roman" panose="02020603050405020304" pitchFamily="18" charset="0"/>
              </a:rPr>
              <a:t>Запазване на социални елементи в системата на здравеопазването;</a:t>
            </a:r>
            <a:endParaRPr lang="en-US" sz="1500" dirty="0">
              <a:latin typeface="Times New Roman" panose="02020603050405020304" pitchFamily="18" charset="0"/>
              <a:cs typeface="Times New Roman" panose="02020603050405020304" pitchFamily="18" charset="0"/>
            </a:endParaRPr>
          </a:p>
          <a:p>
            <a:pPr marL="228600" lvl="0" indent="-228600" algn="just">
              <a:buFont typeface="Arial" panose="020B0604020202020204" pitchFamily="34" charset="0"/>
              <a:buChar char="•"/>
            </a:pPr>
            <a:r>
              <a:rPr lang="bg-BG" sz="1500" dirty="0">
                <a:latin typeface="Times New Roman" panose="02020603050405020304" pitchFamily="18" charset="0"/>
                <a:cs typeface="Times New Roman" panose="02020603050405020304" pitchFamily="18" charset="0"/>
              </a:rPr>
              <a:t>Преструктуриране на болничния сектор</a:t>
            </a:r>
            <a:r>
              <a:rPr lang="bg-BG" sz="1500" dirty="0" smtClean="0">
                <a:latin typeface="Times New Roman" panose="02020603050405020304" pitchFamily="18" charset="0"/>
                <a:cs typeface="Times New Roman" panose="02020603050405020304" pitchFamily="18" charset="0"/>
              </a:rPr>
              <a:t>; </a:t>
            </a:r>
          </a:p>
          <a:p>
            <a:pPr marL="228600" lvl="0" indent="-228600" algn="just">
              <a:buFont typeface="Arial" panose="020B0604020202020204" pitchFamily="34" charset="0"/>
              <a:buChar char="•"/>
            </a:pPr>
            <a:r>
              <a:rPr lang="bg-BG" sz="1500" dirty="0" smtClean="0">
                <a:latin typeface="Times New Roman" panose="02020603050405020304" pitchFamily="18" charset="0"/>
                <a:cs typeface="Times New Roman" panose="02020603050405020304" pitchFamily="18" charset="0"/>
              </a:rPr>
              <a:t>Оптимизиране </a:t>
            </a:r>
            <a:r>
              <a:rPr lang="bg-BG" sz="1500" dirty="0">
                <a:latin typeface="Times New Roman" panose="02020603050405020304" pitchFamily="18" charset="0"/>
                <a:cs typeface="Times New Roman" panose="02020603050405020304" pitchFamily="18" charset="0"/>
              </a:rPr>
              <a:t>на достъпа до долекуване/продължителни </a:t>
            </a:r>
            <a:r>
              <a:rPr lang="bg-BG" sz="1500" dirty="0" smtClean="0">
                <a:latin typeface="Times New Roman" panose="02020603050405020304" pitchFamily="18" charset="0"/>
                <a:cs typeface="Times New Roman" panose="02020603050405020304" pitchFamily="18" charset="0"/>
              </a:rPr>
              <a:t>грижи и подобряване на профилактиката;</a:t>
            </a:r>
            <a:endParaRPr lang="en-US" sz="1500" dirty="0">
              <a:latin typeface="Times New Roman" panose="02020603050405020304" pitchFamily="18" charset="0"/>
              <a:cs typeface="Times New Roman" panose="02020603050405020304" pitchFamily="18" charset="0"/>
            </a:endParaRPr>
          </a:p>
          <a:p>
            <a:pPr marL="228600" lvl="0" indent="-228600" algn="just">
              <a:buFont typeface="Arial" panose="020B0604020202020204" pitchFamily="34" charset="0"/>
              <a:buChar char="•"/>
            </a:pPr>
            <a:r>
              <a:rPr lang="bg-BG" sz="1500" dirty="0">
                <a:latin typeface="Times New Roman" panose="02020603050405020304" pitchFamily="18" charset="0"/>
                <a:cs typeface="Times New Roman" panose="02020603050405020304" pitchFamily="18" charset="0"/>
              </a:rPr>
              <a:t>Въвеждане на дълготрайна политика и визия за развитие на здравната система, което ще позволи достатъчно предвидимост в системата;</a:t>
            </a:r>
            <a:endParaRPr lang="en-US" sz="1500" dirty="0">
              <a:latin typeface="Times New Roman" panose="02020603050405020304" pitchFamily="18" charset="0"/>
              <a:cs typeface="Times New Roman" panose="02020603050405020304" pitchFamily="18" charset="0"/>
            </a:endParaRPr>
          </a:p>
          <a:p>
            <a:pPr marL="228600" lvl="0" indent="-228600" algn="just">
              <a:buFont typeface="Arial" panose="020B0604020202020204" pitchFamily="34" charset="0"/>
              <a:buChar char="•"/>
            </a:pPr>
            <a:r>
              <a:rPr lang="bg-BG" sz="1500" dirty="0" smtClean="0">
                <a:latin typeface="Times New Roman" panose="02020603050405020304" pitchFamily="18" charset="0"/>
                <a:cs typeface="Times New Roman" panose="02020603050405020304" pitchFamily="18" charset="0"/>
              </a:rPr>
              <a:t>Запазване ролята на съсловните организации, но и добавяне на нова роля от гледна точка контрола върху качеството на медицинската помощ и определянето на критерии за качество и правила за добра медицинска </a:t>
            </a:r>
            <a:r>
              <a:rPr lang="bg-BG" sz="1500" dirty="0" smtClean="0">
                <a:latin typeface="Times New Roman" panose="02020603050405020304" pitchFamily="18" charset="0"/>
                <a:cs typeface="Times New Roman" panose="02020603050405020304" pitchFamily="18" charset="0"/>
              </a:rPr>
              <a:t>практика;</a:t>
            </a:r>
            <a:endParaRPr lang="bg-BG" sz="1500" dirty="0" smtClean="0">
              <a:latin typeface="Times New Roman" panose="02020603050405020304" pitchFamily="18" charset="0"/>
              <a:cs typeface="Times New Roman" panose="02020603050405020304" pitchFamily="18" charset="0"/>
            </a:endParaRPr>
          </a:p>
          <a:p>
            <a:pPr marL="228600" lvl="0" indent="-228600" algn="just">
              <a:buFont typeface="Arial" panose="020B0604020202020204" pitchFamily="34" charset="0"/>
              <a:buChar char="•"/>
            </a:pPr>
            <a:r>
              <a:rPr lang="bg-BG" sz="1500" dirty="0" smtClean="0">
                <a:latin typeface="Times New Roman" panose="02020603050405020304" pitchFamily="18" charset="0"/>
                <a:cs typeface="Times New Roman" panose="02020603050405020304" pitchFamily="18" charset="0"/>
              </a:rPr>
              <a:t>Възможности за селективен подбор на договорни партньори на базата на качество на медицинска помощ.</a:t>
            </a:r>
            <a:endParaRPr lang="en-US" sz="15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5276" y="2076327"/>
            <a:ext cx="1428949" cy="1190791"/>
          </a:xfrm>
          <a:prstGeom prst="rect">
            <a:avLst/>
          </a:prstGeom>
        </p:spPr>
      </p:pic>
      <p:sp>
        <p:nvSpPr>
          <p:cNvPr id="4" name="Slide Number Placeholder 3"/>
          <p:cNvSpPr>
            <a:spLocks noGrp="1"/>
          </p:cNvSpPr>
          <p:nvPr>
            <p:ph type="sldNum" sz="quarter" idx="12"/>
          </p:nvPr>
        </p:nvSpPr>
        <p:spPr/>
        <p:txBody>
          <a:bodyPr/>
          <a:lstStyle/>
          <a:p>
            <a:fld id="{6D22F896-40B5-4ADD-8801-0D06FADFA095}" type="slidenum">
              <a:rPr lang="en-US" smtClean="0"/>
              <a:t>47</a:t>
            </a:fld>
            <a:endParaRPr lang="en-US" dirty="0"/>
          </a:p>
        </p:txBody>
      </p:sp>
    </p:spTree>
    <p:extLst>
      <p:ext uri="{BB962C8B-B14F-4D97-AF65-F5344CB8AC3E}">
        <p14:creationId xmlns:p14="http://schemas.microsoft.com/office/powerpoint/2010/main" val="26010016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80" y="924749"/>
            <a:ext cx="10161214" cy="1049235"/>
          </a:xfrm>
        </p:spPr>
        <p:txBody>
          <a:bodyPr>
            <a:normAutofit fontScale="90000"/>
          </a:bodyPr>
          <a:lstStyle/>
          <a:p>
            <a:r>
              <a:rPr lang="bg-BG" sz="4800" dirty="0">
                <a:latin typeface="Times New Roman" panose="02020603050405020304" pitchFamily="18" charset="0"/>
                <a:cs typeface="Times New Roman" panose="02020603050405020304" pitchFamily="18" charset="0"/>
              </a:rPr>
              <a:t>нова  здравна система  - модел </a:t>
            </a:r>
            <a:r>
              <a:rPr lang="bg-BG" sz="4800" dirty="0">
                <a:latin typeface="Monotype Corsiva" panose="03010101010201010101" pitchFamily="66" charset="0"/>
                <a:cs typeface="Times New Roman" panose="02020603050405020304" pitchFamily="18" charset="0"/>
              </a:rPr>
              <a:t>Б</a:t>
            </a:r>
            <a:endParaRPr lang="en-US" sz="4800"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1714501" y="1973984"/>
            <a:ext cx="9340354" cy="397741"/>
          </a:xfrm>
        </p:spPr>
        <p:txBody>
          <a:bodyPr>
            <a:normAutofit fontScale="92500" lnSpcReduction="20000"/>
          </a:bodyPr>
          <a:lstStyle/>
          <a:p>
            <a:pPr marL="0" indent="0">
              <a:buNone/>
            </a:pPr>
            <a:r>
              <a:rPr lang="bg-BG" b="1" dirty="0" smtClean="0">
                <a:latin typeface="Times New Roman" panose="02020603050405020304" pitchFamily="18" charset="0"/>
                <a:cs typeface="Times New Roman" panose="02020603050405020304" pitchFamily="18" charset="0"/>
              </a:rPr>
              <a:t>Недостатъци </a:t>
            </a:r>
            <a:r>
              <a:rPr lang="bg-BG" b="1" dirty="0">
                <a:latin typeface="Times New Roman" panose="02020603050405020304" pitchFamily="18" charset="0"/>
                <a:cs typeface="Times New Roman" panose="02020603050405020304" pitchFamily="18" charset="0"/>
              </a:rPr>
              <a:t>(</a:t>
            </a:r>
            <a:r>
              <a:rPr lang="bg-BG" b="1" dirty="0" err="1">
                <a:latin typeface="Times New Roman" panose="02020603050405020304" pitchFamily="18" charset="0"/>
                <a:cs typeface="Times New Roman" panose="02020603050405020304" pitchFamily="18" charset="0"/>
              </a:rPr>
              <a:t>Weaknesses</a:t>
            </a:r>
            <a:r>
              <a:rPr lang="bg-BG" b="1"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10" name="TextBox 9"/>
          <p:cNvSpPr txBox="1"/>
          <p:nvPr/>
        </p:nvSpPr>
        <p:spPr>
          <a:xfrm>
            <a:off x="1523999" y="2371725"/>
            <a:ext cx="9601201" cy="2400657"/>
          </a:xfrm>
          <a:prstGeom prst="rect">
            <a:avLst/>
          </a:prstGeom>
          <a:noFill/>
        </p:spPr>
        <p:txBody>
          <a:bodyPr wrap="square" rtlCol="0">
            <a:spAutoFit/>
          </a:bodyPr>
          <a:lstStyle/>
          <a:p>
            <a:pPr marL="285750" lvl="0" indent="-285750" algn="just">
              <a:spcBef>
                <a:spcPts val="600"/>
              </a:spcBef>
              <a:buFont typeface="Arial" panose="020B0604020202020204" pitchFamily="34" charset="0"/>
              <a:buChar char="•"/>
            </a:pPr>
            <a:r>
              <a:rPr lang="bg-BG" sz="2000" dirty="0" smtClean="0">
                <a:latin typeface="Times New Roman" panose="02020603050405020304" pitchFamily="18" charset="0"/>
                <a:cs typeface="Times New Roman" panose="02020603050405020304" pitchFamily="18" charset="0"/>
              </a:rPr>
              <a:t>Административни затруднения в системата докато заработи;</a:t>
            </a:r>
          </a:p>
          <a:p>
            <a:pPr marL="285750" lvl="0" indent="-285750">
              <a:spcBef>
                <a:spcPts val="600"/>
              </a:spcBef>
              <a:buFont typeface="Arial" panose="020B0604020202020204" pitchFamily="34" charset="0"/>
              <a:buChar char="•"/>
            </a:pPr>
            <a:r>
              <a:rPr lang="bg-BG" sz="2000" dirty="0" smtClean="0">
                <a:latin typeface="Times New Roman" panose="02020603050405020304" pitchFamily="18" charset="0"/>
                <a:cs typeface="Times New Roman" panose="02020603050405020304" pitchFamily="18" charset="0"/>
              </a:rPr>
              <a:t>Фрагментиране </a:t>
            </a:r>
            <a:r>
              <a:rPr lang="bg-BG" sz="2000" dirty="0">
                <a:latin typeface="Times New Roman" panose="02020603050405020304" pitchFamily="18" charset="0"/>
                <a:cs typeface="Times New Roman" panose="02020603050405020304" pitchFamily="18" charset="0"/>
              </a:rPr>
              <a:t>и мултиплициране на административните разходи </a:t>
            </a:r>
            <a:r>
              <a:rPr lang="bg-BG" sz="2000" dirty="0" smtClean="0">
                <a:latin typeface="Times New Roman" panose="02020603050405020304" pitchFamily="18" charset="0"/>
                <a:cs typeface="Times New Roman" panose="02020603050405020304" pitchFamily="18" charset="0"/>
              </a:rPr>
              <a:t/>
            </a:r>
            <a:br>
              <a:rPr lang="bg-BG" sz="2000" dirty="0" smtClean="0">
                <a:latin typeface="Times New Roman" panose="02020603050405020304" pitchFamily="18" charset="0"/>
                <a:cs typeface="Times New Roman" panose="02020603050405020304" pitchFamily="18" charset="0"/>
              </a:rPr>
            </a:br>
            <a:r>
              <a:rPr lang="bg-BG" sz="2000" dirty="0" smtClean="0">
                <a:latin typeface="Times New Roman" panose="02020603050405020304" pitchFamily="18" charset="0"/>
                <a:cs typeface="Times New Roman" panose="02020603050405020304" pitchFamily="18" charset="0"/>
              </a:rPr>
              <a:t>поради въвеждането на </a:t>
            </a:r>
            <a:r>
              <a:rPr lang="bg-BG" sz="2000" dirty="0">
                <a:latin typeface="Times New Roman" panose="02020603050405020304" pitchFamily="18" charset="0"/>
                <a:cs typeface="Times New Roman" panose="02020603050405020304" pitchFamily="18" charset="0"/>
              </a:rPr>
              <a:t>повече „платци” в </a:t>
            </a:r>
            <a:r>
              <a:rPr lang="bg-BG" sz="2000" dirty="0" smtClean="0">
                <a:latin typeface="Times New Roman" panose="02020603050405020304" pitchFamily="18" charset="0"/>
                <a:cs typeface="Times New Roman" panose="02020603050405020304" pitchFamily="18" charset="0"/>
              </a:rPr>
              <a:t>системата;</a:t>
            </a:r>
            <a:endParaRPr lang="bg-BG" sz="2000" dirty="0" smtClean="0">
              <a:latin typeface="Times New Roman" panose="02020603050405020304" pitchFamily="18" charset="0"/>
              <a:cs typeface="Times New Roman" panose="02020603050405020304" pitchFamily="18" charset="0"/>
            </a:endParaRPr>
          </a:p>
          <a:p>
            <a:pPr marL="285750" lvl="0" indent="-285750">
              <a:spcBef>
                <a:spcPts val="600"/>
              </a:spcBef>
              <a:buFont typeface="Arial" panose="020B0604020202020204" pitchFamily="34" charset="0"/>
              <a:buChar char="•"/>
            </a:pPr>
            <a:r>
              <a:rPr lang="bg-BG" sz="2000" dirty="0" smtClean="0">
                <a:latin typeface="Times New Roman" panose="02020603050405020304" pitchFamily="18" charset="0"/>
                <a:cs typeface="Times New Roman" panose="02020603050405020304" pitchFamily="18" charset="0"/>
              </a:rPr>
              <a:t>Необходимост от решаване на спорни моменти при реализиране </a:t>
            </a:r>
            <a:br>
              <a:rPr lang="bg-BG" sz="2000" dirty="0" smtClean="0">
                <a:latin typeface="Times New Roman" panose="02020603050405020304" pitchFamily="18" charset="0"/>
                <a:cs typeface="Times New Roman" panose="02020603050405020304" pitchFamily="18" charset="0"/>
              </a:rPr>
            </a:br>
            <a:r>
              <a:rPr lang="bg-BG" sz="2000" dirty="0" smtClean="0">
                <a:latin typeface="Times New Roman" panose="02020603050405020304" pitchFamily="18" charset="0"/>
                <a:cs typeface="Times New Roman" panose="02020603050405020304" pitchFamily="18" charset="0"/>
              </a:rPr>
              <a:t>на съвместни плащания между НЗОК и застрахователи – плаща </a:t>
            </a:r>
            <a:r>
              <a:rPr lang="bg-BG" sz="2000" dirty="0" smtClean="0">
                <a:latin typeface="Times New Roman" panose="02020603050405020304" pitchFamily="18" charset="0"/>
                <a:cs typeface="Times New Roman" panose="02020603050405020304" pitchFamily="18" charset="0"/>
              </a:rPr>
              <a:t>се от </a:t>
            </a:r>
            <a:r>
              <a:rPr lang="bg-BG" sz="2000" dirty="0" smtClean="0">
                <a:latin typeface="Times New Roman" panose="02020603050405020304" pitchFamily="18" charset="0"/>
                <a:cs typeface="Times New Roman" panose="02020603050405020304" pitchFamily="18" charset="0"/>
              </a:rPr>
              <a:t/>
            </a:r>
            <a:br>
              <a:rPr lang="bg-BG" sz="2000" dirty="0" smtClean="0">
                <a:latin typeface="Times New Roman" panose="02020603050405020304" pitchFamily="18" charset="0"/>
                <a:cs typeface="Times New Roman" panose="02020603050405020304" pitchFamily="18" charset="0"/>
              </a:rPr>
            </a:br>
            <a:r>
              <a:rPr lang="bg-BG" sz="2000" dirty="0" smtClean="0">
                <a:latin typeface="Times New Roman" panose="02020603050405020304" pitchFamily="18" charset="0"/>
                <a:cs typeface="Times New Roman" panose="02020603050405020304" pitchFamily="18" charset="0"/>
              </a:rPr>
              <a:t>НЗОК </a:t>
            </a:r>
            <a:r>
              <a:rPr lang="bg-BG" sz="2000" dirty="0" smtClean="0">
                <a:latin typeface="Times New Roman" panose="02020603050405020304" pitchFamily="18" charset="0"/>
                <a:cs typeface="Times New Roman" panose="02020603050405020304" pitchFamily="18" charset="0"/>
              </a:rPr>
              <a:t>и после арбитраж решава дали да се удържи цялостно сумата </a:t>
            </a:r>
            <a:br>
              <a:rPr lang="bg-BG" sz="2000" dirty="0" smtClean="0">
                <a:latin typeface="Times New Roman" panose="02020603050405020304" pitchFamily="18" charset="0"/>
                <a:cs typeface="Times New Roman" panose="02020603050405020304" pitchFamily="18" charset="0"/>
              </a:rPr>
            </a:br>
            <a:r>
              <a:rPr lang="bg-BG" sz="2000" dirty="0" smtClean="0">
                <a:latin typeface="Times New Roman" panose="02020603050405020304" pitchFamily="18" charset="0"/>
                <a:cs typeface="Times New Roman" panose="02020603050405020304" pitchFamily="18" charset="0"/>
              </a:rPr>
              <a:t>от лечебното заведение или средствата са дължими. </a:t>
            </a:r>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83116" y="2117350"/>
            <a:ext cx="1171739" cy="1419423"/>
          </a:xfrm>
          <a:prstGeom prst="rect">
            <a:avLst/>
          </a:prstGeom>
        </p:spPr>
      </p:pic>
      <p:sp>
        <p:nvSpPr>
          <p:cNvPr id="3" name="Slide Number Placeholder 2"/>
          <p:cNvSpPr>
            <a:spLocks noGrp="1"/>
          </p:cNvSpPr>
          <p:nvPr>
            <p:ph type="sldNum" sz="quarter" idx="12"/>
          </p:nvPr>
        </p:nvSpPr>
        <p:spPr/>
        <p:txBody>
          <a:bodyPr/>
          <a:lstStyle/>
          <a:p>
            <a:fld id="{6D22F896-40B5-4ADD-8801-0D06FADFA095}" type="slidenum">
              <a:rPr lang="en-US" smtClean="0"/>
              <a:t>48</a:t>
            </a:fld>
            <a:endParaRPr lang="en-US" dirty="0"/>
          </a:p>
        </p:txBody>
      </p:sp>
    </p:spTree>
    <p:extLst>
      <p:ext uri="{BB962C8B-B14F-4D97-AF65-F5344CB8AC3E}">
        <p14:creationId xmlns:p14="http://schemas.microsoft.com/office/powerpoint/2010/main" val="38974134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10106848" cy="1049235"/>
          </a:xfrm>
        </p:spPr>
        <p:txBody>
          <a:bodyPr>
            <a:noAutofit/>
          </a:bodyPr>
          <a:lstStyle/>
          <a:p>
            <a:r>
              <a:rPr lang="bg-BG" sz="4000" dirty="0">
                <a:latin typeface="Times New Roman" panose="02020603050405020304" pitchFamily="18" charset="0"/>
                <a:cs typeface="Times New Roman" panose="02020603050405020304" pitchFamily="18" charset="0"/>
              </a:rPr>
              <a:t>нова  здравна система  - модел Б</a:t>
            </a:r>
            <a:endParaRPr lang="en-US" sz="40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1857376" y="1973984"/>
            <a:ext cx="9197480" cy="397741"/>
          </a:xfrm>
        </p:spPr>
        <p:txBody>
          <a:bodyPr>
            <a:normAutofit fontScale="92500" lnSpcReduction="20000"/>
          </a:bodyPr>
          <a:lstStyle/>
          <a:p>
            <a:pPr marL="0" indent="0">
              <a:buNone/>
            </a:pPr>
            <a:r>
              <a:rPr lang="bg-BG" b="1" dirty="0">
                <a:latin typeface="Times New Roman" panose="02020603050405020304" pitchFamily="18" charset="0"/>
                <a:cs typeface="Times New Roman" panose="02020603050405020304" pitchFamily="18" charset="0"/>
              </a:rPr>
              <a:t>Възможности (</a:t>
            </a:r>
            <a:r>
              <a:rPr lang="bg-BG" b="1" dirty="0" err="1">
                <a:latin typeface="Times New Roman" panose="02020603050405020304" pitchFamily="18" charset="0"/>
                <a:cs typeface="Times New Roman" panose="02020603050405020304" pitchFamily="18" charset="0"/>
              </a:rPr>
              <a:t>Opportunities</a:t>
            </a:r>
            <a:r>
              <a:rPr lang="bg-BG" b="1"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10" name="TextBox 9"/>
          <p:cNvSpPr txBox="1"/>
          <p:nvPr/>
        </p:nvSpPr>
        <p:spPr>
          <a:xfrm>
            <a:off x="1451579" y="2371725"/>
            <a:ext cx="9603277" cy="2862322"/>
          </a:xfrm>
          <a:prstGeom prst="rect">
            <a:avLst/>
          </a:prstGeom>
          <a:noFill/>
        </p:spPr>
        <p:txBody>
          <a:bodyPr wrap="square" rtlCol="0">
            <a:spAutoFit/>
          </a:bodyPr>
          <a:lstStyle/>
          <a:p>
            <a:pPr marL="285750" lvl="0" indent="-285750" algn="just">
              <a:buFont typeface="Arial" panose="020B0604020202020204" pitchFamily="34" charset="0"/>
              <a:buChar char="•"/>
            </a:pPr>
            <a:r>
              <a:rPr lang="bg-BG" sz="2000" dirty="0">
                <a:latin typeface="Times New Roman" panose="02020603050405020304" pitchFamily="18" charset="0"/>
                <a:cs typeface="Times New Roman" panose="02020603050405020304" pitchFamily="18" charset="0"/>
              </a:rPr>
              <a:t>Пълен интегритет и стабилизиране на здравеопазването като цялостна система</a:t>
            </a:r>
            <a:r>
              <a:rPr lang="bg-BG" sz="2000" dirty="0" smtClean="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bg-BG" sz="2000" dirty="0">
                <a:latin typeface="Times New Roman" panose="02020603050405020304" pitchFamily="18" charset="0"/>
                <a:cs typeface="Times New Roman" panose="02020603050405020304" pitchFamily="18" charset="0"/>
              </a:rPr>
              <a:t>Необходимост от политически консенсус за нуждата от реформа;</a:t>
            </a:r>
            <a:endParaRPr lang="en-US" sz="2000" dirty="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bg-BG" sz="2000" dirty="0" smtClean="0">
                <a:latin typeface="Times New Roman" panose="02020603050405020304" pitchFamily="18" charset="0"/>
                <a:cs typeface="Times New Roman" panose="02020603050405020304" pitchFamily="18" charset="0"/>
              </a:rPr>
              <a:t>Социално </a:t>
            </a:r>
            <a:r>
              <a:rPr lang="bg-BG" sz="2000" dirty="0">
                <a:latin typeface="Times New Roman" panose="02020603050405020304" pitchFamily="18" charset="0"/>
                <a:cs typeface="Times New Roman" panose="02020603050405020304" pitchFamily="18" charset="0"/>
              </a:rPr>
              <a:t>очакване за </a:t>
            </a:r>
            <a:r>
              <a:rPr lang="bg-BG" sz="2000" dirty="0" smtClean="0">
                <a:latin typeface="Times New Roman" panose="02020603050405020304" pitchFamily="18" charset="0"/>
                <a:cs typeface="Times New Roman" panose="02020603050405020304" pitchFamily="18" charset="0"/>
              </a:rPr>
              <a:t>реформа</a:t>
            </a:r>
            <a:r>
              <a:rPr lang="bg-BG"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marL="1704975" lvl="0" indent="-285750" algn="just">
              <a:buFont typeface="Arial" panose="020B0604020202020204" pitchFamily="34" charset="0"/>
              <a:buChar char="•"/>
            </a:pPr>
            <a:r>
              <a:rPr lang="bg-BG" sz="2000" dirty="0">
                <a:latin typeface="Times New Roman" panose="02020603050405020304" pitchFamily="18" charset="0"/>
                <a:cs typeface="Times New Roman" panose="02020603050405020304" pitchFamily="18" charset="0"/>
              </a:rPr>
              <a:t>По-добра координация между различните видове медицинска помощ – неотложна, ПИМП, СИМП, </a:t>
            </a:r>
            <a:r>
              <a:rPr lang="bg-BG" sz="2000" dirty="0" smtClean="0">
                <a:latin typeface="Times New Roman" panose="02020603050405020304" pitchFamily="18" charset="0"/>
                <a:cs typeface="Times New Roman" panose="02020603050405020304" pitchFamily="18" charset="0"/>
              </a:rPr>
              <a:t>болнична; </a:t>
            </a:r>
            <a:endParaRPr lang="bg-BG" sz="2000" dirty="0" smtClean="0">
              <a:latin typeface="Times New Roman" panose="02020603050405020304" pitchFamily="18" charset="0"/>
              <a:cs typeface="Times New Roman" panose="02020603050405020304" pitchFamily="18" charset="0"/>
            </a:endParaRPr>
          </a:p>
          <a:p>
            <a:pPr marL="1704975" lvl="0" indent="-285750" algn="just">
              <a:buFont typeface="Arial" panose="020B0604020202020204" pitchFamily="34" charset="0"/>
              <a:buChar char="•"/>
            </a:pPr>
            <a:r>
              <a:rPr lang="bg-BG" sz="2000" dirty="0" smtClean="0">
                <a:latin typeface="Times New Roman" panose="02020603050405020304" pitchFamily="18" charset="0"/>
                <a:cs typeface="Times New Roman" panose="02020603050405020304" pitchFamily="18" charset="0"/>
              </a:rPr>
              <a:t>Ефективно </a:t>
            </a:r>
            <a:r>
              <a:rPr lang="bg-BG" sz="2000" dirty="0">
                <a:latin typeface="Times New Roman" panose="02020603050405020304" pitchFamily="18" charset="0"/>
                <a:cs typeface="Times New Roman" panose="02020603050405020304" pitchFamily="18" charset="0"/>
              </a:rPr>
              <a:t>въвеждане на </a:t>
            </a:r>
            <a:r>
              <a:rPr lang="bg-BG" sz="2000" dirty="0" err="1">
                <a:latin typeface="Times New Roman" panose="02020603050405020304" pitchFamily="18" charset="0"/>
                <a:cs typeface="Times New Roman" panose="02020603050405020304" pitchFamily="18" charset="0"/>
              </a:rPr>
              <a:t>долекуването</a:t>
            </a:r>
            <a:r>
              <a:rPr lang="bg-BG" sz="2000" dirty="0">
                <a:latin typeface="Times New Roman" panose="02020603050405020304" pitchFamily="18" charset="0"/>
                <a:cs typeface="Times New Roman" panose="02020603050405020304" pitchFamily="18" charset="0"/>
              </a:rPr>
              <a:t> като елемент на лечението;</a:t>
            </a:r>
            <a:endParaRPr lang="en-US" sz="2000" dirty="0">
              <a:latin typeface="Times New Roman" panose="02020603050405020304" pitchFamily="18" charset="0"/>
              <a:cs typeface="Times New Roman" panose="02020603050405020304" pitchFamily="18" charset="0"/>
            </a:endParaRPr>
          </a:p>
          <a:p>
            <a:pPr marL="1704975" lvl="0" indent="-285750" algn="just">
              <a:buFont typeface="Arial" panose="020B0604020202020204" pitchFamily="34" charset="0"/>
              <a:buChar char="•"/>
            </a:pPr>
            <a:r>
              <a:rPr lang="bg-BG" sz="2000" dirty="0" smtClean="0">
                <a:latin typeface="Times New Roman" panose="02020603050405020304" pitchFamily="18" charset="0"/>
                <a:cs typeface="Times New Roman" panose="02020603050405020304" pitchFamily="18" charset="0"/>
              </a:rPr>
              <a:t>Ефективно </a:t>
            </a:r>
            <a:r>
              <a:rPr lang="bg-BG" sz="2000" dirty="0">
                <a:latin typeface="Times New Roman" panose="02020603050405020304" pitchFamily="18" charset="0"/>
                <a:cs typeface="Times New Roman" panose="02020603050405020304" pitchFamily="18" charset="0"/>
              </a:rPr>
              <a:t>и приоритетно изразходване на публичния и частния ресурс;</a:t>
            </a:r>
            <a:endParaRPr lang="en-US" sz="2000" dirty="0">
              <a:latin typeface="Times New Roman" panose="02020603050405020304" pitchFamily="18" charset="0"/>
              <a:cs typeface="Times New Roman" panose="02020603050405020304" pitchFamily="18" charset="0"/>
            </a:endParaRPr>
          </a:p>
          <a:p>
            <a:pPr marL="1704975" lvl="0" indent="-285750" algn="just">
              <a:buFont typeface="Arial" panose="020B0604020202020204" pitchFamily="34" charset="0"/>
              <a:buChar char="•"/>
            </a:pPr>
            <a:r>
              <a:rPr lang="bg-BG" sz="2000" dirty="0">
                <a:latin typeface="Times New Roman" panose="02020603050405020304" pitchFamily="18" charset="0"/>
                <a:cs typeface="Times New Roman" panose="02020603050405020304" pitchFamily="18" charset="0"/>
              </a:rPr>
              <a:t>Обвързване на интересите на пациента, публичния и частния сектор.</a:t>
            </a:r>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5879" y="3668047"/>
            <a:ext cx="1162212" cy="1419423"/>
          </a:xfrm>
          <a:prstGeom prst="rect">
            <a:avLst/>
          </a:prstGeom>
        </p:spPr>
      </p:pic>
      <p:sp>
        <p:nvSpPr>
          <p:cNvPr id="3" name="Slide Number Placeholder 2"/>
          <p:cNvSpPr>
            <a:spLocks noGrp="1"/>
          </p:cNvSpPr>
          <p:nvPr>
            <p:ph type="sldNum" sz="quarter" idx="12"/>
          </p:nvPr>
        </p:nvSpPr>
        <p:spPr/>
        <p:txBody>
          <a:bodyPr/>
          <a:lstStyle/>
          <a:p>
            <a:fld id="{6D22F896-40B5-4ADD-8801-0D06FADFA095}" type="slidenum">
              <a:rPr lang="en-US" smtClean="0"/>
              <a:t>49</a:t>
            </a:fld>
            <a:endParaRPr lang="en-US" dirty="0"/>
          </a:p>
        </p:txBody>
      </p:sp>
    </p:spTree>
    <p:extLst>
      <p:ext uri="{BB962C8B-B14F-4D97-AF65-F5344CB8AC3E}">
        <p14:creationId xmlns:p14="http://schemas.microsoft.com/office/powerpoint/2010/main" val="2163586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946849" cy="843481"/>
          </a:xfrm>
        </p:spPr>
        <p:txBody>
          <a:bodyPr>
            <a:normAutofit fontScale="90000"/>
          </a:bodyPr>
          <a:lstStyle/>
          <a:p>
            <a:r>
              <a:rPr lang="bg-BG" dirty="0">
                <a:latin typeface="Times New Roman" panose="02020603050405020304" pitchFamily="18" charset="0"/>
                <a:cs typeface="Times New Roman" panose="02020603050405020304" pitchFamily="18" charset="0"/>
              </a:rPr>
              <a:t>Действаща здравна </a:t>
            </a:r>
            <a:r>
              <a:rPr lang="bg-BG" dirty="0" smtClean="0">
                <a:latin typeface="Times New Roman" panose="02020603050405020304" pitchFamily="18" charset="0"/>
                <a:cs typeface="Times New Roman" panose="02020603050405020304" pitchFamily="18" charset="0"/>
              </a:rPr>
              <a:t>система – </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							недостатъци (2)</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3"/>
          </p:nvPr>
        </p:nvSpPr>
        <p:spPr>
          <a:xfrm>
            <a:off x="6412362" y="2023003"/>
            <a:ext cx="4645152" cy="470031"/>
          </a:xfrm>
        </p:spPr>
        <p:txBody>
          <a:bodyPr/>
          <a:lstStyle/>
          <a:p>
            <a:r>
              <a:rPr lang="bg-BG" dirty="0" smtClean="0"/>
              <a:t> </a:t>
            </a:r>
            <a:endParaRPr lang="en-US" dirty="0"/>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Rectangle 2"/>
          <p:cNvSpPr/>
          <p:nvPr/>
        </p:nvSpPr>
        <p:spPr>
          <a:xfrm>
            <a:off x="1447190" y="2158157"/>
            <a:ext cx="9607661" cy="3816429"/>
          </a:xfrm>
          <a:prstGeom prst="rect">
            <a:avLst/>
          </a:prstGeom>
        </p:spPr>
        <p:txBody>
          <a:bodyPr wrap="square">
            <a:spAutoFit/>
          </a:bodyPr>
          <a:lstStyle/>
          <a:p>
            <a:pPr marL="371475" lvl="1" indent="-285750" algn="just">
              <a:buFont typeface="Wingdings" panose="05000000000000000000" pitchFamily="2" charset="2"/>
              <a:buChar char="q"/>
              <a:defRPr/>
            </a:pPr>
            <a:r>
              <a:rPr lang="bg-BG" sz="2200" dirty="0">
                <a:latin typeface="Times New Roman" panose="02020603050405020304" pitchFamily="18" charset="0"/>
                <a:cs typeface="Times New Roman" panose="02020603050405020304" pitchFamily="18" charset="0"/>
              </a:rPr>
              <a:t>Липсва на </a:t>
            </a:r>
            <a:r>
              <a:rPr lang="bg-BG" sz="2200" dirty="0" smtClean="0">
                <a:latin typeface="Times New Roman" panose="02020603050405020304" pitchFamily="18" charset="0"/>
                <a:cs typeface="Times New Roman" panose="02020603050405020304" pitchFamily="18" charset="0"/>
              </a:rPr>
              <a:t>координация </a:t>
            </a:r>
            <a:r>
              <a:rPr lang="bg-BG" sz="2200" dirty="0">
                <a:latin typeface="Times New Roman" panose="02020603050405020304" pitchFamily="18" charset="0"/>
                <a:cs typeface="Times New Roman" panose="02020603050405020304" pitchFamily="18" charset="0"/>
              </a:rPr>
              <a:t>между </a:t>
            </a:r>
            <a:r>
              <a:rPr lang="bg-BG" sz="2200" dirty="0" smtClean="0">
                <a:latin typeface="Times New Roman" panose="02020603050405020304" pitchFamily="18" charset="0"/>
                <a:cs typeface="Times New Roman" panose="02020603050405020304" pitchFamily="18" charset="0"/>
              </a:rPr>
              <a:t>извънболничната </a:t>
            </a:r>
            <a:r>
              <a:rPr lang="bg-BG" sz="2200" dirty="0">
                <a:latin typeface="Times New Roman" panose="02020603050405020304" pitchFamily="18" charset="0"/>
                <a:cs typeface="Times New Roman" panose="02020603050405020304" pitchFamily="18" charset="0"/>
              </a:rPr>
              <a:t>и </a:t>
            </a:r>
            <a:r>
              <a:rPr lang="bg-BG" sz="2200" dirty="0" smtClean="0">
                <a:latin typeface="Times New Roman" panose="02020603050405020304" pitchFamily="18" charset="0"/>
                <a:cs typeface="Times New Roman" panose="02020603050405020304" pitchFamily="18" charset="0"/>
              </a:rPr>
              <a:t>болничната системи. Недостатъчно ефективна доболнична система; </a:t>
            </a:r>
            <a:endParaRPr lang="en-US" sz="2200" dirty="0">
              <a:latin typeface="Times New Roman" panose="02020603050405020304" pitchFamily="18" charset="0"/>
              <a:cs typeface="Times New Roman" panose="02020603050405020304" pitchFamily="18" charset="0"/>
            </a:endParaRPr>
          </a:p>
          <a:p>
            <a:pPr marL="371475" lvl="1" indent="-285750" algn="just">
              <a:buFont typeface="Wingdings" panose="05000000000000000000" pitchFamily="2" charset="2"/>
              <a:buChar char="q"/>
            </a:pPr>
            <a:r>
              <a:rPr lang="bg-BG" sz="2200" dirty="0">
                <a:latin typeface="Times New Roman" panose="02020603050405020304" pitchFamily="18" charset="0"/>
                <a:cs typeface="Times New Roman" panose="02020603050405020304" pitchFamily="18" charset="0"/>
              </a:rPr>
              <a:t>Небалансирана система в полза на разходите за </a:t>
            </a:r>
            <a:r>
              <a:rPr lang="bg-BG" sz="2200" dirty="0" smtClean="0">
                <a:latin typeface="Times New Roman" panose="02020603050405020304" pitchFamily="18" charset="0"/>
                <a:cs typeface="Times New Roman" panose="02020603050405020304" pitchFamily="18" charset="0"/>
              </a:rPr>
              <a:t>активно лечение и лекарства </a:t>
            </a:r>
            <a:r>
              <a:rPr lang="bg-BG" sz="2200" dirty="0">
                <a:latin typeface="Times New Roman" panose="02020603050405020304" pitchFamily="18" charset="0"/>
                <a:cs typeface="Times New Roman" panose="02020603050405020304" pitchFamily="18" charset="0"/>
              </a:rPr>
              <a:t>спрямо тези за </a:t>
            </a:r>
            <a:r>
              <a:rPr lang="bg-BG" sz="2200" dirty="0" smtClean="0">
                <a:latin typeface="Times New Roman" panose="02020603050405020304" pitchFamily="18" charset="0"/>
                <a:cs typeface="Times New Roman" panose="02020603050405020304" pitchFamily="18" charset="0"/>
              </a:rPr>
              <a:t>дейности по </a:t>
            </a:r>
            <a:r>
              <a:rPr lang="bg-BG" sz="2200" dirty="0">
                <a:latin typeface="Times New Roman" panose="02020603050405020304" pitchFamily="18" charset="0"/>
                <a:cs typeface="Times New Roman" panose="02020603050405020304" pitchFamily="18" charset="0"/>
              </a:rPr>
              <a:t>превенция и профилактика;</a:t>
            </a:r>
            <a:endParaRPr lang="en-US" sz="2200" dirty="0">
              <a:latin typeface="Times New Roman" panose="02020603050405020304" pitchFamily="18" charset="0"/>
              <a:cs typeface="Times New Roman" panose="02020603050405020304" pitchFamily="18" charset="0"/>
            </a:endParaRPr>
          </a:p>
          <a:p>
            <a:pPr marL="371475" lvl="1" indent="-285750" algn="just">
              <a:buFont typeface="Wingdings" panose="05000000000000000000" pitchFamily="2" charset="2"/>
              <a:buChar char="q"/>
            </a:pPr>
            <a:r>
              <a:rPr lang="bg-BG" sz="2200" dirty="0" smtClean="0">
                <a:latin typeface="Times New Roman" panose="02020603050405020304" pitchFamily="18" charset="0"/>
                <a:cs typeface="Times New Roman" panose="02020603050405020304" pitchFamily="18" charset="0"/>
              </a:rPr>
              <a:t>Отсъствие </a:t>
            </a:r>
            <a:r>
              <a:rPr lang="bg-BG" sz="2200" dirty="0">
                <a:latin typeface="Times New Roman" panose="02020603050405020304" pitchFamily="18" charset="0"/>
                <a:cs typeface="Times New Roman" panose="02020603050405020304" pitchFamily="18" charset="0"/>
              </a:rPr>
              <a:t>на медицински критерии и стандарти за проследяване качеството и ефективността на лечение на пациентите</a:t>
            </a:r>
            <a:r>
              <a:rPr lang="bg-BG" sz="2200" dirty="0" smtClean="0">
                <a:latin typeface="Times New Roman" panose="02020603050405020304" pitchFamily="18" charset="0"/>
                <a:cs typeface="Times New Roman" panose="02020603050405020304" pitchFamily="18" charset="0"/>
              </a:rPr>
              <a:t>;</a:t>
            </a:r>
          </a:p>
          <a:p>
            <a:pPr marL="371475" lvl="1" indent="-285750" algn="just">
              <a:buFont typeface="Wingdings" panose="05000000000000000000" pitchFamily="2" charset="2"/>
              <a:buChar char="q"/>
            </a:pPr>
            <a:r>
              <a:rPr lang="bg-BG" sz="2200" dirty="0" smtClean="0">
                <a:latin typeface="Times New Roman" panose="02020603050405020304" pitchFamily="18" charset="0"/>
                <a:cs typeface="Times New Roman" panose="02020603050405020304" pitchFamily="18" charset="0"/>
              </a:rPr>
              <a:t>Териториални </a:t>
            </a:r>
            <a:r>
              <a:rPr lang="bg-BG" sz="2200" dirty="0">
                <a:latin typeface="Times New Roman" panose="02020603050405020304" pitchFamily="18" charset="0"/>
                <a:cs typeface="Times New Roman" panose="02020603050405020304" pitchFamily="18" charset="0"/>
              </a:rPr>
              <a:t>дисбаланси в разпределението на ресурсите и медицинските специалисти</a:t>
            </a:r>
            <a:r>
              <a:rPr lang="bg-BG" sz="2200" dirty="0" smtClean="0">
                <a:latin typeface="Times New Roman" panose="02020603050405020304" pitchFamily="18" charset="0"/>
                <a:cs typeface="Times New Roman" panose="02020603050405020304" pitchFamily="18" charset="0"/>
              </a:rPr>
              <a:t>;</a:t>
            </a:r>
          </a:p>
          <a:p>
            <a:pPr marL="371475" lvl="1" indent="-285750" algn="just">
              <a:buFont typeface="Wingdings" panose="05000000000000000000" pitchFamily="2" charset="2"/>
              <a:buChar char="q"/>
            </a:pPr>
            <a:r>
              <a:rPr lang="bg-BG" sz="2200" dirty="0">
                <a:latin typeface="Times New Roman" panose="02020603050405020304" pitchFamily="18" charset="0"/>
                <a:cs typeface="Times New Roman" panose="02020603050405020304" pitchFamily="18" charset="0"/>
              </a:rPr>
              <a:t>Неясна и непрозрачна система за реализиране на специализациите, за планиране на обучението и за </a:t>
            </a:r>
            <a:r>
              <a:rPr lang="bg-BG" sz="2200" dirty="0" smtClean="0">
                <a:latin typeface="Times New Roman" panose="02020603050405020304" pitchFamily="18" charset="0"/>
                <a:cs typeface="Times New Roman" panose="02020603050405020304" pitchFamily="18" charset="0"/>
              </a:rPr>
              <a:t>продължаващото </a:t>
            </a:r>
            <a:r>
              <a:rPr lang="bg-BG" sz="2200" dirty="0">
                <a:latin typeface="Times New Roman" panose="02020603050405020304" pitchFamily="18" charset="0"/>
                <a:cs typeface="Times New Roman" panose="02020603050405020304" pitchFamily="18" charset="0"/>
              </a:rPr>
              <a:t>обучение – политиката не се ръководи от </a:t>
            </a:r>
            <a:r>
              <a:rPr lang="bg-BG" sz="2200" dirty="0" smtClean="0">
                <a:latin typeface="Times New Roman" panose="02020603050405020304" pitchFamily="18" charset="0"/>
                <a:cs typeface="Times New Roman" panose="02020603050405020304" pitchFamily="18" charset="0"/>
              </a:rPr>
              <a:t>МЗ;</a:t>
            </a:r>
            <a:endParaRPr lang="en-US" sz="2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6367334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798973"/>
            <a:ext cx="9603275" cy="1049235"/>
          </a:xfrm>
        </p:spPr>
        <p:txBody>
          <a:bodyPr>
            <a:noAutofit/>
          </a:bodyPr>
          <a:lstStyle/>
          <a:p>
            <a:r>
              <a:rPr lang="bg-BG" sz="4000" dirty="0">
                <a:latin typeface="Times New Roman" panose="02020603050405020304" pitchFamily="18" charset="0"/>
                <a:cs typeface="Times New Roman" panose="02020603050405020304" pitchFamily="18" charset="0"/>
              </a:rPr>
              <a:t>нова  здравна система  - модел </a:t>
            </a:r>
            <a:r>
              <a:rPr lang="bg-BG" sz="4000" dirty="0">
                <a:latin typeface="Monotype Corsiva" panose="03010101010201010101" pitchFamily="66" charset="0"/>
                <a:cs typeface="Times New Roman" panose="02020603050405020304" pitchFamily="18" charset="0"/>
              </a:rPr>
              <a:t>Б</a:t>
            </a:r>
            <a:endParaRPr lang="en-US" sz="4000" b="1" dirty="0">
              <a:solidFill>
                <a:schemeClr val="accent3">
                  <a:lumMod val="75000"/>
                </a:schemeClr>
              </a:solidFill>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a:xfrm>
            <a:off x="3219451" y="1973984"/>
            <a:ext cx="7835404" cy="397741"/>
          </a:xfrm>
        </p:spPr>
        <p:txBody>
          <a:bodyPr>
            <a:normAutofit fontScale="92500" lnSpcReduction="20000"/>
          </a:bodyPr>
          <a:lstStyle/>
          <a:p>
            <a:pPr marL="0" indent="0">
              <a:buNone/>
            </a:pPr>
            <a:r>
              <a:rPr lang="bg-BG" b="1" dirty="0">
                <a:latin typeface="Times New Roman" panose="02020603050405020304" pitchFamily="18" charset="0"/>
                <a:cs typeface="Times New Roman" panose="02020603050405020304" pitchFamily="18" charset="0"/>
              </a:rPr>
              <a:t>Опасности (</a:t>
            </a:r>
            <a:r>
              <a:rPr lang="bg-BG" b="1" dirty="0" err="1">
                <a:latin typeface="Times New Roman" panose="02020603050405020304" pitchFamily="18" charset="0"/>
                <a:cs typeface="Times New Roman" panose="02020603050405020304" pitchFamily="18" charset="0"/>
              </a:rPr>
              <a:t>Threats</a:t>
            </a:r>
            <a:r>
              <a:rPr lang="bg-BG" b="1"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10" name="TextBox 9"/>
          <p:cNvSpPr txBox="1"/>
          <p:nvPr/>
        </p:nvSpPr>
        <p:spPr>
          <a:xfrm>
            <a:off x="1451579" y="2371725"/>
            <a:ext cx="9603275" cy="2169825"/>
          </a:xfrm>
          <a:prstGeom prst="rect">
            <a:avLst/>
          </a:prstGeom>
          <a:noFill/>
        </p:spPr>
        <p:txBody>
          <a:bodyPr wrap="square" rtlCol="0">
            <a:spAutoFit/>
          </a:bodyPr>
          <a:lstStyle/>
          <a:p>
            <a:pPr marL="285750" lvl="0" indent="-285750" algn="just">
              <a:spcBef>
                <a:spcPts val="600"/>
              </a:spcBef>
              <a:buFont typeface="Arial" panose="020B0604020202020204" pitchFamily="34" charset="0"/>
              <a:buChar char="•"/>
            </a:pPr>
            <a:r>
              <a:rPr lang="bg-BG" sz="2000" dirty="0" smtClean="0">
                <a:latin typeface="Times New Roman" panose="02020603050405020304" pitchFamily="18" charset="0"/>
                <a:cs typeface="Times New Roman" panose="02020603050405020304" pitchFamily="18" charset="0"/>
              </a:rPr>
              <a:t>Натиск за </a:t>
            </a:r>
            <a:r>
              <a:rPr lang="bg-BG" sz="2000" dirty="0">
                <a:latin typeface="Times New Roman" panose="02020603050405020304" pitchFamily="18" charset="0"/>
                <a:cs typeface="Times New Roman" panose="02020603050405020304" pitchFamily="18" charset="0"/>
              </a:rPr>
              <a:t>запазване на статуквото;</a:t>
            </a:r>
            <a:endParaRPr lang="en-US" sz="2000" dirty="0">
              <a:latin typeface="Times New Roman" panose="02020603050405020304" pitchFamily="18" charset="0"/>
              <a:cs typeface="Times New Roman" panose="02020603050405020304" pitchFamily="18" charset="0"/>
            </a:endParaRPr>
          </a:p>
          <a:p>
            <a:pPr marL="285750" lvl="0" indent="-285750">
              <a:spcBef>
                <a:spcPts val="600"/>
              </a:spcBef>
              <a:buFont typeface="Arial" panose="020B0604020202020204" pitchFamily="34" charset="0"/>
              <a:buChar char="•"/>
            </a:pPr>
            <a:r>
              <a:rPr lang="bg-BG" sz="2000" dirty="0" smtClean="0">
                <a:latin typeface="Times New Roman" panose="02020603050405020304" pitchFamily="18" charset="0"/>
                <a:cs typeface="Times New Roman" panose="02020603050405020304" pitchFamily="18" charset="0"/>
              </a:rPr>
              <a:t>Забавяне </a:t>
            </a:r>
            <a:r>
              <a:rPr lang="bg-BG" sz="2000" dirty="0">
                <a:latin typeface="Times New Roman" panose="02020603050405020304" pitchFamily="18" charset="0"/>
                <a:cs typeface="Times New Roman" panose="02020603050405020304" pitchFamily="18" charset="0"/>
              </a:rPr>
              <a:t>на цялостната реформа и </a:t>
            </a:r>
            <a:r>
              <a:rPr lang="bg-BG" sz="2000" dirty="0" smtClean="0">
                <a:latin typeface="Times New Roman" panose="02020603050405020304" pitchFamily="18" charset="0"/>
                <a:cs typeface="Times New Roman" panose="02020603050405020304" pitchFamily="18" charset="0"/>
              </a:rPr>
              <a:t>неправилното </a:t>
            </a:r>
            <a:r>
              <a:rPr lang="bg-BG" sz="2000" dirty="0">
                <a:latin typeface="Times New Roman" panose="02020603050405020304" pitchFamily="18" charset="0"/>
                <a:cs typeface="Times New Roman" panose="02020603050405020304" pitchFamily="18" charset="0"/>
              </a:rPr>
              <a:t>й </a:t>
            </a:r>
            <a:r>
              <a:rPr lang="bg-BG" sz="2000" dirty="0" smtClean="0">
                <a:latin typeface="Times New Roman" panose="02020603050405020304" pitchFamily="18" charset="0"/>
                <a:cs typeface="Times New Roman" panose="02020603050405020304" pitchFamily="18" charset="0"/>
              </a:rPr>
              <a:t>	</a:t>
            </a:r>
            <a:br>
              <a:rPr lang="bg-BG" sz="2000" dirty="0" smtClean="0">
                <a:latin typeface="Times New Roman" panose="02020603050405020304" pitchFamily="18" charset="0"/>
                <a:cs typeface="Times New Roman" panose="02020603050405020304" pitchFamily="18" charset="0"/>
              </a:rPr>
            </a:br>
            <a:r>
              <a:rPr lang="bg-BG" sz="2000" dirty="0" smtClean="0">
                <a:latin typeface="Times New Roman" panose="02020603050405020304" pitchFamily="18" charset="0"/>
                <a:cs typeface="Times New Roman" panose="02020603050405020304" pitchFamily="18" charset="0"/>
              </a:rPr>
              <a:t>представяне </a:t>
            </a:r>
            <a:r>
              <a:rPr lang="bg-BG" sz="2000" dirty="0">
                <a:latin typeface="Times New Roman" panose="02020603050405020304" pitchFamily="18" charset="0"/>
                <a:cs typeface="Times New Roman" panose="02020603050405020304" pitchFamily="18" charset="0"/>
              </a:rPr>
              <a:t>в общественото </a:t>
            </a:r>
            <a:r>
              <a:rPr lang="bg-BG" sz="2000" dirty="0" smtClean="0">
                <a:latin typeface="Times New Roman" panose="02020603050405020304" pitchFamily="18" charset="0"/>
                <a:cs typeface="Times New Roman" panose="02020603050405020304" pitchFamily="18" charset="0"/>
              </a:rPr>
              <a:t>пространство;</a:t>
            </a:r>
            <a:endParaRPr lang="en-US" sz="2000" dirty="0">
              <a:latin typeface="Times New Roman" panose="02020603050405020304" pitchFamily="18" charset="0"/>
              <a:cs typeface="Times New Roman" panose="02020603050405020304" pitchFamily="18" charset="0"/>
            </a:endParaRPr>
          </a:p>
          <a:p>
            <a:pPr marL="285750" lvl="0" indent="-285750">
              <a:spcBef>
                <a:spcPts val="600"/>
              </a:spcBef>
              <a:buFont typeface="Arial" panose="020B0604020202020204" pitchFamily="34" charset="0"/>
              <a:buChar char="•"/>
            </a:pPr>
            <a:r>
              <a:rPr lang="bg-BG" sz="2000" dirty="0">
                <a:latin typeface="Times New Roman" panose="02020603050405020304" pitchFamily="18" charset="0"/>
                <a:cs typeface="Times New Roman" panose="02020603050405020304" pitchFamily="18" charset="0"/>
              </a:rPr>
              <a:t>Текучество на ръководния персонал в </a:t>
            </a:r>
            <a:r>
              <a:rPr lang="bg-BG" sz="2000" dirty="0" smtClean="0">
                <a:latin typeface="Times New Roman" panose="02020603050405020304" pitchFamily="18" charset="0"/>
                <a:cs typeface="Times New Roman" panose="02020603050405020304" pitchFamily="18" charset="0"/>
              </a:rPr>
              <a:t>структурно-определящи</a:t>
            </a:r>
            <a:br>
              <a:rPr lang="bg-BG" sz="2000" dirty="0" smtClean="0">
                <a:latin typeface="Times New Roman" panose="02020603050405020304" pitchFamily="18" charset="0"/>
                <a:cs typeface="Times New Roman" panose="02020603050405020304" pitchFamily="18" charset="0"/>
              </a:rPr>
            </a:br>
            <a:r>
              <a:rPr lang="bg-BG" sz="2000" dirty="0" smtClean="0">
                <a:latin typeface="Times New Roman" panose="02020603050405020304" pitchFamily="18" charset="0"/>
                <a:cs typeface="Times New Roman" panose="02020603050405020304" pitchFamily="18" charset="0"/>
              </a:rPr>
              <a:t>институции – МЗ</a:t>
            </a:r>
            <a:r>
              <a:rPr lang="bg-BG" sz="2000" dirty="0">
                <a:latin typeface="Times New Roman" panose="02020603050405020304" pitchFamily="18" charset="0"/>
                <a:cs typeface="Times New Roman" panose="02020603050405020304" pitchFamily="18" charset="0"/>
              </a:rPr>
              <a:t>, НЗОК, РЗИ, ИАЛ и </a:t>
            </a:r>
            <a:r>
              <a:rPr lang="bg-BG" sz="2000" dirty="0" smtClean="0">
                <a:latin typeface="Times New Roman" panose="02020603050405020304" pitchFamily="18" charset="0"/>
                <a:cs typeface="Times New Roman" panose="02020603050405020304" pitchFamily="18" charset="0"/>
              </a:rPr>
              <a:t>други;</a:t>
            </a:r>
            <a:endParaRPr lang="en-US" sz="2000" dirty="0">
              <a:latin typeface="Times New Roman" panose="02020603050405020304" pitchFamily="18" charset="0"/>
              <a:cs typeface="Times New Roman" panose="02020603050405020304" pitchFamily="18" charset="0"/>
            </a:endParaRPr>
          </a:p>
          <a:p>
            <a:pPr marL="285750" indent="-285750">
              <a:spcBef>
                <a:spcPts val="600"/>
              </a:spcBef>
              <a:buFont typeface="Arial" panose="020B0604020202020204" pitchFamily="34" charset="0"/>
              <a:buChar char="•"/>
            </a:pPr>
            <a:r>
              <a:rPr lang="bg-BG" sz="2000" dirty="0">
                <a:latin typeface="Times New Roman" panose="02020603050405020304" pitchFamily="18" charset="0"/>
                <a:cs typeface="Times New Roman" panose="02020603050405020304" pitchFamily="18" charset="0"/>
              </a:rPr>
              <a:t>Инфраструктурни слабости/опасности </a:t>
            </a:r>
            <a:r>
              <a:rPr lang="bg-BG" sz="2000" dirty="0" smtClean="0">
                <a:latin typeface="Times New Roman" panose="02020603050405020304" pitchFamily="18" charset="0"/>
                <a:cs typeface="Times New Roman" panose="02020603050405020304" pitchFamily="18" charset="0"/>
              </a:rPr>
              <a:t>на настоящата система.</a:t>
            </a:r>
            <a:endParaRPr lang="en-US"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3068" y="4142363"/>
            <a:ext cx="1434611" cy="1185944"/>
          </a:xfrm>
          <a:prstGeom prst="rect">
            <a:avLst/>
          </a:prstGeom>
        </p:spPr>
      </p:pic>
      <p:sp>
        <p:nvSpPr>
          <p:cNvPr id="3" name="Slide Number Placeholder 2"/>
          <p:cNvSpPr>
            <a:spLocks noGrp="1"/>
          </p:cNvSpPr>
          <p:nvPr>
            <p:ph type="sldNum" sz="quarter" idx="12"/>
          </p:nvPr>
        </p:nvSpPr>
        <p:spPr/>
        <p:txBody>
          <a:bodyPr/>
          <a:lstStyle/>
          <a:p>
            <a:fld id="{6D22F896-40B5-4ADD-8801-0D06FADFA095}" type="slidenum">
              <a:rPr lang="en-US" smtClean="0"/>
              <a:t>50</a:t>
            </a:fld>
            <a:endParaRPr lang="en-US" dirty="0"/>
          </a:p>
        </p:txBody>
      </p:sp>
    </p:spTree>
    <p:extLst>
      <p:ext uri="{BB962C8B-B14F-4D97-AF65-F5344CB8AC3E}">
        <p14:creationId xmlns:p14="http://schemas.microsoft.com/office/powerpoint/2010/main" val="18363066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Предимства на модел </a:t>
            </a:r>
            <a:r>
              <a:rPr lang="bg-BG" dirty="0">
                <a:latin typeface="Monotype Corsiva" panose="03010101010201010101" pitchFamily="66" charset="0"/>
                <a:cs typeface="Times New Roman" panose="02020603050405020304" pitchFamily="18" charset="0"/>
              </a:rPr>
              <a:t>Б</a:t>
            </a:r>
            <a:endParaRPr lang="bg-B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51579" y="1853754"/>
            <a:ext cx="9603275" cy="4051100"/>
          </a:xfrm>
        </p:spPr>
        <p:txBody>
          <a:bodyPr>
            <a:noAutofit/>
          </a:bodyPr>
          <a:lstStyle/>
          <a:p>
            <a:pPr marL="0" indent="0">
              <a:buNone/>
            </a:pPr>
            <a:r>
              <a:rPr lang="bg-BG" sz="1800" dirty="0" smtClean="0">
                <a:latin typeface="Times New Roman" panose="02020603050405020304" pitchFamily="18" charset="0"/>
                <a:cs typeface="Times New Roman" panose="02020603050405020304" pitchFamily="18" charset="0"/>
              </a:rPr>
              <a:t>По-добър контрол в системата чрез:</a:t>
            </a:r>
          </a:p>
          <a:p>
            <a:pPr algn="just">
              <a:lnSpc>
                <a:spcPct val="100000"/>
              </a:lnSpc>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Въвеждане на национални централизирани търгове за лекарства и за медицински изделия</a:t>
            </a:r>
            <a:r>
              <a:rPr lang="en-US" sz="1800" dirty="0">
                <a:latin typeface="Times New Roman" panose="02020603050405020304" pitchFamily="18" charset="0"/>
                <a:cs typeface="Times New Roman" panose="02020603050405020304" pitchFamily="18" charset="0"/>
              </a:rPr>
              <a:t>;</a:t>
            </a:r>
            <a:endParaRPr lang="bg-BG" sz="1800"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Въвеждане на троен контрол в системата чрез участието на осигурител, пациент и застраховател</a:t>
            </a:r>
            <a:r>
              <a:rPr lang="en-US" sz="1800" dirty="0" smtClean="0">
                <a:latin typeface="Times New Roman" panose="02020603050405020304" pitchFamily="18" charset="0"/>
                <a:cs typeface="Times New Roman" panose="02020603050405020304" pitchFamily="18" charset="0"/>
              </a:rPr>
              <a:t>;</a:t>
            </a:r>
            <a:endParaRPr lang="bg-BG" sz="1800"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Въвеждане на Национална здравна електронна система, електронна рецепта, регистри, системи и правила за обмен на данни статистически наблюдения и анализи. Движението на пациента </a:t>
            </a:r>
            <a:r>
              <a:rPr lang="bg-BG" sz="1800" dirty="0">
                <a:latin typeface="Times New Roman" panose="02020603050405020304" pitchFamily="18" charset="0"/>
                <a:cs typeface="Times New Roman" panose="02020603050405020304" pitchFamily="18" charset="0"/>
              </a:rPr>
              <a:t>и резултатите от неговото лечение ще се отразяват в реално време, </a:t>
            </a:r>
            <a:r>
              <a:rPr lang="bg-BG" sz="1800" dirty="0">
                <a:latin typeface="Times New Roman" panose="02020603050405020304" pitchFamily="18" charset="0"/>
                <a:cs typeface="Times New Roman" panose="02020603050405020304" pitchFamily="18" charset="0"/>
              </a:rPr>
              <a:t>а </a:t>
            </a:r>
            <a:r>
              <a:rPr lang="bg-BG" sz="1800" dirty="0" smtClean="0">
                <a:latin typeface="Times New Roman" panose="02020603050405020304" pitchFamily="18" charset="0"/>
                <a:cs typeface="Times New Roman" panose="02020603050405020304" pitchFamily="18" charset="0"/>
              </a:rPr>
              <a:t>не след настъпване на събитието</a:t>
            </a:r>
            <a:r>
              <a:rPr lang="en-US" sz="1800" dirty="0" smtClean="0">
                <a:latin typeface="Times New Roman" panose="02020603050405020304" pitchFamily="18" charset="0"/>
                <a:cs typeface="Times New Roman" panose="02020603050405020304" pitchFamily="18" charset="0"/>
              </a:rPr>
              <a:t>;</a:t>
            </a:r>
            <a:endParaRPr lang="bg-BG" sz="1800"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Въвеждането на механизми за заплащане срещу </a:t>
            </a:r>
            <a:r>
              <a:rPr lang="bg-BG" sz="1800" dirty="0" smtClean="0">
                <a:latin typeface="Times New Roman" panose="02020603050405020304" pitchFamily="18" charset="0"/>
                <a:cs typeface="Times New Roman" panose="02020603050405020304" pitchFamily="18" charset="0"/>
              </a:rPr>
              <a:t>резултат. Обвързване </a:t>
            </a:r>
            <a:r>
              <a:rPr lang="bg-BG" sz="1800" dirty="0" smtClean="0">
                <a:latin typeface="Times New Roman" panose="02020603050405020304" pitchFamily="18" charset="0"/>
                <a:cs typeface="Times New Roman" panose="02020603050405020304" pitchFamily="18" charset="0"/>
              </a:rPr>
              <a:t>на заплащането с качеството</a:t>
            </a:r>
            <a:r>
              <a:rPr lang="en-US" sz="1800" dirty="0" smtClean="0">
                <a:latin typeface="Times New Roman" panose="02020603050405020304" pitchFamily="18" charset="0"/>
                <a:cs typeface="Times New Roman" panose="02020603050405020304" pitchFamily="18" charset="0"/>
              </a:rPr>
              <a:t>;</a:t>
            </a:r>
            <a:endParaRPr lang="bg-BG" sz="1800" dirty="0" smtClean="0">
              <a:latin typeface="Times New Roman" panose="02020603050405020304" pitchFamily="18" charset="0"/>
              <a:cs typeface="Times New Roman" panose="02020603050405020304" pitchFamily="18" charset="0"/>
            </a:endParaRPr>
          </a:p>
          <a:p>
            <a:pPr algn="just">
              <a:lnSpc>
                <a:spcPct val="100000"/>
              </a:lnSpc>
              <a:buFont typeface="Wingdings" panose="05000000000000000000" pitchFamily="2" charset="2"/>
              <a:buChar char="Ø"/>
            </a:pPr>
            <a:r>
              <a:rPr lang="bg-BG" sz="1800" dirty="0">
                <a:latin typeface="Times New Roman" panose="02020603050405020304" pitchFamily="18" charset="0"/>
                <a:cs typeface="Times New Roman" panose="02020603050405020304" pitchFamily="18" charset="0"/>
              </a:rPr>
              <a:t>Осъществява се постоянен контрол за цените, на които работят отделните </a:t>
            </a:r>
            <a:r>
              <a:rPr lang="bg-BG" sz="1800" dirty="0" smtClean="0">
                <a:latin typeface="Times New Roman" panose="02020603050405020304" pitchFamily="18" charset="0"/>
                <a:cs typeface="Times New Roman" panose="02020603050405020304" pitchFamily="18" charset="0"/>
              </a:rPr>
              <a:t>лечебни заведения</a:t>
            </a:r>
            <a:r>
              <a:rPr lang="en-US" sz="1800" dirty="0" smtClean="0">
                <a:latin typeface="Times New Roman" panose="02020603050405020304" pitchFamily="18" charset="0"/>
                <a:cs typeface="Times New Roman" panose="02020603050405020304" pitchFamily="18" charset="0"/>
              </a:rPr>
              <a:t>.</a:t>
            </a:r>
            <a:endParaRPr lang="bg-BG" sz="1800" dirty="0">
              <a:latin typeface="Times New Roman" panose="02020603050405020304" pitchFamily="18" charset="0"/>
              <a:cs typeface="Times New Roman" panose="02020603050405020304" pitchFamily="18" charset="0"/>
            </a:endParaRPr>
          </a:p>
          <a:p>
            <a:endParaRPr lang="bg-BG" sz="1800" dirty="0"/>
          </a:p>
        </p:txBody>
      </p:sp>
      <p:sp>
        <p:nvSpPr>
          <p:cNvPr id="4" name="Footer Placeholder 3"/>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51</a:t>
            </a:fld>
            <a:endParaRPr lang="en-US" dirty="0"/>
          </a:p>
        </p:txBody>
      </p:sp>
    </p:spTree>
    <p:extLst>
      <p:ext uri="{BB962C8B-B14F-4D97-AF65-F5344CB8AC3E}">
        <p14:creationId xmlns:p14="http://schemas.microsoft.com/office/powerpoint/2010/main" val="6361577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a:latin typeface="Times New Roman" panose="02020603050405020304" pitchFamily="18" charset="0"/>
                <a:cs typeface="Times New Roman" panose="02020603050405020304" pitchFamily="18" charset="0"/>
              </a:rPr>
              <a:t>Предимства на </a:t>
            </a:r>
            <a:r>
              <a:rPr lang="bg-BG" dirty="0" smtClean="0">
                <a:latin typeface="Times New Roman" panose="02020603050405020304" pitchFamily="18" charset="0"/>
                <a:cs typeface="Times New Roman" panose="02020603050405020304" pitchFamily="18" charset="0"/>
              </a:rPr>
              <a:t>модел </a:t>
            </a:r>
            <a:r>
              <a:rPr lang="bg-BG" dirty="0">
                <a:latin typeface="Monotype Corsiva" panose="03010101010201010101" pitchFamily="66" charset="0"/>
                <a:cs typeface="Times New Roman" panose="02020603050405020304" pitchFamily="18" charset="0"/>
              </a:rPr>
              <a:t>Б</a:t>
            </a:r>
            <a:r>
              <a:rPr lang="bg-BG" dirty="0" smtClean="0">
                <a:latin typeface="Times New Roman" panose="02020603050405020304" pitchFamily="18" charset="0"/>
                <a:cs typeface="Times New Roman" panose="02020603050405020304" pitchFamily="18" charset="0"/>
              </a:rPr>
              <a:t>   </a:t>
            </a:r>
            <a:r>
              <a:rPr lang="bg-BG" dirty="0" smtClean="0">
                <a:latin typeface="Times New Roman" panose="02020603050405020304" pitchFamily="18" charset="0"/>
                <a:cs typeface="Times New Roman" panose="02020603050405020304" pitchFamily="18" charset="0"/>
              </a:rPr>
              <a:t>(2)</a:t>
            </a:r>
            <a:endParaRPr lang="bg-B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51579" y="1952625"/>
            <a:ext cx="9603275" cy="3914775"/>
          </a:xfrm>
        </p:spPr>
        <p:txBody>
          <a:bodyPr>
            <a:noAutofit/>
          </a:bodyPr>
          <a:lstStyle/>
          <a:p>
            <a:pPr marL="285750" lvl="1" indent="-285750" algn="just">
              <a:lnSpc>
                <a:spcPct val="100000"/>
              </a:lnSpc>
              <a:spcBef>
                <a:spcPts val="600"/>
              </a:spcBef>
              <a:buFont typeface="Wingdings" panose="05000000000000000000" pitchFamily="2" charset="2"/>
              <a:buChar char="Ø"/>
            </a:pPr>
            <a:r>
              <a:rPr lang="bg-BG" dirty="0" smtClean="0">
                <a:latin typeface="Times New Roman" panose="02020603050405020304" pitchFamily="18" charset="0"/>
                <a:cs typeface="Times New Roman" panose="02020603050405020304" pitchFamily="18" charset="0"/>
              </a:rPr>
              <a:t>Персонализирана </a:t>
            </a:r>
            <a:r>
              <a:rPr lang="bg-BG" sz="1700" dirty="0">
                <a:latin typeface="Times New Roman" panose="02020603050405020304" pitchFamily="18" charset="0"/>
                <a:cs typeface="Times New Roman" panose="02020603050405020304" pitchFamily="18" charset="0"/>
              </a:rPr>
              <a:t>отговорността на лицето за здравето </a:t>
            </a:r>
            <a:r>
              <a:rPr lang="bg-BG" sz="1700" dirty="0" smtClean="0">
                <a:latin typeface="Times New Roman" panose="02020603050405020304" pitchFamily="18" charset="0"/>
                <a:cs typeface="Times New Roman" panose="02020603050405020304" pitchFamily="18" charset="0"/>
              </a:rPr>
              <a:t>му</a:t>
            </a:r>
            <a:r>
              <a:rPr lang="bg-BG" sz="1700" dirty="0">
                <a:latin typeface="Times New Roman" panose="02020603050405020304" pitchFamily="18" charset="0"/>
                <a:cs typeface="Times New Roman" panose="02020603050405020304" pitchFamily="18" charset="0"/>
              </a:rPr>
              <a:t>;</a:t>
            </a:r>
            <a:endParaRPr lang="bg-BG" sz="1700" dirty="0" smtClean="0">
              <a:latin typeface="Times New Roman" panose="02020603050405020304" pitchFamily="18" charset="0"/>
              <a:cs typeface="Times New Roman" panose="02020603050405020304" pitchFamily="18" charset="0"/>
            </a:endParaRPr>
          </a:p>
          <a:p>
            <a:pPr marL="285750" lvl="1" indent="-285750" algn="just">
              <a:lnSpc>
                <a:spcPct val="100000"/>
              </a:lnSpc>
              <a:spcBef>
                <a:spcPts val="60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Липса на нерегламентирани плащания и неформални доплащания;</a:t>
            </a:r>
          </a:p>
          <a:p>
            <a:pPr marL="285750" lvl="1" indent="-285750" algn="just">
              <a:lnSpc>
                <a:spcPct val="100000"/>
              </a:lnSpc>
              <a:spcBef>
                <a:spcPts val="60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Спестяване на </a:t>
            </a:r>
            <a:r>
              <a:rPr lang="bg-BG" sz="1700" dirty="0">
                <a:latin typeface="Times New Roman" panose="02020603050405020304" pitchFamily="18" charset="0"/>
                <a:cs typeface="Times New Roman" panose="02020603050405020304" pitchFamily="18" charset="0"/>
              </a:rPr>
              <a:t>средства от задължителното осигуряване, които могат да се използват за профилактика и </a:t>
            </a:r>
            <a:r>
              <a:rPr lang="bg-BG" sz="1700" dirty="0" smtClean="0">
                <a:latin typeface="Times New Roman" panose="02020603050405020304" pitchFamily="18" charset="0"/>
                <a:cs typeface="Times New Roman" panose="02020603050405020304" pitchFamily="18" charset="0"/>
              </a:rPr>
              <a:t>превенция, за допълнителни дейности като долекуване, рехабилитация, продължително лечение, за увеличаване цените на дейностите от основния пакет, спрямо настоящите, за по-голям дял на заплащане напълно на лекарства за лечение на социално значими и масови заболявания като болести на органите на кръвообращението например и други класове болести;</a:t>
            </a:r>
            <a:endParaRPr lang="bg-BG" sz="1700" dirty="0">
              <a:latin typeface="Times New Roman" panose="02020603050405020304" pitchFamily="18" charset="0"/>
              <a:cs typeface="Times New Roman" panose="02020603050405020304" pitchFamily="18" charset="0"/>
            </a:endParaRPr>
          </a:p>
          <a:p>
            <a:pPr marL="285750" lvl="1" indent="-285750" algn="just">
              <a:lnSpc>
                <a:spcPct val="100000"/>
              </a:lnSpc>
              <a:spcBef>
                <a:spcPts val="60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Преструктуриране на неефективни структури;</a:t>
            </a:r>
          </a:p>
          <a:p>
            <a:pPr marL="285750" lvl="1" indent="-285750" algn="just">
              <a:lnSpc>
                <a:spcPct val="100000"/>
              </a:lnSpc>
              <a:spcBef>
                <a:spcPts val="600"/>
              </a:spcBef>
              <a:buFont typeface="Wingdings" panose="05000000000000000000" pitchFamily="2" charset="2"/>
              <a:buChar char="Ø"/>
            </a:pPr>
            <a:r>
              <a:rPr lang="bg-BG" sz="1700" dirty="0" smtClean="0">
                <a:latin typeface="Times New Roman" panose="02020603050405020304" pitchFamily="18" charset="0"/>
                <a:cs typeface="Times New Roman" panose="02020603050405020304" pitchFamily="18" charset="0"/>
              </a:rPr>
              <a:t>Оптимизиране на обема на дейностите в резултат на по-добрия контрол.</a:t>
            </a:r>
            <a:endParaRPr lang="bg-BG" sz="1700" dirty="0">
              <a:latin typeface="Times New Roman" panose="02020603050405020304" pitchFamily="18" charset="0"/>
              <a:cs typeface="Times New Roman" panose="02020603050405020304" pitchFamily="18" charset="0"/>
            </a:endParaRPr>
          </a:p>
          <a:p>
            <a:endParaRPr lang="bg-BG" sz="1100" dirty="0"/>
          </a:p>
        </p:txBody>
      </p:sp>
      <p:sp>
        <p:nvSpPr>
          <p:cNvPr id="4" name="Footer Placeholder 3"/>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52</a:t>
            </a:fld>
            <a:endParaRPr lang="en-US" dirty="0"/>
          </a:p>
        </p:txBody>
      </p:sp>
    </p:spTree>
    <p:extLst>
      <p:ext uri="{BB962C8B-B14F-4D97-AF65-F5344CB8AC3E}">
        <p14:creationId xmlns:p14="http://schemas.microsoft.com/office/powerpoint/2010/main" val="34201009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dirty="0" smtClean="0">
                <a:latin typeface="Times New Roman" panose="02020603050405020304" pitchFamily="18" charset="0"/>
                <a:cs typeface="Times New Roman" panose="02020603050405020304" pitchFamily="18" charset="0"/>
              </a:rPr>
              <a:t>Недостатъци на модела</a:t>
            </a:r>
            <a:endParaRPr lang="bg-B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51579" y="2015732"/>
            <a:ext cx="9603275" cy="3748070"/>
          </a:xfrm>
        </p:spPr>
        <p:txBody>
          <a:bodyPr>
            <a:normAutofit fontScale="92500" lnSpcReduction="20000"/>
          </a:bodyPr>
          <a:lstStyle/>
          <a:p>
            <a:pPr marL="361950" indent="-361950">
              <a:buFont typeface="Wingdings" panose="05000000000000000000" pitchFamily="2" charset="2"/>
              <a:buChar char="q"/>
            </a:pPr>
            <a:r>
              <a:rPr lang="bg-BG" dirty="0" smtClean="0">
                <a:latin typeface="Times New Roman" panose="02020603050405020304" pitchFamily="18" charset="0"/>
                <a:cs typeface="Times New Roman" panose="02020603050405020304" pitchFamily="18" charset="0"/>
              </a:rPr>
              <a:t>По-сложна за администриране система;</a:t>
            </a:r>
          </a:p>
          <a:p>
            <a:pPr marL="361950" indent="-361950">
              <a:buFont typeface="Wingdings" panose="05000000000000000000" pitchFamily="2" charset="2"/>
              <a:buChar char="q"/>
            </a:pPr>
            <a:r>
              <a:rPr lang="bg-BG" dirty="0" smtClean="0">
                <a:latin typeface="Times New Roman" panose="02020603050405020304" pitchFamily="18" charset="0"/>
                <a:cs typeface="Times New Roman" panose="02020603050405020304" pitchFamily="18" charset="0"/>
              </a:rPr>
              <a:t>Съществена промяна в нормативната уредба;</a:t>
            </a:r>
          </a:p>
          <a:p>
            <a:pPr marL="361950" indent="-361950">
              <a:buFont typeface="Wingdings" panose="05000000000000000000" pitchFamily="2" charset="2"/>
              <a:buChar char="q"/>
            </a:pPr>
            <a:r>
              <a:rPr lang="bg-BG" dirty="0" smtClean="0">
                <a:latin typeface="Times New Roman" panose="02020603050405020304" pitchFamily="18" charset="0"/>
                <a:cs typeface="Times New Roman" panose="02020603050405020304" pitchFamily="18" charset="0"/>
              </a:rPr>
              <a:t>Увеличаване на отчетността – до въвеждането на Единна електронна система;</a:t>
            </a:r>
          </a:p>
          <a:p>
            <a:pPr marL="361950" indent="-361950">
              <a:buFont typeface="Wingdings" panose="05000000000000000000" pitchFamily="2" charset="2"/>
              <a:buChar char="q"/>
            </a:pPr>
            <a:r>
              <a:rPr lang="bg-BG" dirty="0" smtClean="0">
                <a:latin typeface="Times New Roman" panose="02020603050405020304" pitchFamily="18" charset="0"/>
                <a:cs typeface="Times New Roman" panose="02020603050405020304" pitchFamily="18" charset="0"/>
              </a:rPr>
              <a:t>Необходимост от време за изграждане на доверие в здравните застрахователи;</a:t>
            </a:r>
          </a:p>
          <a:p>
            <a:pPr marL="361950" indent="-361950">
              <a:buFont typeface="Wingdings" panose="05000000000000000000" pitchFamily="2" charset="2"/>
              <a:buChar char="q"/>
            </a:pPr>
            <a:r>
              <a:rPr lang="bg-BG" dirty="0" smtClean="0">
                <a:latin typeface="Times New Roman" panose="02020603050405020304" pitchFamily="18" charset="0"/>
                <a:cs typeface="Times New Roman" panose="02020603050405020304" pitchFamily="18" charset="0"/>
              </a:rPr>
              <a:t>Възможности за скрита селекция на риска и за срит подбор на лечебни заведения, които да манипулират цените.</a:t>
            </a:r>
          </a:p>
          <a:p>
            <a:pPr marL="0" indent="0" algn="just">
              <a:buNone/>
            </a:pPr>
            <a:r>
              <a:rPr lang="bg-BG" b="1" dirty="0" smtClean="0">
                <a:latin typeface="Times New Roman" panose="02020603050405020304" pitchFamily="18" charset="0"/>
                <a:cs typeface="Times New Roman" panose="02020603050405020304" pitchFamily="18" charset="0"/>
              </a:rPr>
              <a:t>Тези рискове се елиминират с въвеждане на строги критерии за работа на осигурителите и застрахователите, с въвеждане на гаранционен фонд, осигурителен и застрахователен пул, чрез националната здравна електронна система и чрез тройният контрол в системата.</a:t>
            </a:r>
            <a:endParaRPr lang="bg-BG" b="1" dirty="0">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p:txBody>
          <a:bodyPr/>
          <a:lstStyle/>
          <a:p>
            <a:r>
              <a:rPr lang="ru-RU" smtClean="0"/>
              <a:t>Министерство на здравеопазването</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53</a:t>
            </a:fld>
            <a:endParaRPr lang="en-US" dirty="0"/>
          </a:p>
        </p:txBody>
      </p:sp>
    </p:spTree>
    <p:extLst>
      <p:ext uri="{BB962C8B-B14F-4D97-AF65-F5344CB8AC3E}">
        <p14:creationId xmlns:p14="http://schemas.microsoft.com/office/powerpoint/2010/main" val="22751964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464949"/>
            <a:ext cx="9603275" cy="1388805"/>
          </a:xfrm>
        </p:spPr>
        <p:txBody>
          <a:bodyPr>
            <a:noAutofit/>
          </a:bodyPr>
          <a:lstStyle/>
          <a:p>
            <a:r>
              <a:rPr lang="bg-BG" sz="4000" b="1" dirty="0">
                <a:solidFill>
                  <a:srgbClr val="9622E7"/>
                </a:solidFill>
                <a:latin typeface="Monotype Corsiva" panose="03010101010201010101" pitchFamily="66" charset="0"/>
              </a:rPr>
              <a:t>Бъдете  отговорни </a:t>
            </a:r>
            <a:br>
              <a:rPr lang="bg-BG" sz="4000" b="1" dirty="0">
                <a:solidFill>
                  <a:srgbClr val="9622E7"/>
                </a:solidFill>
                <a:latin typeface="Monotype Corsiva" panose="03010101010201010101" pitchFamily="66" charset="0"/>
              </a:rPr>
            </a:br>
            <a:r>
              <a:rPr lang="bg-BG" sz="4000" b="1" dirty="0">
                <a:solidFill>
                  <a:srgbClr val="9622E7"/>
                </a:solidFill>
                <a:latin typeface="Monotype Corsiva" panose="03010101010201010101" pitchFamily="66" charset="0"/>
              </a:rPr>
              <a:t>				 	   за здравето си!</a:t>
            </a:r>
            <a:endParaRPr lang="en-US" sz="4000" b="1" dirty="0">
              <a:latin typeface="Monotype Corsiva" panose="03010101010201010101" pitchFamily="66" charset="0"/>
            </a:endParaRPr>
          </a:p>
        </p:txBody>
      </p:sp>
      <p:sp>
        <p:nvSpPr>
          <p:cNvPr id="3" name="Content Placeholder 2"/>
          <p:cNvSpPr>
            <a:spLocks noGrp="1"/>
          </p:cNvSpPr>
          <p:nvPr>
            <p:ph idx="1"/>
          </p:nvPr>
        </p:nvSpPr>
        <p:spPr>
          <a:xfrm>
            <a:off x="1161289" y="2015732"/>
            <a:ext cx="9893566" cy="3450613"/>
          </a:xfrm>
        </p:spPr>
        <p:txBody>
          <a:bodyPr>
            <a:normAutofit fontScale="92500"/>
          </a:bodyPr>
          <a:lstStyle/>
          <a:p>
            <a:pPr marL="342900" lvl="0" indent="-342900" algn="just">
              <a:spcBef>
                <a:spcPts val="1200"/>
              </a:spcBef>
              <a:buBlip>
                <a:blip r:embed="rId3"/>
              </a:buBlip>
              <a:tabLst>
                <a:tab pos="457200" algn="l"/>
              </a:tabLst>
            </a:pPr>
            <a:r>
              <a:rPr lang="bg-BG" sz="2800" dirty="0">
                <a:solidFill>
                  <a:srgbClr val="000000"/>
                </a:solidFill>
                <a:latin typeface="Times New Roman" panose="02020603050405020304" pitchFamily="18" charset="0"/>
                <a:cs typeface="Times New Roman" panose="02020603050405020304" pitchFamily="18" charset="0"/>
              </a:rPr>
              <a:t>Задачите на здравеопазването трябва да се разбират вече не като </a:t>
            </a:r>
            <a:r>
              <a:rPr lang="bg-BG" sz="2800" b="1" dirty="0">
                <a:solidFill>
                  <a:srgbClr val="000000"/>
                </a:solidFill>
                <a:latin typeface="Times New Roman" panose="02020603050405020304" pitchFamily="18" charset="0"/>
                <a:cs typeface="Times New Roman" panose="02020603050405020304" pitchFamily="18" charset="0"/>
              </a:rPr>
              <a:t>реактивни</a:t>
            </a:r>
            <a:r>
              <a:rPr lang="bg-BG" sz="2800" dirty="0">
                <a:solidFill>
                  <a:srgbClr val="000000"/>
                </a:solidFill>
                <a:latin typeface="Times New Roman" panose="02020603050405020304" pitchFamily="18" charset="0"/>
                <a:cs typeface="Times New Roman" panose="02020603050405020304" pitchFamily="18" charset="0"/>
              </a:rPr>
              <a:t> </a:t>
            </a:r>
            <a:r>
              <a:rPr lang="bg-BG" sz="2800" b="1" dirty="0">
                <a:solidFill>
                  <a:srgbClr val="000000"/>
                </a:solidFill>
                <a:latin typeface="Times New Roman" panose="02020603050405020304" pitchFamily="18" charset="0"/>
                <a:cs typeface="Times New Roman" panose="02020603050405020304" pitchFamily="18" charset="0"/>
              </a:rPr>
              <a:t>действия</a:t>
            </a:r>
            <a:r>
              <a:rPr lang="bg-BG" sz="2800" dirty="0">
                <a:solidFill>
                  <a:srgbClr val="000000"/>
                </a:solidFill>
                <a:latin typeface="Times New Roman" panose="02020603050405020304" pitchFamily="18" charset="0"/>
                <a:cs typeface="Times New Roman" panose="02020603050405020304" pitchFamily="18" charset="0"/>
              </a:rPr>
              <a:t> по поддържане на здравето на заболелите индивиди, но като </a:t>
            </a:r>
            <a:r>
              <a:rPr lang="bg-BG" sz="2800" b="1" dirty="0">
                <a:solidFill>
                  <a:srgbClr val="000000"/>
                </a:solidFill>
                <a:latin typeface="Times New Roman" panose="02020603050405020304" pitchFamily="18" charset="0"/>
                <a:cs typeface="Times New Roman" panose="02020603050405020304" pitchFamily="18" charset="0"/>
              </a:rPr>
              <a:t>проактивна работа</a:t>
            </a:r>
            <a:r>
              <a:rPr lang="bg-BG" sz="2800" dirty="0">
                <a:solidFill>
                  <a:srgbClr val="000000"/>
                </a:solidFill>
                <a:latin typeface="Times New Roman" panose="02020603050405020304" pitchFamily="18" charset="0"/>
                <a:cs typeface="Times New Roman" panose="02020603050405020304" pitchFamily="18" charset="0"/>
              </a:rPr>
              <a:t> по повишаване качеството на здравето на населението и продължителността на живот.</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1200"/>
              </a:spcBef>
              <a:buBlip>
                <a:blip r:embed="rId3"/>
              </a:buBlip>
              <a:tabLst>
                <a:tab pos="457200" algn="l"/>
              </a:tabLst>
            </a:pPr>
            <a:r>
              <a:rPr lang="bg-BG" sz="2800" dirty="0">
                <a:solidFill>
                  <a:srgbClr val="000000"/>
                </a:solidFill>
                <a:latin typeface="Times New Roman" panose="02020603050405020304" pitchFamily="18" charset="0"/>
                <a:cs typeface="Times New Roman" panose="02020603050405020304" pitchFamily="18" charset="0"/>
              </a:rPr>
              <a:t>Новата здравна система изисква от хората да поемат отговорността за собственото си здраве.</a:t>
            </a: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54</a:t>
            </a:fld>
            <a:endParaRPr lang="en-US" dirty="0"/>
          </a:p>
        </p:txBody>
      </p:sp>
    </p:spTree>
    <p:extLst>
      <p:ext uri="{BB962C8B-B14F-4D97-AF65-F5344CB8AC3E}">
        <p14:creationId xmlns:p14="http://schemas.microsoft.com/office/powerpoint/2010/main" val="1932667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844108" cy="843481"/>
          </a:xfrm>
        </p:spPr>
        <p:txBody>
          <a:bodyPr>
            <a:normAutofit fontScale="90000"/>
          </a:bodyPr>
          <a:lstStyle/>
          <a:p>
            <a:r>
              <a:rPr lang="bg-BG" dirty="0">
                <a:latin typeface="Times New Roman" panose="02020603050405020304" pitchFamily="18" charset="0"/>
                <a:cs typeface="Times New Roman" panose="02020603050405020304" pitchFamily="18" charset="0"/>
              </a:rPr>
              <a:t>Действаща здравна </a:t>
            </a:r>
            <a:r>
              <a:rPr lang="bg-BG" dirty="0" smtClean="0">
                <a:latin typeface="Times New Roman" panose="02020603050405020304" pitchFamily="18" charset="0"/>
                <a:cs typeface="Times New Roman" panose="02020603050405020304" pitchFamily="18" charset="0"/>
              </a:rPr>
              <a:t>система – </a:t>
            </a:r>
            <a:br>
              <a:rPr lang="bg-BG" dirty="0" smtClean="0">
                <a:latin typeface="Times New Roman" panose="02020603050405020304" pitchFamily="18" charset="0"/>
                <a:cs typeface="Times New Roman" panose="02020603050405020304" pitchFamily="18" charset="0"/>
              </a:rPr>
            </a:br>
            <a:r>
              <a:rPr lang="bg-BG" dirty="0" smtClean="0">
                <a:latin typeface="Times New Roman" panose="02020603050405020304" pitchFamily="18" charset="0"/>
                <a:cs typeface="Times New Roman" panose="02020603050405020304" pitchFamily="18" charset="0"/>
              </a:rPr>
              <a:t>							недостатъци (3)</a:t>
            </a:r>
            <a:endParaRPr lang="en-US" dirty="0">
              <a:latin typeface="Times New Roman" panose="02020603050405020304" pitchFamily="18" charset="0"/>
              <a:cs typeface="Times New Roman" panose="02020603050405020304" pitchFamily="18" charset="0"/>
            </a:endParaRPr>
          </a:p>
        </p:txBody>
      </p:sp>
      <p:sp>
        <p:nvSpPr>
          <p:cNvPr id="5" name="Text Placeholder 4"/>
          <p:cNvSpPr>
            <a:spLocks noGrp="1"/>
          </p:cNvSpPr>
          <p:nvPr>
            <p:ph type="body" sz="quarter" idx="3"/>
          </p:nvPr>
        </p:nvSpPr>
        <p:spPr>
          <a:xfrm>
            <a:off x="6412362" y="2023003"/>
            <a:ext cx="4645152" cy="470031"/>
          </a:xfrm>
        </p:spPr>
        <p:txBody>
          <a:bodyPr/>
          <a:lstStyle/>
          <a:p>
            <a:r>
              <a:rPr lang="bg-BG" dirty="0" smtClean="0"/>
              <a:t> </a:t>
            </a:r>
            <a:endParaRPr lang="en-US" dirty="0"/>
          </a:p>
        </p:txBody>
      </p:sp>
      <p:sp>
        <p:nvSpPr>
          <p:cNvPr id="6" name="Footer Placeholder 5"/>
          <p:cNvSpPr>
            <a:spLocks noGrp="1"/>
          </p:cNvSpPr>
          <p:nvPr>
            <p:ph type="ftr" sz="quarter" idx="11"/>
          </p:nvPr>
        </p:nvSpPr>
        <p:spPr/>
        <p:txBody>
          <a:bodyPr/>
          <a:lstStyle/>
          <a:p>
            <a:r>
              <a:rPr lang="ru-RU" smtClean="0"/>
              <a:t>Министерство на здравеопазването</a:t>
            </a:r>
            <a:endParaRPr lang="en-US" dirty="0"/>
          </a:p>
        </p:txBody>
      </p:sp>
      <p:sp>
        <p:nvSpPr>
          <p:cNvPr id="3" name="Rectangle 2"/>
          <p:cNvSpPr/>
          <p:nvPr/>
        </p:nvSpPr>
        <p:spPr>
          <a:xfrm>
            <a:off x="1447191" y="1823932"/>
            <a:ext cx="9607661" cy="4185761"/>
          </a:xfrm>
          <a:prstGeom prst="rect">
            <a:avLst/>
          </a:prstGeom>
        </p:spPr>
        <p:txBody>
          <a:bodyPr wrap="square">
            <a:spAutoFit/>
          </a:bodyPr>
          <a:lstStyle/>
          <a:p>
            <a:pPr marL="371475" lvl="1" indent="-285750" algn="just">
              <a:buFont typeface="Wingdings" panose="05000000000000000000" pitchFamily="2" charset="2"/>
              <a:buChar char="q"/>
              <a:defRPr/>
            </a:pPr>
            <a:r>
              <a:rPr lang="bg-BG" sz="1900" dirty="0">
                <a:latin typeface="Times New Roman" panose="02020603050405020304" pitchFamily="18" charset="0"/>
                <a:cs typeface="Times New Roman" panose="02020603050405020304" pitchFamily="18" charset="0"/>
              </a:rPr>
              <a:t>Липса на </a:t>
            </a:r>
            <a:r>
              <a:rPr lang="bg-BG" sz="1900" dirty="0" smtClean="0">
                <a:latin typeface="Times New Roman" panose="02020603050405020304" pitchFamily="18" charset="0"/>
                <a:cs typeface="Times New Roman" panose="02020603050405020304" pitchFamily="18" charset="0"/>
              </a:rPr>
              <a:t>критерии за съответствие </a:t>
            </a:r>
            <a:r>
              <a:rPr lang="bg-BG" sz="1900" dirty="0">
                <a:latin typeface="Times New Roman" panose="02020603050405020304" pitchFamily="18" charset="0"/>
                <a:cs typeface="Times New Roman" panose="02020603050405020304" pitchFamily="18" charset="0"/>
              </a:rPr>
              <a:t>между медицински стандарти, акредитация и разрешителни за дейност на лечебните заведения</a:t>
            </a:r>
            <a:r>
              <a:rPr lang="bg-BG" sz="1900" dirty="0" smtClean="0">
                <a:latin typeface="Times New Roman" panose="02020603050405020304" pitchFamily="18" charset="0"/>
                <a:cs typeface="Times New Roman" panose="02020603050405020304" pitchFamily="18" charset="0"/>
              </a:rPr>
              <a:t>;</a:t>
            </a:r>
          </a:p>
          <a:p>
            <a:pPr marL="371475" lvl="1" indent="-285750" algn="just">
              <a:buFont typeface="Wingdings" panose="05000000000000000000" pitchFamily="2" charset="2"/>
              <a:buChar char="q"/>
              <a:defRPr/>
            </a:pPr>
            <a:r>
              <a:rPr lang="bg-BG" sz="1900" dirty="0">
                <a:latin typeface="Times New Roman" panose="02020603050405020304" pitchFamily="18" charset="0"/>
                <a:cs typeface="Times New Roman" panose="02020603050405020304" pitchFamily="18" charset="0"/>
              </a:rPr>
              <a:t>Дублиране на дейности, финансирани от различни източници – </a:t>
            </a:r>
            <a:r>
              <a:rPr lang="bg-BG" sz="1900" dirty="0" smtClean="0">
                <a:latin typeface="Times New Roman" panose="02020603050405020304" pitchFamily="18" charset="0"/>
                <a:cs typeface="Times New Roman" panose="02020603050405020304" pitchFamily="18" charset="0"/>
              </a:rPr>
              <a:t>МЗ, </a:t>
            </a:r>
            <a:r>
              <a:rPr lang="bg-BG" sz="1900" dirty="0">
                <a:latin typeface="Times New Roman" panose="02020603050405020304" pitchFamily="18" charset="0"/>
                <a:cs typeface="Times New Roman" panose="02020603050405020304" pitchFamily="18" charset="0"/>
              </a:rPr>
              <a:t>НЗОК  </a:t>
            </a:r>
            <a:r>
              <a:rPr lang="bg-BG" sz="1900" dirty="0" smtClean="0">
                <a:latin typeface="Times New Roman" panose="02020603050405020304" pitchFamily="18" charset="0"/>
                <a:cs typeface="Times New Roman" panose="02020603050405020304" pitchFamily="18" charset="0"/>
              </a:rPr>
              <a:t>и доброволно застраховане - </a:t>
            </a:r>
            <a:r>
              <a:rPr lang="bg-BG" sz="1900" dirty="0">
                <a:latin typeface="Times New Roman" panose="02020603050405020304" pitchFamily="18" charset="0"/>
                <a:cs typeface="Times New Roman" panose="02020603050405020304" pitchFamily="18" charset="0"/>
              </a:rPr>
              <a:t>предназначени за лечение на едни и същи </a:t>
            </a:r>
            <a:r>
              <a:rPr lang="bg-BG" sz="1900" dirty="0" smtClean="0">
                <a:latin typeface="Times New Roman" panose="02020603050405020304" pitchFamily="18" charset="0"/>
                <a:cs typeface="Times New Roman" panose="02020603050405020304" pitchFamily="18" charset="0"/>
              </a:rPr>
              <a:t>заболявания;</a:t>
            </a:r>
          </a:p>
          <a:p>
            <a:pPr marL="371475" lvl="1" indent="-285750" algn="just">
              <a:buFont typeface="Wingdings" panose="05000000000000000000" pitchFamily="2" charset="2"/>
              <a:buChar char="q"/>
              <a:defRPr/>
            </a:pPr>
            <a:r>
              <a:rPr lang="bg-BG" sz="1900" dirty="0" smtClean="0">
                <a:latin typeface="Times New Roman" panose="02020603050405020304" pitchFamily="18" charset="0"/>
                <a:cs typeface="Times New Roman" panose="02020603050405020304" pitchFamily="18" charset="0"/>
              </a:rPr>
              <a:t>„Традиционно“ сключване </a:t>
            </a:r>
            <a:r>
              <a:rPr lang="bg-BG" sz="1900" dirty="0">
                <a:latin typeface="Times New Roman" panose="02020603050405020304" pitchFamily="18" charset="0"/>
                <a:cs typeface="Times New Roman" panose="02020603050405020304" pitchFamily="18" charset="0"/>
              </a:rPr>
              <a:t>на договори между НЗОК (РЗОК) и лечебните заведения </a:t>
            </a:r>
            <a:r>
              <a:rPr lang="bg-BG" sz="1900" dirty="0" smtClean="0">
                <a:latin typeface="Times New Roman" panose="02020603050405020304" pitchFamily="18" charset="0"/>
                <a:cs typeface="Times New Roman" panose="02020603050405020304" pitchFamily="18" charset="0"/>
              </a:rPr>
              <a:t>„</a:t>
            </a:r>
            <a:r>
              <a:rPr lang="bg-BG" sz="1900" dirty="0">
                <a:latin typeface="Times New Roman" panose="02020603050405020304" pitchFamily="18" charset="0"/>
                <a:cs typeface="Times New Roman" panose="02020603050405020304" pitchFamily="18" charset="0"/>
              </a:rPr>
              <a:t>на база </a:t>
            </a:r>
            <a:r>
              <a:rPr lang="bg-BG" sz="1900" dirty="0" smtClean="0">
                <a:latin typeface="Times New Roman" panose="02020603050405020304" pitchFamily="18" charset="0"/>
                <a:cs typeface="Times New Roman" panose="02020603050405020304" pitchFamily="18" charset="0"/>
              </a:rPr>
              <a:t>налични легла“, </a:t>
            </a:r>
            <a:r>
              <a:rPr lang="bg-BG" sz="1900" dirty="0">
                <a:latin typeface="Times New Roman" panose="02020603050405020304" pitchFamily="18" charset="0"/>
                <a:cs typeface="Times New Roman" panose="02020603050405020304" pitchFamily="18" charset="0"/>
              </a:rPr>
              <a:t>без контрол за изпълнение на критериите и изискванията от страна на </a:t>
            </a:r>
            <a:r>
              <a:rPr lang="bg-BG" sz="1900" dirty="0" smtClean="0">
                <a:latin typeface="Times New Roman" panose="02020603050405020304" pitchFamily="18" charset="0"/>
                <a:cs typeface="Times New Roman" panose="02020603050405020304" pitchFamily="18" charset="0"/>
              </a:rPr>
              <a:t>лечебното заведение;</a:t>
            </a:r>
            <a:endParaRPr lang="bg-BG" sz="1900" baseline="30000" dirty="0" smtClean="0">
              <a:latin typeface="Times New Roman" panose="02020603050405020304" pitchFamily="18" charset="0"/>
              <a:cs typeface="Times New Roman" panose="02020603050405020304" pitchFamily="18" charset="0"/>
            </a:endParaRPr>
          </a:p>
          <a:p>
            <a:pPr marL="371475" lvl="1" indent="-285750" algn="just">
              <a:buFont typeface="Wingdings" panose="05000000000000000000" pitchFamily="2" charset="2"/>
              <a:buChar char="q"/>
              <a:defRPr/>
            </a:pPr>
            <a:r>
              <a:rPr lang="bg-BG" sz="1900" dirty="0">
                <a:latin typeface="Times New Roman" panose="02020603050405020304" pitchFamily="18" charset="0"/>
                <a:cs typeface="Times New Roman" panose="02020603050405020304" pitchFamily="18" charset="0"/>
              </a:rPr>
              <a:t>Натоварване на болничната помощ с чисто социални и немедицински дейности</a:t>
            </a:r>
            <a:r>
              <a:rPr lang="bg-BG" sz="1900" dirty="0" smtClean="0">
                <a:latin typeface="Times New Roman" panose="02020603050405020304" pitchFamily="18" charset="0"/>
                <a:cs typeface="Times New Roman" panose="02020603050405020304" pitchFamily="18" charset="0"/>
              </a:rPr>
              <a:t>;</a:t>
            </a:r>
            <a:r>
              <a:rPr lang="bg-BG" sz="1900" baseline="30000" dirty="0">
                <a:latin typeface="Times New Roman" panose="02020603050405020304" pitchFamily="18" charset="0"/>
                <a:cs typeface="Times New Roman" panose="02020603050405020304" pitchFamily="18" charset="0"/>
              </a:rPr>
              <a:t> </a:t>
            </a:r>
            <a:endParaRPr lang="bg-BG" sz="1900" dirty="0" smtClean="0">
              <a:latin typeface="Times New Roman" panose="02020603050405020304" pitchFamily="18" charset="0"/>
              <a:cs typeface="Times New Roman" panose="02020603050405020304" pitchFamily="18" charset="0"/>
            </a:endParaRPr>
          </a:p>
          <a:p>
            <a:pPr marL="371475" lvl="1" indent="-285750" algn="just">
              <a:buFont typeface="Wingdings" panose="05000000000000000000" pitchFamily="2" charset="2"/>
              <a:buChar char="q"/>
              <a:defRPr/>
            </a:pPr>
            <a:r>
              <a:rPr lang="bg-BG" sz="1900" b="1" u="sng" dirty="0" smtClean="0">
                <a:latin typeface="Times New Roman" panose="02020603050405020304" pitchFamily="18" charset="0"/>
                <a:cs typeface="Times New Roman" panose="02020603050405020304" pitchFamily="18" charset="0"/>
              </a:rPr>
              <a:t>Неудовлетвореност </a:t>
            </a:r>
            <a:r>
              <a:rPr lang="bg-BG" sz="1900" dirty="0" smtClean="0">
                <a:latin typeface="Times New Roman" panose="02020603050405020304" pitchFamily="18" charset="0"/>
                <a:cs typeface="Times New Roman" panose="02020603050405020304" pitchFamily="18" charset="0"/>
              </a:rPr>
              <a:t>на </a:t>
            </a:r>
            <a:r>
              <a:rPr lang="bg-BG" sz="1900" dirty="0">
                <a:latin typeface="Times New Roman" panose="02020603050405020304" pitchFamily="18" charset="0"/>
                <a:cs typeface="Times New Roman" panose="02020603050405020304" pitchFamily="18" charset="0"/>
              </a:rPr>
              <a:t>населението </a:t>
            </a:r>
            <a:r>
              <a:rPr lang="bg-BG" sz="1900" dirty="0" smtClean="0">
                <a:latin typeface="Times New Roman" panose="02020603050405020304" pitchFamily="18" charset="0"/>
                <a:cs typeface="Times New Roman" panose="02020603050405020304" pitchFamily="18" charset="0"/>
              </a:rPr>
              <a:t>от </a:t>
            </a:r>
            <a:r>
              <a:rPr lang="bg-BG" sz="1900" dirty="0">
                <a:latin typeface="Times New Roman" panose="02020603050405020304" pitchFamily="18" charset="0"/>
                <a:cs typeface="Times New Roman" panose="02020603050405020304" pitchFamily="18" charset="0"/>
              </a:rPr>
              <a:t>качеството на предоставяните </a:t>
            </a:r>
            <a:r>
              <a:rPr lang="bg-BG" sz="1900" dirty="0" smtClean="0">
                <a:latin typeface="Times New Roman" panose="02020603050405020304" pitchFamily="18" charset="0"/>
                <a:cs typeface="Times New Roman" panose="02020603050405020304" pitchFamily="18" charset="0"/>
              </a:rPr>
              <a:t>здравни услуги </a:t>
            </a:r>
            <a:r>
              <a:rPr lang="bg-BG" sz="1900" dirty="0">
                <a:latin typeface="Times New Roman" panose="02020603050405020304" pitchFamily="18" charset="0"/>
                <a:cs typeface="Times New Roman" panose="02020603050405020304" pitchFamily="18" charset="0"/>
              </a:rPr>
              <a:t>и големият и нерегламентиран размер на </a:t>
            </a:r>
            <a:r>
              <a:rPr lang="bg-BG" sz="1900" dirty="0" smtClean="0">
                <a:latin typeface="Times New Roman" panose="02020603050405020304" pitchFamily="18" charset="0"/>
                <a:cs typeface="Times New Roman" panose="02020603050405020304" pitchFamily="18" charset="0"/>
              </a:rPr>
              <a:t>доплащанията;</a:t>
            </a:r>
          </a:p>
          <a:p>
            <a:pPr marL="371475" lvl="1" indent="-285750" algn="just">
              <a:buFont typeface="Wingdings" panose="05000000000000000000" pitchFamily="2" charset="2"/>
              <a:buChar char="q"/>
              <a:defRPr/>
            </a:pPr>
            <a:r>
              <a:rPr lang="bg-BG" sz="1900" dirty="0" smtClean="0">
                <a:latin typeface="Times New Roman" panose="02020603050405020304" pitchFamily="18" charset="0"/>
                <a:cs typeface="Times New Roman" panose="02020603050405020304" pitchFamily="18" charset="0"/>
              </a:rPr>
              <a:t>Отсъствие на интегрирана информационна система и система за статистическо и аналитично наблюдение на резултатите и ефективността на разходите</a:t>
            </a:r>
            <a:r>
              <a:rPr lang="bg-BG" sz="1900" dirty="0">
                <a:latin typeface="Times New Roman" panose="02020603050405020304" pitchFamily="18" charset="0"/>
                <a:cs typeface="Times New Roman" panose="02020603050405020304" pitchFamily="18" charset="0"/>
              </a:rPr>
              <a:t>;</a:t>
            </a:r>
            <a:endParaRPr lang="en-US" sz="1900" dirty="0" smtClean="0">
              <a:latin typeface="Times New Roman" panose="02020603050405020304" pitchFamily="18" charset="0"/>
              <a:cs typeface="Times New Roman" panose="02020603050405020304" pitchFamily="18" charset="0"/>
            </a:endParaRPr>
          </a:p>
          <a:p>
            <a:pPr marL="371475" lvl="1" indent="-285750" algn="just">
              <a:buFont typeface="Wingdings" panose="05000000000000000000" pitchFamily="2" charset="2"/>
              <a:buChar char="q"/>
              <a:defRPr/>
            </a:pPr>
            <a:r>
              <a:rPr lang="bg-BG" sz="1900" dirty="0" smtClean="0">
                <a:latin typeface="Times New Roman" panose="02020603050405020304" pitchFamily="18" charset="0"/>
                <a:cs typeface="Times New Roman" panose="02020603050405020304" pitchFamily="18" charset="0"/>
              </a:rPr>
              <a:t>Неудовлетвореност на медицинския персонал от равнището на трудовите възнаграждения.</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1924712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1852787" y="188641"/>
            <a:ext cx="8229600" cy="288925"/>
          </a:xfrm>
        </p:spPr>
        <p:txBody>
          <a:bodyPr>
            <a:normAutofit fontScale="90000"/>
          </a:bodyPr>
          <a:lstStyle/>
          <a:p>
            <a:pPr algn="ctr" eaLnBrk="1" hangingPunct="1"/>
            <a:r>
              <a:rPr lang="bg-BG" altLang="bg-BG" sz="2800"/>
              <a:t> </a:t>
            </a:r>
            <a:endParaRPr lang="en-US" altLang="bg-BG" sz="2800"/>
          </a:p>
        </p:txBody>
      </p:sp>
      <p:sp>
        <p:nvSpPr>
          <p:cNvPr id="25603" name="Content Placeholder 4"/>
          <p:cNvSpPr>
            <a:spLocks noGrp="1"/>
          </p:cNvSpPr>
          <p:nvPr>
            <p:ph idx="1"/>
          </p:nvPr>
        </p:nvSpPr>
        <p:spPr>
          <a:xfrm>
            <a:off x="1981200" y="5377912"/>
            <a:ext cx="8229600" cy="946689"/>
          </a:xfrm>
        </p:spPr>
        <p:txBody>
          <a:bodyPr/>
          <a:lstStyle/>
          <a:p>
            <a:pPr eaLnBrk="1" hangingPunct="1"/>
            <a:endParaRPr lang="bg-BG" altLang="bg-BG" dirty="0" smtClean="0"/>
          </a:p>
          <a:p>
            <a:pPr eaLnBrk="1" hangingPunct="1"/>
            <a:endParaRPr lang="en-US" altLang="bg-BG" dirty="0" smtClean="0"/>
          </a:p>
        </p:txBody>
      </p:sp>
      <p:graphicFrame>
        <p:nvGraphicFramePr>
          <p:cNvPr id="8" name="Chart 7"/>
          <p:cNvGraphicFramePr>
            <a:graphicFrameLocks/>
          </p:cNvGraphicFramePr>
          <p:nvPr>
            <p:extLst>
              <p:ext uri="{D42A27DB-BD31-4B8C-83A1-F6EECF244321}">
                <p14:modId xmlns:p14="http://schemas.microsoft.com/office/powerpoint/2010/main" val="3177296340"/>
              </p:ext>
            </p:extLst>
          </p:nvPr>
        </p:nvGraphicFramePr>
        <p:xfrm>
          <a:off x="852406" y="188641"/>
          <a:ext cx="9934413" cy="5040559"/>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p:cNvSpPr>
            <a:spLocks noGrp="1"/>
          </p:cNvSpPr>
          <p:nvPr>
            <p:ph type="ftr" sz="quarter" idx="11"/>
          </p:nvPr>
        </p:nvSpPr>
        <p:spPr>
          <a:xfrm rot="16200000">
            <a:off x="9067982" y="3003458"/>
            <a:ext cx="5938836" cy="309201"/>
          </a:xfrm>
        </p:spPr>
        <p:txBody>
          <a:bodyPr/>
          <a:lstStyle/>
          <a:p>
            <a:r>
              <a:rPr lang="ru-RU" dirty="0" smtClean="0"/>
              <a:t>Министерство на здравеопазването</a:t>
            </a:r>
            <a:endParaRPr lang="en-US" dirty="0"/>
          </a:p>
        </p:txBody>
      </p:sp>
      <p:sp>
        <p:nvSpPr>
          <p:cNvPr id="3" name="Slide Number Placeholder 2"/>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2549620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endParaRPr lang="bg-BG" sz="2600" dirty="0" smtClean="0"/>
          </a:p>
          <a:p>
            <a:pPr algn="just"/>
            <a:r>
              <a:rPr lang="ru-RU" sz="3100" dirty="0" smtClean="0">
                <a:latin typeface="Times New Roman" panose="02020603050405020304" pitchFamily="18" charset="0"/>
                <a:cs typeface="Times New Roman" panose="02020603050405020304" pitchFamily="18" charset="0"/>
              </a:rPr>
              <a:t>Публичните разходи за здравеопазване нарастват от 810 млн.лв. през 1998 г. до 4,3 млрд.лв. през 2017 г.  Съответно техният дял в БВП е от 3,1 % до 4,6 %.</a:t>
            </a:r>
          </a:p>
          <a:p>
            <a:pPr algn="just"/>
            <a:r>
              <a:rPr lang="ru-RU" sz="3100" dirty="0" smtClean="0">
                <a:latin typeface="Times New Roman" panose="02020603050405020304" pitchFamily="18" charset="0"/>
                <a:cs typeface="Times New Roman" panose="02020603050405020304" pitchFamily="18" charset="0"/>
              </a:rPr>
              <a:t>По данни на различни проучвания на ЕС, Световна банка и СЗО, съотношението </a:t>
            </a:r>
            <a:r>
              <a:rPr lang="ru-RU" sz="3100" dirty="0">
                <a:latin typeface="Times New Roman" panose="02020603050405020304" pitchFamily="18" charset="0"/>
                <a:cs typeface="Times New Roman" panose="02020603050405020304" pitchFamily="18" charset="0"/>
              </a:rPr>
              <a:t>между публични и частни разходи за здраве се измества </a:t>
            </a:r>
            <a:r>
              <a:rPr lang="ru-RU" sz="3100" dirty="0" smtClean="0">
                <a:latin typeface="Times New Roman" panose="02020603050405020304" pitchFamily="18" charset="0"/>
                <a:cs typeface="Times New Roman" panose="02020603050405020304" pitchFamily="18" charset="0"/>
              </a:rPr>
              <a:t>в </a:t>
            </a:r>
            <a:r>
              <a:rPr lang="ru-RU" sz="3100" dirty="0">
                <a:latin typeface="Times New Roman" panose="02020603050405020304" pitchFamily="18" charset="0"/>
                <a:cs typeface="Times New Roman" panose="02020603050405020304" pitchFamily="18" charset="0"/>
              </a:rPr>
              <a:t>посока на увеличение на частните за сметка на публичните </a:t>
            </a:r>
            <a:r>
              <a:rPr lang="ru-RU" sz="3100" dirty="0" smtClean="0">
                <a:latin typeface="Times New Roman" panose="02020603050405020304" pitchFamily="18" charset="0"/>
                <a:cs typeface="Times New Roman" panose="02020603050405020304" pitchFamily="18" charset="0"/>
              </a:rPr>
              <a:t>разходи.</a:t>
            </a:r>
            <a:endParaRPr lang="ru-RU" sz="3100" dirty="0">
              <a:latin typeface="Times New Roman" panose="02020603050405020304" pitchFamily="18" charset="0"/>
              <a:cs typeface="Times New Roman" panose="02020603050405020304" pitchFamily="18" charset="0"/>
            </a:endParaRPr>
          </a:p>
          <a:p>
            <a:pPr marL="0" indent="0">
              <a:buNone/>
            </a:pPr>
            <a:endParaRPr lang="bg-BG" dirty="0"/>
          </a:p>
        </p:txBody>
      </p:sp>
      <p:sp>
        <p:nvSpPr>
          <p:cNvPr id="2" name="Footer Placeholder 1"/>
          <p:cNvSpPr>
            <a:spLocks noGrp="1"/>
          </p:cNvSpPr>
          <p:nvPr>
            <p:ph type="ftr" sz="quarter" idx="11"/>
          </p:nvPr>
        </p:nvSpPr>
        <p:spPr/>
        <p:txBody>
          <a:bodyPr/>
          <a:lstStyle/>
          <a:p>
            <a:r>
              <a:rPr lang="ru-RU" smtClean="0"/>
              <a:t>Министерство на здравеопазването</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3387468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8411" y="847769"/>
            <a:ext cx="8229600" cy="706090"/>
          </a:xfrm>
        </p:spPr>
        <p:txBody>
          <a:bodyPr>
            <a:normAutofit/>
          </a:bodyPr>
          <a:lstStyle/>
          <a:p>
            <a:pPr algn="ctr"/>
            <a:r>
              <a:rPr lang="bg-BG" sz="1800" b="1" dirty="0">
                <a:latin typeface="Times New Roman" panose="02020603050405020304" pitchFamily="18" charset="0"/>
                <a:cs typeface="Times New Roman" panose="02020603050405020304" pitchFamily="18" charset="0"/>
              </a:rPr>
              <a:t>Разходи за здравеопазване като процент от </a:t>
            </a:r>
            <a:r>
              <a:rPr lang="bg-BG" sz="1800" b="1" dirty="0" smtClean="0">
                <a:latin typeface="Times New Roman" panose="02020603050405020304" pitchFamily="18" charset="0"/>
                <a:cs typeface="Times New Roman" panose="02020603050405020304" pitchFamily="18" charset="0"/>
              </a:rPr>
              <a:t>БВП. </a:t>
            </a:r>
            <a:br>
              <a:rPr lang="bg-BG" sz="1800" b="1" dirty="0" smtClean="0">
                <a:latin typeface="Times New Roman" panose="02020603050405020304" pitchFamily="18" charset="0"/>
                <a:cs typeface="Times New Roman" panose="02020603050405020304" pitchFamily="18" charset="0"/>
              </a:rPr>
            </a:br>
            <a:r>
              <a:rPr lang="bg-BG" sz="1800" b="1" dirty="0" smtClean="0">
                <a:latin typeface="Times New Roman" panose="02020603050405020304" pitchFamily="18" charset="0"/>
                <a:cs typeface="Times New Roman" panose="02020603050405020304" pitchFamily="18" charset="0"/>
              </a:rPr>
              <a:t>делът на публичните разходи през 2015 г. е 4,6% от </a:t>
            </a:r>
            <a:r>
              <a:rPr lang="bg-BG" sz="1800" b="1" dirty="0" err="1" smtClean="0">
                <a:latin typeface="Times New Roman" panose="02020603050405020304" pitchFamily="18" charset="0"/>
                <a:cs typeface="Times New Roman" panose="02020603050405020304" pitchFamily="18" charset="0"/>
              </a:rPr>
              <a:t>бвп</a:t>
            </a:r>
            <a:endParaRPr lang="en-US" sz="1800" b="1" dirty="0">
              <a:latin typeface="Times New Roman" panose="02020603050405020304" pitchFamily="18" charset="0"/>
              <a:cs typeface="Times New Roman" panose="02020603050405020304" pitchFamily="18" charset="0"/>
            </a:endParaRPr>
          </a:p>
        </p:txBody>
      </p:sp>
      <p:sp>
        <p:nvSpPr>
          <p:cNvPr id="5" name="Content Placeholder 4"/>
          <p:cNvSpPr>
            <a:spLocks noGrp="1"/>
          </p:cNvSpPr>
          <p:nvPr>
            <p:ph idx="1"/>
          </p:nvPr>
        </p:nvSpPr>
        <p:spPr/>
        <p:txBody>
          <a:bodyPr/>
          <a:lstStyle/>
          <a:p>
            <a:endParaRPr lang="bg-BG" dirty="0" smtClean="0"/>
          </a:p>
          <a:p>
            <a:endParaRPr lang="en-US" dirty="0"/>
          </a:p>
        </p:txBody>
      </p:sp>
      <p:graphicFrame>
        <p:nvGraphicFramePr>
          <p:cNvPr id="7" name="Chart 6"/>
          <p:cNvGraphicFramePr>
            <a:graphicFrameLocks/>
          </p:cNvGraphicFramePr>
          <p:nvPr>
            <p:extLst>
              <p:ext uri="{D42A27DB-BD31-4B8C-83A1-F6EECF244321}">
                <p14:modId xmlns:p14="http://schemas.microsoft.com/office/powerpoint/2010/main" val="3248905805"/>
              </p:ext>
            </p:extLst>
          </p:nvPr>
        </p:nvGraphicFramePr>
        <p:xfrm>
          <a:off x="1883532" y="1453426"/>
          <a:ext cx="8919148" cy="4423846"/>
        </p:xfrm>
        <a:graphic>
          <a:graphicData uri="http://schemas.openxmlformats.org/drawingml/2006/chart">
            <c:chart xmlns:c="http://schemas.openxmlformats.org/drawingml/2006/chart" xmlns:r="http://schemas.openxmlformats.org/officeDocument/2006/relationships" r:id="rId2"/>
          </a:graphicData>
        </a:graphic>
      </p:graphicFrame>
      <p:sp>
        <p:nvSpPr>
          <p:cNvPr id="3" name="Footer Placeholder 2"/>
          <p:cNvSpPr>
            <a:spLocks noGrp="1"/>
          </p:cNvSpPr>
          <p:nvPr>
            <p:ph type="ftr" sz="quarter" idx="11"/>
          </p:nvPr>
        </p:nvSpPr>
        <p:spPr/>
        <p:txBody>
          <a:bodyPr/>
          <a:lstStyle/>
          <a:p>
            <a:r>
              <a:rPr lang="ru-RU" smtClean="0"/>
              <a:t>Министерство на здравеопазването</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294453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TM10001114[[fn=Gallery]]</Template>
  <TotalTime>1806</TotalTime>
  <Words>4502</Words>
  <Application>Microsoft Office PowerPoint</Application>
  <PresentationFormat>Widescreen</PresentationFormat>
  <Paragraphs>514</Paragraphs>
  <Slides>54</Slides>
  <Notes>29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54</vt:i4>
      </vt:variant>
    </vt:vector>
  </HeadingPairs>
  <TitlesOfParts>
    <vt:vector size="63" baseType="lpstr">
      <vt:lpstr>Arial</vt:lpstr>
      <vt:lpstr>Calibri</vt:lpstr>
      <vt:lpstr>Courier New</vt:lpstr>
      <vt:lpstr>Garamond</vt:lpstr>
      <vt:lpstr>Gill Sans MT</vt:lpstr>
      <vt:lpstr>Monotype Corsiva</vt:lpstr>
      <vt:lpstr>Times New Roman</vt:lpstr>
      <vt:lpstr>Wingdings</vt:lpstr>
      <vt:lpstr>Gallery</vt:lpstr>
      <vt:lpstr>           Здравна система  предизвикателства и насоки за развитие</vt:lpstr>
      <vt:lpstr>Действаща здравна система –       Кратка характеристика  </vt:lpstr>
      <vt:lpstr>Действаща здравна система –         предимства </vt:lpstr>
      <vt:lpstr>Действаща здравна система –         недостатъци</vt:lpstr>
      <vt:lpstr>Действаща здравна система –         недостатъци (2)</vt:lpstr>
      <vt:lpstr>Действаща здравна система –         недостатъци (3)</vt:lpstr>
      <vt:lpstr> </vt:lpstr>
      <vt:lpstr>PowerPoint Presentation</vt:lpstr>
      <vt:lpstr>Разходи за здравеопазване като процент от БВП.  делът на публичните разходи през 2015 г. е 4,6% от бвп</vt:lpstr>
      <vt:lpstr>Източник СЗО</vt:lpstr>
      <vt:lpstr>Здравна система – нов модел          цели</vt:lpstr>
      <vt:lpstr>  модел  A - незабавна конкуренция на НЗОК със застрахователи    </vt:lpstr>
      <vt:lpstr> Механизми на работа на модела - Вариант А</vt:lpstr>
      <vt:lpstr>Механизми на работа на модел А  (2)</vt:lpstr>
      <vt:lpstr>Участници в модел А</vt:lpstr>
      <vt:lpstr>Участници в модел А  (2)</vt:lpstr>
      <vt:lpstr>Гаранционен фонд</vt:lpstr>
      <vt:lpstr>Преимущества на модела при вариант А</vt:lpstr>
      <vt:lpstr>Недостатъци на модела при вариант А</vt:lpstr>
      <vt:lpstr>Здравна система – вариант  Б Икономически принципи при взимане на решенията за въвеждане на задължително допълнително застраховане</vt:lpstr>
      <vt:lpstr>Здравна система –модел  Б                         финансиране</vt:lpstr>
      <vt:lpstr>Здравна система –модел Б        Финансиране (2)</vt:lpstr>
      <vt:lpstr>Здравна система –модел Б              описание</vt:lpstr>
      <vt:lpstr>Здравна система – модел Б             Първи стълб</vt:lpstr>
      <vt:lpstr>Здравна система –модел Б втори стълб – задължително допълнително здравно застраховане</vt:lpstr>
      <vt:lpstr>Здравна система –модел Б                        втори стълб (2)</vt:lpstr>
      <vt:lpstr>Финансиране – Гаранционен фонд</vt:lpstr>
      <vt:lpstr>Здравна система –модел Б              </vt:lpstr>
      <vt:lpstr>Здравна система – нов модел.             За осигурителния и застрахователния пулове (2)</vt:lpstr>
      <vt:lpstr>Здравна система –модел Б         Болнична помощ – принципи</vt:lpstr>
      <vt:lpstr>Здравна система – нов модел.        Болнична помощ – принципи (2)</vt:lpstr>
      <vt:lpstr>Здравна система –модел Б        Болнична помощ – принципи (2)</vt:lpstr>
      <vt:lpstr>Здравна система –модел Б        Болнична помощ – заплащане</vt:lpstr>
      <vt:lpstr>Здравна система –модел Б        Болнична помощ – заплащане</vt:lpstr>
      <vt:lpstr>Здравна система –модел Б        Болнична помощ – заплащане</vt:lpstr>
      <vt:lpstr>Симулация  - Резултати                   Co-payment - 10% </vt:lpstr>
      <vt:lpstr>Симулация – Сравнение и рекапитулация                   Co-payment - 10%</vt:lpstr>
      <vt:lpstr>Симулация – Сравнение Суми, с които разполага болничната помощ </vt:lpstr>
      <vt:lpstr>Симулация – Сравнение. Суми, с които се разплаща болничната помощ </vt:lpstr>
      <vt:lpstr>Здравна система – модел Б –      допълнителни изисквания към болниците</vt:lpstr>
      <vt:lpstr>Здравна система – модел Б                                                                          първична извънболнична помощ</vt:lpstr>
      <vt:lpstr>Здравна система – модел Б           специализирана извънболнична помощ</vt:lpstr>
      <vt:lpstr>Здравна система – модел Б               дентална помощ</vt:lpstr>
      <vt:lpstr>Здравна система – модел Б              лекарствени средства</vt:lpstr>
      <vt:lpstr>Здравна система – модел Б              Медицински изделия</vt:lpstr>
      <vt:lpstr>              нова  здравна система  - модел Б swot-анализ </vt:lpstr>
      <vt:lpstr>              нова  здравна система  - модел Б</vt:lpstr>
      <vt:lpstr>нова  здравна система  - модел Б</vt:lpstr>
      <vt:lpstr>нова  здравна система  - модел Б</vt:lpstr>
      <vt:lpstr>нова  здравна система  - модел Б</vt:lpstr>
      <vt:lpstr>Предимства на модел Б</vt:lpstr>
      <vt:lpstr>Предимства на модел Б   (2)</vt:lpstr>
      <vt:lpstr>Недостатъци на модела</vt:lpstr>
      <vt:lpstr>Бъдете  отговорни           за здравето си!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Нова система</dc:title>
  <dc:creator>Ivan Markov</dc:creator>
  <cp:lastModifiedBy>Ivan Markov</cp:lastModifiedBy>
  <cp:revision>192</cp:revision>
  <cp:lastPrinted>2018-09-25T12:57:25Z</cp:lastPrinted>
  <dcterms:created xsi:type="dcterms:W3CDTF">2018-06-15T08:17:42Z</dcterms:created>
  <dcterms:modified xsi:type="dcterms:W3CDTF">2018-10-01T16:13:33Z</dcterms:modified>
</cp:coreProperties>
</file>