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</p:sldMasterIdLst>
  <p:notesMasterIdLst>
    <p:notesMasterId r:id="rId30"/>
  </p:notesMasterIdLst>
  <p:handoutMasterIdLst>
    <p:handoutMasterId r:id="rId31"/>
  </p:handoutMasterIdLst>
  <p:sldIdLst>
    <p:sldId id="347" r:id="rId3"/>
    <p:sldId id="304" r:id="rId4"/>
    <p:sldId id="350" r:id="rId5"/>
    <p:sldId id="351" r:id="rId6"/>
    <p:sldId id="352" r:id="rId7"/>
    <p:sldId id="353" r:id="rId8"/>
    <p:sldId id="354" r:id="rId9"/>
    <p:sldId id="355" r:id="rId10"/>
    <p:sldId id="367" r:id="rId11"/>
    <p:sldId id="358" r:id="rId12"/>
    <p:sldId id="368" r:id="rId13"/>
    <p:sldId id="359" r:id="rId14"/>
    <p:sldId id="360" r:id="rId15"/>
    <p:sldId id="361" r:id="rId16"/>
    <p:sldId id="362" r:id="rId17"/>
    <p:sldId id="369" r:id="rId18"/>
    <p:sldId id="363" r:id="rId19"/>
    <p:sldId id="364" r:id="rId20"/>
    <p:sldId id="365" r:id="rId21"/>
    <p:sldId id="366" r:id="rId22"/>
    <p:sldId id="370" r:id="rId23"/>
    <p:sldId id="373" r:id="rId24"/>
    <p:sldId id="374" r:id="rId25"/>
    <p:sldId id="380" r:id="rId26"/>
    <p:sldId id="375" r:id="rId27"/>
    <p:sldId id="376" r:id="rId28"/>
    <p:sldId id="379" r:id="rId29"/>
  </p:sldIdLst>
  <p:sldSz cx="9144000" cy="6858000" type="screen4x3"/>
  <p:notesSz cx="9925050" cy="67929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8F"/>
    <a:srgbClr val="41A2AA"/>
    <a:srgbClr val="5E8299"/>
    <a:srgbClr val="BA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69118" autoAdjust="0"/>
  </p:normalViewPr>
  <p:slideViewPr>
    <p:cSldViewPr>
      <p:cViewPr varScale="1">
        <p:scale>
          <a:sx n="51" d="100"/>
          <a:sy n="51" d="100"/>
        </p:scale>
        <p:origin x="196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0707" cy="33941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102" y="1"/>
            <a:ext cx="4300707" cy="33941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C60A9534-0EDE-4F4F-9AA0-33CECE269A8F}" type="datetimeFigureOut">
              <a:rPr lang="en-US" smtClean="0"/>
              <a:t>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2342"/>
            <a:ext cx="4300707" cy="339414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102" y="6452342"/>
            <a:ext cx="4300707" cy="339414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09A2F916-E693-4DDF-818D-7EC7CB41A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13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0855" cy="339646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1901" y="0"/>
            <a:ext cx="4300855" cy="339646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r">
              <a:defRPr sz="1200"/>
            </a:lvl1pPr>
          </a:lstStyle>
          <a:p>
            <a:fld id="{6B47D20F-401C-4C5D-8F9D-31443A7E3BAA}" type="datetimeFigureOut">
              <a:rPr lang="en-GB" smtClean="0"/>
              <a:pPr/>
              <a:t>18/01/2019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09588"/>
            <a:ext cx="3394075" cy="254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7" rIns="93175" bIns="4658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505" y="3226635"/>
            <a:ext cx="7940040" cy="3056811"/>
          </a:xfrm>
          <a:prstGeom prst="rect">
            <a:avLst/>
          </a:prstGeom>
        </p:spPr>
        <p:txBody>
          <a:bodyPr vert="horz" lIns="93175" tIns="46587" rIns="93175" bIns="4658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2089"/>
            <a:ext cx="4300855" cy="339646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1901" y="6452089"/>
            <a:ext cx="4300855" cy="339646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r">
              <a:defRPr sz="1200"/>
            </a:lvl1pPr>
          </a:lstStyle>
          <a:p>
            <a:fld id="{47AF1717-311E-4516-9B4E-004B4FA9F31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5198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F1717-311E-4516-9B4E-004B4FA9F31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498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F1717-311E-4516-9B4E-004B4FA9F31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062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 Изготвяне на методика за извършване на серопревалентни проучвания при ваксинирани лица.</a:t>
            </a:r>
          </a:p>
          <a:p>
            <a:r>
              <a:rPr lang="ru-RU" dirty="0" smtClean="0"/>
              <a:t>2.</a:t>
            </a:r>
            <a:r>
              <a:rPr lang="en-US" dirty="0" smtClean="0"/>
              <a:t> </a:t>
            </a:r>
            <a:r>
              <a:rPr lang="ru-RU" dirty="0" smtClean="0"/>
              <a:t>Доразработване на Информационната система за събиране и анализиране на данните за заболяемостта от морбили, паротит и рубеола чрез изграждане на модули за уеб-базиран надзор на други ваксинопредотвратими заболявания (коклюш, пневмококови инфекции, хепатит В, хемофилус инфлуенце тип Б).</a:t>
            </a:r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F1717-311E-4516-9B4E-004B4FA9F31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1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	В рамките на изпълнение на този проект екип от НЦОЗА посети четири психиатрични институции и направи оценка на нивото на спазване на човешките права в ежедневното обслужване на пациентите настанени в тези институции. Оценката беше направена съгласно предоставения инструмент разработен от СЗО и адаптиран за целите на проекта. Бяха организирани следните дейности:  Превод и адаптация на четири модула за обучение по проблемите на човешките права, оценка на възможностите за възстановяване, изработване на план за възстановяване и подкрепа за възстановяване на хора с психични проблеми. Беше организирано обучение на тема "Човешки права и насърчаване на възстановяването на психичното здраве" на част от персонала на психиатрична болница Св. Иван Рилски – гр. Нови Искър- медицински сестри,  психолози, психиатри и социални работници. Обучението се проведе в сградата на НЦОЗА с участие на преподаватели от НЦОЗА и в присъствието на представители на Офиса на СЗО за България  - ръководителя на офиса  д-р Скендер Сила и доц М. Околийски.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	През м. декември в рамките на това споразумение беше проведена кръгла маса с участие на около 80 души представители на психичноздравни професионалисти, общопрактикуващи лекари, неправителствени организации, политици, народни представители, журналисти, граждани. Кръглата маса се проведе в Зала Изток на Народното събрание под патронажа на д-р Дариткова – председателя на здравната комисия в парламента и с финансовата помощ на СЗО. Темата на дискусията беше докладът на делегацията на Европейската психиатрична асоциация която осаществи през м. юли мисия в България със задача да направи оценка и препоръки за работата на българската психиатрична система от услуги. Докладът беше изготвен и представен на Ръководство на МЗ след което беше представен и на кръглата маса. Резултат от този доклад е очаквано приемане на национална стратегия и план за действие по психиатрична реформа свързана с деинституционалмизацията и разкриване на психичноздравни услуги в общността. </a:t>
            </a:r>
            <a:endParaRPr lang="bg-BG" dirty="0" smtClean="0"/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F1717-311E-4516-9B4E-004B4FA9F31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891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	</a:t>
            </a:r>
            <a:r>
              <a:rPr lang="bg-BG" b="1" dirty="0" smtClean="0"/>
              <a:t>На </a:t>
            </a:r>
            <a:r>
              <a:rPr lang="bg-BG" dirty="0" smtClean="0"/>
              <a:t>61-та годишна сесия на Комисията по наркотичните вещества към ООН, проведена през март 2018 г. във Виена, е взето решение въз основа на препоръка на СЗО да бъдат поставени под международен контрол дванадесет вещества чрез включване в списъците на Конвенциите на ООН по упойващите и психотропните вещества. Съгласно доклада и препоръките на Световната здравна организация тези вещества не намират приложение в медицината, а разпространението и злоупотребата с тях предизвикват висок риск за </a:t>
            </a:r>
            <a:r>
              <a:rPr lang="x-none" dirty="0" smtClean="0"/>
              <a:t>общественото здраве</a:t>
            </a:r>
            <a:r>
              <a:rPr lang="bg-BG" dirty="0" smtClean="0"/>
              <a:t>. Шест от веществата вече са поставени под контрол в България. Останалите вещества са поставени под контрол чрез включването им в  Наредбата за реда за класифициране на растенията и веществата като наркотични – доп. с ПМС № 225 от 17 октомври 2018 г. Включването на посочените вещества в Наредбата за реда за класифициране на растенията и веществата като наркотични се налага с цел поставянето им под контрол, в изпълнение на международните договори, по които Република България е страна, както и за предотвратяване на разпространението им у нас.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F1717-311E-4516-9B4E-004B4FA9F31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0943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F1717-311E-4516-9B4E-004B4FA9F31E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070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F1717-311E-4516-9B4E-004B4FA9F31E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464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F1717-311E-4516-9B4E-004B4FA9F31E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731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vienna first pa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63FD44E-51DF-4E7A-A7C7-B4452B8DA6DA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F7818C6-E5ED-4C7D-BEC9-F7A5CC4202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3DE263F-E89F-4062-85DA-CAED15C3DA61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B3E8E02-E43E-492D-A506-FFE8DBF300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4803343 w 1000"/>
              <a:gd name="T3" fmla="*/ 0 h 1000"/>
              <a:gd name="T4" fmla="*/ 4803343 w 1000"/>
              <a:gd name="T5" fmla="*/ 109538 h 1000"/>
              <a:gd name="T6" fmla="*/ 0 w 1000"/>
              <a:gd name="T7" fmla="*/ 109538 h 1000"/>
              <a:gd name="T8" fmla="*/ 0 w 1000"/>
              <a:gd name="T9" fmla="*/ 0 h 1000"/>
              <a:gd name="T10" fmla="*/ 77724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246FEF-21ED-44D1-AA3E-49D65BB5D222}" type="datetime1">
              <a:rPr lang="en-GB" altLang="en-US" smtClean="0"/>
              <a:t>18/01/2019</a:t>
            </a:fld>
            <a:endParaRPr lang="en-US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6372B8-3A5D-4DD1-A42A-DDCFA374C9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69F83-2E17-4764-BCAC-6810297B0E9F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84E7-0AC4-440C-A80F-B37C3A7E5E7C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83F35-D634-4C7F-8F27-483A5C70998C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3E120-111E-494C-92E9-5F5C6B7ABA65}" type="datetime1">
              <a:rPr lang="en-GB" smtClean="0"/>
              <a:t>18/01/2019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A4DE-4EDA-4FC3-8D92-37599195164B}" type="datetime1">
              <a:rPr lang="en-GB" smtClean="0"/>
              <a:t>18/01/2019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B20E-9C15-49D8-815B-9C4C343F7C74}" type="datetime1">
              <a:rPr lang="en-GB" smtClean="0"/>
              <a:t>18/01/2019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4008-5582-4FEE-8901-951B09E6723C}" type="datetime1">
              <a:rPr lang="en-GB" smtClean="0"/>
              <a:t>18/01/2019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700"/>
              </a:spcAft>
              <a:defRPr/>
            </a:lvl1pPr>
            <a:lvl2pPr>
              <a:lnSpc>
                <a:spcPct val="110000"/>
              </a:lnSpc>
              <a:spcAft>
                <a:spcPts val="700"/>
              </a:spcAft>
              <a:defRPr/>
            </a:lvl2pPr>
            <a:lvl3pPr>
              <a:lnSpc>
                <a:spcPct val="110000"/>
              </a:lnSpc>
              <a:spcAft>
                <a:spcPts val="700"/>
              </a:spcAft>
              <a:defRPr/>
            </a:lvl3pPr>
            <a:lvl4pPr>
              <a:lnSpc>
                <a:spcPct val="110000"/>
              </a:lnSpc>
              <a:spcAft>
                <a:spcPts val="700"/>
              </a:spcAft>
              <a:defRPr/>
            </a:lvl4pPr>
            <a:lvl5pPr>
              <a:lnSpc>
                <a:spcPct val="110000"/>
              </a:lnSpc>
              <a:spcAft>
                <a:spcPts val="7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C4B13A9-9DA9-4C20-A6A8-0FEC92AB72F8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C7E62FB-DB52-4F70-8442-B660950507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08DA-B8F3-4DE1-B2CA-01BEEF558A7A}" type="datetime1">
              <a:rPr lang="en-GB" smtClean="0"/>
              <a:t>18/01/2019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C83B8-FBCD-48C1-8F61-D6E06B7D0630}" type="datetime1">
              <a:rPr lang="en-GB" smtClean="0"/>
              <a:t>18/01/2019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9C704-839C-44F7-8CA4-D20E889F37F5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2AA1-84CC-40BA-9521-AD8DE2E2F42E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9B8153F-1B32-4B5C-B8CB-0397ADC966DD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A63743F-E867-474D-B0CE-025F855E24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C945E0-2C48-48A2-B0F2-08228894C31E}" type="datetime1">
              <a:rPr lang="en-GB" smtClean="0"/>
              <a:t>18/01/2019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E16B985-AA48-4A72-8A83-27EC56D44C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30E85E0-9CC4-42A4-98EB-314A97B55748}" type="datetime1">
              <a:rPr lang="en-GB" smtClean="0"/>
              <a:t>18/01/2019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4ADE086-E307-4C75-AB35-0D4A6781E0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6BE1D5A-48C0-4A71-A02B-DB4DADF83076}" type="datetime1">
              <a:rPr lang="en-GB" smtClean="0"/>
              <a:t>18/01/2019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917680F-47A9-49A6-9331-3FF2A609CE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76173A0-8F5F-4895-9BEC-92DDCFE4C8A4}" type="datetime1">
              <a:rPr lang="en-GB" smtClean="0"/>
              <a:t>18/01/2019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4264564-C5CE-4A9B-BEE5-050D5FC5F0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699616D-B1B5-40A0-B1A5-8819ABE8D552}" type="datetime1">
              <a:rPr lang="en-GB" smtClean="0"/>
              <a:t>18/01/2019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38E2A2D-BE8F-4CA6-877C-BC067AE29C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5B64FB2-ADE8-4CFD-A481-9A55B2E8BA57}" type="datetime1">
              <a:rPr lang="en-GB" smtClean="0"/>
              <a:t>18/01/2019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5F96CDA-4AD1-4B39-8692-55B7C8E7BB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6632"/>
            <a:ext cx="8229600" cy="130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28800"/>
            <a:ext cx="82296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484313"/>
            <a:ext cx="9144000" cy="0"/>
          </a:xfrm>
          <a:prstGeom prst="line">
            <a:avLst/>
          </a:prstGeom>
          <a:ln w="44450">
            <a:solidFill>
              <a:srgbClr val="41A2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Powerpoint-footer-2013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5797296"/>
            <a:ext cx="9144000" cy="1060704"/>
          </a:xfrm>
          <a:prstGeom prst="rect">
            <a:avLst/>
          </a:prstGeom>
        </p:spPr>
      </p:pic>
      <p:sp>
        <p:nvSpPr>
          <p:cNvPr id="8" name="Text Box 11"/>
          <p:cNvSpPr txBox="1">
            <a:spLocks noChangeArrowheads="1"/>
          </p:cNvSpPr>
          <p:nvPr userDrawn="1"/>
        </p:nvSpPr>
        <p:spPr bwMode="auto">
          <a:xfrm>
            <a:off x="3929063" y="6453336"/>
            <a:ext cx="51387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200" b="0" dirty="0" smtClean="0">
                <a:solidFill>
                  <a:schemeClr val="bg1"/>
                </a:solidFill>
              </a:rPr>
              <a:t>Working for a healthier future</a:t>
            </a:r>
            <a:endParaRPr lang="en-GB" sz="1200" b="0" i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83" r:id="rId1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rgbClr val="00558F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2C5B79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2C5B79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2C5B79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2C5B79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2C5B79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2C5B79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2C5B79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2C5B79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E6BA6-B330-46AE-9250-444AD8B48D44}" type="datetime1">
              <a:rPr lang="en-GB" smtClean="0"/>
              <a:t>18/01/2019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1B58B-1209-4884-8B2D-4040F896BBEF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2852936"/>
            <a:ext cx="395616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b="1" dirty="0" smtClean="0">
                <a:latin typeface="+mj-lt"/>
              </a:rPr>
              <a:t>ОТЧЕТ</a:t>
            </a:r>
            <a:r>
              <a:rPr lang="en-US" b="1" dirty="0" smtClean="0">
                <a:latin typeface="+mj-lt"/>
              </a:rPr>
              <a:t> </a:t>
            </a:r>
            <a:r>
              <a:rPr lang="bg-BG" b="1" dirty="0" smtClean="0">
                <a:latin typeface="+mj-lt"/>
              </a:rPr>
              <a:t>НА ИЗПЪЛНЕНИЕТО НА ДЕЙНОСТИТЕ ПО ДВУГОДИШНОТО СПОРАЗУМЕНИЕ ЗА СЪТРУДНИЧЕСТВО МЕЖДУ </a:t>
            </a:r>
          </a:p>
          <a:p>
            <a:pPr algn="ctr"/>
            <a:r>
              <a:rPr lang="bg-BG" b="1" dirty="0" smtClean="0">
                <a:latin typeface="+mj-lt"/>
              </a:rPr>
              <a:t>МЗ И СЗО 2018/2019</a:t>
            </a:r>
          </a:p>
          <a:p>
            <a:pPr algn="ctr"/>
            <a:endParaRPr lang="bg-BG" dirty="0">
              <a:latin typeface="+mj-lt"/>
            </a:endParaRPr>
          </a:p>
          <a:p>
            <a:endParaRPr lang="bg-BG" dirty="0" smtClean="0">
              <a:latin typeface="+mj-lt"/>
            </a:endParaRPr>
          </a:p>
          <a:p>
            <a:endParaRPr lang="bg-BG" dirty="0">
              <a:latin typeface="+mj-lt"/>
            </a:endParaRPr>
          </a:p>
          <a:p>
            <a:endParaRPr lang="bg-BG" dirty="0" smtClean="0">
              <a:latin typeface="+mj-lt"/>
            </a:endParaRPr>
          </a:p>
          <a:p>
            <a:r>
              <a:rPr lang="bg-BG" b="1" dirty="0">
                <a:latin typeface="+mj-lt"/>
              </a:rPr>
              <a:t>Олга Сотирова</a:t>
            </a:r>
          </a:p>
          <a:p>
            <a:r>
              <a:rPr lang="bg-BG" b="1" dirty="0">
                <a:latin typeface="+mj-lt"/>
              </a:rPr>
              <a:t>Иво Арсов</a:t>
            </a:r>
          </a:p>
          <a:p>
            <a:r>
              <a:rPr lang="bg-BG" b="1" dirty="0">
                <a:latin typeface="+mj-lt"/>
              </a:rPr>
              <a:t>Национални координатори</a:t>
            </a:r>
          </a:p>
        </p:txBody>
      </p:sp>
      <p:sp>
        <p:nvSpPr>
          <p:cNvPr id="8" name="AutoShape 2" descr="&amp;gcy;&amp;iecy;&amp;rcy;&amp;bcy; &amp;ncy;&amp;acy; &amp;Rcy;&amp;iecy;&amp;pcy;&amp;ucy;&amp;bcy;&amp;lcy;&amp;icy;&amp;kcy;&amp;acy; &amp;Bcy;&amp;hardcy;&amp;lcy;&amp;gcy;&amp;acy;&amp;rcy;&amp;icy;&amp;ya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9" name="AutoShape 4" descr="&amp;gcy;&amp;iecy;&amp;rcy;&amp;bcy; &amp;ncy;&amp;acy; &amp;Rcy;&amp;iecy;&amp;pcy;&amp;ucy;&amp;bcy;&amp;lcy;&amp;icy;&amp;kcy;&amp;acy; &amp;Bcy;&amp;hardcy;&amp;lcy;&amp;gcy;&amp;acy;&amp;rcy;&amp;icy;&amp;yacy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76672"/>
            <a:ext cx="5032005" cy="139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4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bg-BG" dirty="0" smtClean="0">
                <a:solidFill>
                  <a:srgbClr val="00558F"/>
                </a:solidFill>
                <a:cs typeface="Arial" pitchFamily="34" charset="0"/>
              </a:rPr>
              <a:t>Психично здраве и злоупотреба с вещества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През м. </a:t>
            </a:r>
            <a:r>
              <a:rPr lang="ru-RU" sz="1600" dirty="0"/>
              <a:t>април 2018 г. </a:t>
            </a:r>
            <a:r>
              <a:rPr lang="ru-RU" sz="1600" dirty="0" smtClean="0"/>
              <a:t>- посещение на д-р </a:t>
            </a:r>
            <a:r>
              <a:rPr lang="ru-RU" sz="1600" dirty="0"/>
              <a:t>Дан Чизхолм – програмен мениджър по психично здраве към Офиса на СЗО за Европа. </a:t>
            </a:r>
            <a:r>
              <a:rPr lang="ru-RU" sz="1600" dirty="0" smtClean="0"/>
              <a:t>Оценка </a:t>
            </a:r>
            <a:r>
              <a:rPr lang="ru-RU" sz="1600" dirty="0"/>
              <a:t>на системно ниво на психиатричната помощ у нас с позитивни и негативни </a:t>
            </a:r>
            <a:r>
              <a:rPr lang="ru-RU" sz="1600" dirty="0" smtClean="0"/>
              <a:t>страни; препоръки </a:t>
            </a:r>
            <a:r>
              <a:rPr lang="ru-RU" sz="1600" dirty="0"/>
              <a:t>за изготвяне на цялостна програма за реформа в </a:t>
            </a:r>
            <a:r>
              <a:rPr lang="ru-RU" sz="1600" dirty="0" smtClean="0"/>
              <a:t>сектора;</a:t>
            </a:r>
          </a:p>
          <a:p>
            <a:pPr algn="just"/>
            <a:r>
              <a:rPr lang="bg-BG" sz="1600" dirty="0" smtClean="0"/>
              <a:t>Осъществен п</a:t>
            </a:r>
            <a:r>
              <a:rPr lang="ru-RU" sz="1600" dirty="0" smtClean="0"/>
              <a:t>роект „Правата на възрастни хора с психични заболявания и интелектуални нарушения в институциите“ с финансовата подкрепа на СЗО – с инструмент на СЗО - оценка на спазването на човешките права в обслужването на пациентите 4 психиатрични институции; обучение на персонал от психиатрична болница Св. Иван Рилски – гр. Нови Искър;</a:t>
            </a:r>
          </a:p>
          <a:p>
            <a:pPr algn="just"/>
            <a:r>
              <a:rPr lang="ru-RU" sz="1600" dirty="0" smtClean="0"/>
              <a:t>В рамките на изпълнение на проект „Повишаване на капацитета на специалистите от първичната здравна помощ в България за ранно откриване и превенция на психичноздравни проблеми“ са планирани и осъществени следните дейности: </a:t>
            </a:r>
          </a:p>
          <a:p>
            <a:pPr marL="400050" lvl="1" indent="0" algn="just">
              <a:buNone/>
            </a:pPr>
            <a:r>
              <a:rPr lang="ru-RU" sz="1600" dirty="0" smtClean="0"/>
              <a:t>	- разработване на учебни модули и обучение на общопрактикуващи лекари, социални работници и психолози по проблемите на психичното здраве в първичната помощ и ранно откриване на симпоми на тревожност и депресия; 4 семинара с участие на общо 100 професионалисти, обучение на журналисти (20 представители на медии); </a:t>
            </a:r>
          </a:p>
          <a:p>
            <a:pPr marL="400050" lvl="1" indent="0" algn="just">
              <a:buNone/>
            </a:pPr>
            <a:r>
              <a:rPr lang="ru-RU" sz="1600" dirty="0" smtClean="0"/>
              <a:t>	- кръгла маса по проблемите на психичното здраве под патронажа на д-р Дариткова -</a:t>
            </a:r>
            <a:r>
              <a:rPr lang="en-US" sz="1600" dirty="0" smtClean="0"/>
              <a:t> </a:t>
            </a:r>
            <a:r>
              <a:rPr lang="ru-RU" sz="1600" dirty="0" smtClean="0"/>
              <a:t>представен докладът на делегацията на Европейската психиатрична асоциация с  оценка и препоръки за работата на българската психиатрична система от услуги. В резултат се очаква приемане на национална стратегия и план за действие по психиатрична реформа свързана с деинституционализацията и разкриване на психичноздравни услуги в общността.</a:t>
            </a:r>
            <a:endParaRPr lang="bg-BG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98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dirty="0" smtClean="0">
                <a:solidFill>
                  <a:srgbClr val="00558F"/>
                </a:solidFill>
                <a:cs typeface="Arial" pitchFamily="34" charset="0"/>
              </a:rPr>
              <a:t>Психично здраве и злоупотреба с вещества-2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bg-BG" dirty="0" smtClean="0"/>
          </a:p>
          <a:p>
            <a:pPr algn="just"/>
            <a:r>
              <a:rPr lang="bg-BG" sz="2800" dirty="0" smtClean="0"/>
              <a:t>Ежегодно </a:t>
            </a:r>
            <a:r>
              <a:rPr lang="bg-BG" sz="2800" dirty="0"/>
              <a:t>се попълват Въпросници изпратени от СЗО относно предстоящ преглед от Експертния комитет по наркотична зависимост на вещества с потенциал за създаване зависимост или увреждане на здравето. През 2018 г. са разгледани 12 вещества.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5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bg-BG" dirty="0" smtClean="0">
                <a:solidFill>
                  <a:srgbClr val="00558F"/>
                </a:solidFill>
                <a:cs typeface="Arial" pitchFamily="34" charset="0"/>
              </a:rPr>
              <a:t>Хранене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54461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dirty="0"/>
              <a:t>У</a:t>
            </a:r>
            <a:r>
              <a:rPr lang="ru-RU" sz="8000" dirty="0" smtClean="0"/>
              <a:t>частие </a:t>
            </a:r>
            <a:r>
              <a:rPr lang="ru-RU" sz="8000" dirty="0"/>
              <a:t>в обучителен семинар на тема „Интерпретация, използване и представяне на данните от COSI</a:t>
            </a:r>
            <a:r>
              <a:rPr lang="ru-RU" sz="8000" dirty="0" smtClean="0"/>
              <a:t>“ по </a:t>
            </a:r>
            <a:r>
              <a:rPr lang="ru-RU" sz="8000" dirty="0" err="1"/>
              <a:t>време</a:t>
            </a:r>
            <a:r>
              <a:rPr lang="ru-RU" sz="8000" dirty="0"/>
              <a:t> на 11-тата </a:t>
            </a:r>
            <a:r>
              <a:rPr lang="ru-RU" sz="8000" dirty="0" err="1"/>
              <a:t>работна</a:t>
            </a:r>
            <a:r>
              <a:rPr lang="ru-RU" sz="8000" dirty="0"/>
              <a:t> </a:t>
            </a:r>
            <a:r>
              <a:rPr lang="ru-RU" sz="8000" dirty="0" err="1"/>
              <a:t>среща</a:t>
            </a:r>
            <a:r>
              <a:rPr lang="ru-RU" sz="8000" dirty="0"/>
              <a:t> на </a:t>
            </a:r>
            <a:r>
              <a:rPr lang="ru-RU" sz="8000" dirty="0" err="1"/>
              <a:t>Европейската</a:t>
            </a:r>
            <a:r>
              <a:rPr lang="ru-RU" sz="8000" dirty="0"/>
              <a:t> инициатива на СЗО за наблюдение на </a:t>
            </a:r>
            <a:r>
              <a:rPr lang="ru-RU" sz="8000" dirty="0" err="1"/>
              <a:t>затлъстяването</a:t>
            </a:r>
            <a:r>
              <a:rPr lang="ru-RU" sz="8000" dirty="0"/>
              <a:t> при </a:t>
            </a:r>
            <a:r>
              <a:rPr lang="ru-RU" sz="8000" dirty="0" err="1" smtClean="0"/>
              <a:t>деца</a:t>
            </a:r>
            <a:r>
              <a:rPr lang="ru-RU" sz="8000" dirty="0"/>
              <a:t>;</a:t>
            </a:r>
            <a:endParaRPr lang="bg-BG" sz="8000" dirty="0"/>
          </a:p>
          <a:p>
            <a:pPr algn="just"/>
            <a:r>
              <a:rPr lang="ru-RU" sz="8000" dirty="0" smtClean="0"/>
              <a:t>Участие в срещи</a:t>
            </a:r>
            <a:r>
              <a:rPr lang="ru-RU" sz="8000" dirty="0"/>
              <a:t>, организирани от </a:t>
            </a:r>
            <a:r>
              <a:rPr lang="ru-RU" sz="8000" dirty="0" smtClean="0"/>
              <a:t>СЗО:</a:t>
            </a:r>
          </a:p>
          <a:p>
            <a:pPr marL="400050" lvl="1" indent="0" algn="just">
              <a:buNone/>
            </a:pPr>
            <a:r>
              <a:rPr lang="ru-RU" sz="7600" dirty="0"/>
              <a:t>	</a:t>
            </a:r>
            <a:r>
              <a:rPr lang="ru-RU" sz="8000" dirty="0" smtClean="0"/>
              <a:t>-  </a:t>
            </a:r>
            <a:r>
              <a:rPr lang="ru-RU" sz="8000" dirty="0" err="1" smtClean="0"/>
              <a:t>Работна</a:t>
            </a:r>
            <a:r>
              <a:rPr lang="ru-RU" sz="8000" dirty="0" smtClean="0"/>
              <a:t> </a:t>
            </a:r>
            <a:r>
              <a:rPr lang="ru-RU" sz="8000" dirty="0"/>
              <a:t>среща на Европейска мрежа за редукция на солта, организирана от СЗО – представена е презентация за прием на сол от населението в България – участието е финансирано от </a:t>
            </a:r>
            <a:r>
              <a:rPr lang="ru-RU" sz="8000" dirty="0" smtClean="0"/>
              <a:t>НЦОЗА;</a:t>
            </a:r>
          </a:p>
          <a:p>
            <a:pPr marL="400050" lvl="1" indent="0" algn="just">
              <a:buNone/>
            </a:pPr>
            <a:r>
              <a:rPr lang="ru-RU" sz="8000" dirty="0" smtClean="0"/>
              <a:t>	- Семинар </a:t>
            </a:r>
            <a:r>
              <a:rPr lang="ru-RU" sz="8000" dirty="0"/>
              <a:t>на СЗО за превенция и контрол на незаразните хронични болести, предшестван от Пети турски медицински конгрес, 29 октомври 2018 год. Истанбул </a:t>
            </a:r>
            <a:r>
              <a:rPr lang="ru-RU" sz="8000" dirty="0" smtClean="0"/>
              <a:t>–финансирано </a:t>
            </a:r>
            <a:r>
              <a:rPr lang="ru-RU" sz="8000" dirty="0"/>
              <a:t>от турската </a:t>
            </a:r>
            <a:r>
              <a:rPr lang="ru-RU" sz="8000" dirty="0" smtClean="0"/>
              <a:t>страна;</a:t>
            </a:r>
            <a:endParaRPr lang="ru-RU" sz="8000" dirty="0"/>
          </a:p>
          <a:p>
            <a:pPr marL="400050" lvl="1" indent="0" algn="just">
              <a:buNone/>
            </a:pPr>
            <a:r>
              <a:rPr lang="ru-RU" sz="8000" dirty="0"/>
              <a:t>	</a:t>
            </a:r>
            <a:r>
              <a:rPr lang="ru-RU" sz="8000" dirty="0" smtClean="0"/>
              <a:t>- Конференция</a:t>
            </a:r>
            <a:r>
              <a:rPr lang="ru-RU" sz="8000" dirty="0"/>
              <a:t>, организирана от СЗО и УНИЦЕФ, посветена на ролята на кърменето за превенция на хроничните незаразни болести, 7 и 8 ноември.2018 год. в гр. Москва, Русия </a:t>
            </a:r>
            <a:r>
              <a:rPr lang="ru-RU" sz="8000" dirty="0" smtClean="0"/>
              <a:t>– </a:t>
            </a:r>
            <a:r>
              <a:rPr lang="ru-RU" sz="8000" dirty="0"/>
              <a:t>финансирано от </a:t>
            </a:r>
            <a:r>
              <a:rPr lang="ru-RU" sz="8000" dirty="0" smtClean="0"/>
              <a:t>УНИЦЕФ;</a:t>
            </a:r>
          </a:p>
          <a:p>
            <a:pPr marL="400050" lvl="1" indent="0" algn="just">
              <a:buNone/>
            </a:pPr>
            <a:r>
              <a:rPr lang="ru-RU" sz="8000" dirty="0"/>
              <a:t>	</a:t>
            </a:r>
            <a:r>
              <a:rPr lang="ru-RU" sz="8000" dirty="0" smtClean="0"/>
              <a:t>- </a:t>
            </a:r>
            <a:r>
              <a:rPr lang="ru-RU" sz="8000" dirty="0" err="1" smtClean="0"/>
              <a:t>Среща</a:t>
            </a:r>
            <a:r>
              <a:rPr lang="ru-RU" sz="8000" dirty="0" smtClean="0"/>
              <a:t> </a:t>
            </a:r>
            <a:r>
              <a:rPr lang="ru-RU" sz="8000" dirty="0"/>
              <a:t>на центровете за сътрудничество със Световната здравна организация (СЗО) за укрепване на капацитета за справяне с рисковите фактори, свързани с незаразните хронични болести, и за подобряване на наблюдението им в Европейски регион на СЗО, гр. Москва, Руската федерация, 5-6 декември 2018 г. - участието е финансирано от СЗО офис, </a:t>
            </a:r>
            <a:r>
              <a:rPr lang="ru-RU" sz="8000" dirty="0" smtClean="0"/>
              <a:t>Москва.</a:t>
            </a:r>
            <a:endParaRPr lang="ru-RU" sz="8000" dirty="0"/>
          </a:p>
          <a:p>
            <a:pPr algn="just"/>
            <a:endParaRPr lang="ru-RU" sz="8000" dirty="0"/>
          </a:p>
          <a:p>
            <a:pPr algn="just"/>
            <a:endParaRPr lang="bg-BG" sz="8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02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bg-BG" dirty="0">
                <a:solidFill>
                  <a:srgbClr val="00558F"/>
                </a:solidFill>
                <a:cs typeface="Arial" pitchFamily="34" charset="0"/>
              </a:rPr>
              <a:t>Репродуктивно здраве, майки, новородени, деца и юноши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036496" cy="5733256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Участие </a:t>
            </a:r>
            <a:r>
              <a:rPr lang="ru-RU" sz="1800" dirty="0"/>
              <a:t>в международна конференция „За по-добър старт в живота – кърменето като фактор в профилактиката на неинфекциозните заболявания за достигане на целите на устойчиво развитие в европейския регион на </a:t>
            </a:r>
            <a:r>
              <a:rPr lang="ru-RU" sz="1800" dirty="0" smtClean="0"/>
              <a:t>СЗО“</a:t>
            </a:r>
            <a:r>
              <a:rPr lang="en-US" sz="1800" dirty="0" smtClean="0"/>
              <a:t>, </a:t>
            </a:r>
            <a:r>
              <a:rPr lang="ru-RU" sz="1800" dirty="0" smtClean="0"/>
              <a:t>организирана </a:t>
            </a:r>
            <a:r>
              <a:rPr lang="ru-RU" sz="1800" dirty="0"/>
              <a:t>от СЗО с подкрепата на УНИЦЕФ в Москва на 7 и 8 ноември 2018 г. </a:t>
            </a:r>
            <a:r>
              <a:rPr lang="ru-RU" sz="1800" dirty="0" smtClean="0"/>
              <a:t>България е изготв</a:t>
            </a:r>
            <a:r>
              <a:rPr lang="bg-BG" sz="1800" dirty="0" err="1" smtClean="0"/>
              <a:t>ила</a:t>
            </a:r>
            <a:r>
              <a:rPr lang="ru-RU" sz="1800" dirty="0" smtClean="0"/>
              <a:t> </a:t>
            </a:r>
            <a:r>
              <a:rPr lang="ru-RU" sz="1800" dirty="0"/>
              <a:t>постер </a:t>
            </a:r>
            <a:r>
              <a:rPr lang="ru-RU" sz="1800" dirty="0" smtClean="0"/>
              <a:t>с </a:t>
            </a:r>
            <a:r>
              <a:rPr lang="ru-RU" sz="1800" dirty="0"/>
              <a:t>опита на </a:t>
            </a:r>
            <a:r>
              <a:rPr lang="ru-RU" sz="1800" dirty="0" smtClean="0"/>
              <a:t>държавите </a:t>
            </a:r>
            <a:r>
              <a:rPr lang="ru-RU" sz="1800" dirty="0"/>
              <a:t>по отношение на прилагането на мерки за здравословно хранене на малките деца и защита на </a:t>
            </a:r>
            <a:r>
              <a:rPr lang="ru-RU" sz="1800" dirty="0" smtClean="0"/>
              <a:t>кърменето.</a:t>
            </a:r>
            <a:r>
              <a:rPr lang="en-US" sz="1800" dirty="0" smtClean="0"/>
              <a:t> </a:t>
            </a:r>
            <a:r>
              <a:rPr lang="bg-BG" sz="1800" dirty="0" smtClean="0"/>
              <a:t>О</a:t>
            </a:r>
            <a:r>
              <a:rPr lang="ru-RU" sz="1800" dirty="0" smtClean="0"/>
              <a:t>бсъдени са добри практики, </a:t>
            </a:r>
            <a:r>
              <a:rPr lang="ru-RU" sz="1800" dirty="0"/>
              <a:t>свързани с насърчаването на здравословното хранене на майката, кърменето и подходящо хранене на кърмачета и малки деца, </a:t>
            </a:r>
            <a:r>
              <a:rPr lang="ru-RU" sz="1800" dirty="0" smtClean="0"/>
              <a:t>опит от прилагане </a:t>
            </a:r>
            <a:r>
              <a:rPr lang="ru-RU" sz="1800" dirty="0"/>
              <a:t>на мерки за защита на кърменето и подходящи допълващи практики на </a:t>
            </a:r>
            <a:r>
              <a:rPr lang="ru-RU" sz="1800" dirty="0" smtClean="0"/>
              <a:t>хранене;</a:t>
            </a:r>
            <a:endParaRPr lang="ru-RU" sz="1800" dirty="0"/>
          </a:p>
          <a:p>
            <a:pPr algn="just"/>
            <a:r>
              <a:rPr lang="bg-BG" sz="1800" dirty="0" smtClean="0"/>
              <a:t>Участие в конференция на СЗО по </a:t>
            </a:r>
            <a:r>
              <a:rPr lang="ru-RU" sz="1800" dirty="0" smtClean="0"/>
              <a:t>въпросите </a:t>
            </a:r>
            <a:r>
              <a:rPr lang="ru-RU" sz="1800" dirty="0"/>
              <a:t>на майчиното и перинатално здраве с фокус върху ненужните цезарови </a:t>
            </a:r>
            <a:r>
              <a:rPr lang="ru-RU" sz="1800" dirty="0" smtClean="0"/>
              <a:t>сечения </a:t>
            </a:r>
            <a:r>
              <a:rPr lang="bg-BG" sz="1800" dirty="0" smtClean="0"/>
              <a:t>в Тбилиси, Грузия, 13-14 декември 2018 г. – представен е доклад с предложения за действие:</a:t>
            </a:r>
          </a:p>
          <a:p>
            <a:pPr lvl="1" algn="just">
              <a:buFontTx/>
              <a:buChar char="-"/>
            </a:pPr>
            <a:r>
              <a:rPr lang="ru-RU" sz="1800" dirty="0" smtClean="0"/>
              <a:t>Анализ на </a:t>
            </a:r>
            <a:r>
              <a:rPr lang="ru-RU" sz="1800" dirty="0"/>
              <a:t>индикаторите, водещи до избор на раждане с цезарово сечение, съвместно с НЦОЗА и РЗИ в страната и с помощта на Офиса на СЗО за </a:t>
            </a:r>
            <a:r>
              <a:rPr lang="ru-RU" sz="1800" dirty="0" smtClean="0"/>
              <a:t>България;</a:t>
            </a:r>
          </a:p>
          <a:p>
            <a:pPr lvl="1" algn="just">
              <a:buFontTx/>
              <a:buChar char="-"/>
            </a:pPr>
            <a:r>
              <a:rPr lang="ru-RU" sz="1800" dirty="0" smtClean="0"/>
              <a:t>Въвеждане </a:t>
            </a:r>
            <a:r>
              <a:rPr lang="ru-RU" sz="1800" dirty="0"/>
              <a:t>на Класификацията на Робсън в АГ отделенията/клиниките с цел стандартизиран подход в оценката, наблюдението и сравнението на тенденциите в процентите на цезаровите </a:t>
            </a:r>
            <a:r>
              <a:rPr lang="ru-RU" sz="1800" dirty="0" smtClean="0"/>
              <a:t>сечения</a:t>
            </a:r>
            <a:r>
              <a:rPr lang="ru-RU" sz="1400" dirty="0" smtClean="0"/>
              <a:t>;</a:t>
            </a:r>
          </a:p>
          <a:p>
            <a:pPr lvl="1" algn="just">
              <a:buFontTx/>
              <a:buChar char="-"/>
            </a:pPr>
            <a:r>
              <a:rPr lang="ru-RU" sz="1800" dirty="0"/>
              <a:t>Р</a:t>
            </a:r>
            <a:r>
              <a:rPr lang="ru-RU" sz="1800" dirty="0" smtClean="0"/>
              <a:t>абота </a:t>
            </a:r>
            <a:r>
              <a:rPr lang="ru-RU" sz="1800" dirty="0"/>
              <a:t>с </a:t>
            </a:r>
            <a:r>
              <a:rPr lang="ru-RU" sz="1800" dirty="0" smtClean="0"/>
              <a:t>помощта на психолози с бременните </a:t>
            </a:r>
            <a:r>
              <a:rPr lang="ru-RU" sz="1800" dirty="0"/>
              <a:t>жени и бъдещи </a:t>
            </a:r>
            <a:r>
              <a:rPr lang="ru-RU" sz="1800" dirty="0" smtClean="0"/>
              <a:t>майки, като се </a:t>
            </a:r>
            <a:r>
              <a:rPr lang="ru-RU" sz="1800" dirty="0"/>
              <a:t>популяризират добрите </a:t>
            </a:r>
            <a:r>
              <a:rPr lang="ru-RU" sz="1800" dirty="0" smtClean="0"/>
              <a:t>практики.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9859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558F"/>
                </a:solidFill>
                <a:cs typeface="Arial" pitchFamily="34" charset="0"/>
              </a:rPr>
              <a:t>Справедливост, социални детерминанти, равенство между половете и човешки права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just"/>
            <a:r>
              <a:rPr lang="ru-RU" dirty="0"/>
              <a:t>С</a:t>
            </a:r>
            <a:r>
              <a:rPr lang="ru-RU" dirty="0" smtClean="0"/>
              <a:t>реща </a:t>
            </a:r>
            <a:r>
              <a:rPr lang="ru-RU" dirty="0"/>
              <a:t>в МЗ с участието на представители на УНИЦЕФ, на която </a:t>
            </a:r>
            <a:r>
              <a:rPr lang="ru-RU" dirty="0" smtClean="0"/>
              <a:t>бе обсъдена </a:t>
            </a:r>
            <a:r>
              <a:rPr lang="ru-RU" dirty="0"/>
              <a:t>възможността за </a:t>
            </a:r>
            <a:r>
              <a:rPr lang="ru-RU" dirty="0" smtClean="0"/>
              <a:t>изготвяне </a:t>
            </a:r>
            <a:r>
              <a:rPr lang="ru-RU" dirty="0"/>
              <a:t>на доклад за не/равенствата в здравния статус на населението в </a:t>
            </a:r>
            <a:r>
              <a:rPr lang="ru-RU" dirty="0" smtClean="0"/>
              <a:t>България</a:t>
            </a:r>
            <a:r>
              <a:rPr lang="en-US" dirty="0"/>
              <a:t>;</a:t>
            </a:r>
            <a:endParaRPr lang="ru-RU" dirty="0"/>
          </a:p>
          <a:p>
            <a:pPr algn="just"/>
            <a:r>
              <a:rPr lang="ru-RU" dirty="0"/>
              <a:t>К</a:t>
            </a:r>
            <a:r>
              <a:rPr lang="ru-RU" dirty="0" smtClean="0"/>
              <a:t>онсултации </a:t>
            </a:r>
            <a:r>
              <a:rPr lang="ru-RU" dirty="0"/>
              <a:t>с Крис Браун, Ръководител на Офиса на СЗО за развитие и инвестиции в здравето (Венеция, Италия) към Европейския регионален офис на СЗО, Венеция относно съвместно изготвяне на </a:t>
            </a:r>
            <a:r>
              <a:rPr lang="ru-RU" dirty="0" smtClean="0"/>
              <a:t>доклада</a:t>
            </a:r>
            <a:r>
              <a:rPr lang="en-US" dirty="0" smtClean="0"/>
              <a:t>;</a:t>
            </a:r>
            <a:endParaRPr lang="ru-RU" dirty="0"/>
          </a:p>
          <a:p>
            <a:pPr algn="just"/>
            <a:r>
              <a:rPr lang="ru-RU" dirty="0" smtClean="0"/>
              <a:t>След </a:t>
            </a:r>
            <a:r>
              <a:rPr lang="ru-RU" dirty="0"/>
              <a:t>проведените дискусии </a:t>
            </a:r>
            <a:r>
              <a:rPr lang="ru-RU" dirty="0" smtClean="0"/>
              <a:t>- решение </a:t>
            </a:r>
            <a:r>
              <a:rPr lang="ru-RU" dirty="0"/>
              <a:t>да се използва </a:t>
            </a:r>
            <a:r>
              <a:rPr lang="ru-RU" dirty="0" smtClean="0"/>
              <a:t>методиката на инициативата </a:t>
            </a:r>
            <a:r>
              <a:rPr lang="ru-RU" dirty="0"/>
              <a:t>за изготвянето на Европейски доклад на СЗО относно здравните равенства (The WHO Europe Health Equity Status Report - Initiative (HESR</a:t>
            </a:r>
            <a:r>
              <a:rPr lang="ru-RU" dirty="0" smtClean="0"/>
              <a:t>)</a:t>
            </a:r>
            <a:r>
              <a:rPr lang="en-US" dirty="0" smtClean="0"/>
              <a:t>;</a:t>
            </a:r>
            <a:endParaRPr lang="ru-RU" dirty="0"/>
          </a:p>
          <a:p>
            <a:pPr algn="just"/>
            <a:r>
              <a:rPr lang="ru-RU" dirty="0" smtClean="0"/>
              <a:t>Предстои </a:t>
            </a:r>
            <a:r>
              <a:rPr lang="ru-RU" dirty="0"/>
              <a:t>сключването на споразумение със СЗО за изпълнение на горепосочените </a:t>
            </a:r>
            <a:r>
              <a:rPr lang="ru-RU" dirty="0" smtClean="0"/>
              <a:t>дейности</a:t>
            </a:r>
            <a:r>
              <a:rPr lang="en-US" dirty="0"/>
              <a:t>.</a:t>
            </a:r>
            <a:endParaRPr lang="ru-RU" dirty="0"/>
          </a:p>
          <a:p>
            <a:endParaRPr lang="bg-B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35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4000" dirty="0">
                <a:solidFill>
                  <a:srgbClr val="00558F"/>
                </a:solidFill>
                <a:cs typeface="Arial" pitchFamily="34" charset="0"/>
              </a:rPr>
              <a:t>Национални здравни политики, стратегии и планове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 algn="just"/>
            <a:r>
              <a:rPr lang="ru-RU" dirty="0" smtClean="0"/>
              <a:t>Сключено </a:t>
            </a:r>
            <a:r>
              <a:rPr lang="ru-RU" dirty="0"/>
              <a:t>споразумение със СЗО за изпълнение на дейността: „Картографиране на доказателствата за прилагането на Националната здравна стратегия (НЗС) 2020</a:t>
            </a:r>
            <a:r>
              <a:rPr lang="ru-RU" dirty="0" smtClean="0"/>
              <a:t>“</a:t>
            </a:r>
            <a:r>
              <a:rPr lang="en-US" dirty="0" smtClean="0"/>
              <a:t>;</a:t>
            </a:r>
            <a:endParaRPr lang="ru-RU" dirty="0" smtClean="0"/>
          </a:p>
          <a:p>
            <a:pPr algn="just"/>
            <a:r>
              <a:rPr lang="ru-RU" dirty="0" smtClean="0"/>
              <a:t>Картографирането </a:t>
            </a:r>
            <a:r>
              <a:rPr lang="ru-RU" dirty="0"/>
              <a:t>на доказателствата за прилагането на НЗС 2020 </a:t>
            </a:r>
            <a:r>
              <a:rPr lang="ru-RU" dirty="0" smtClean="0"/>
              <a:t>е </a:t>
            </a:r>
            <a:r>
              <a:rPr lang="ru-RU" dirty="0"/>
              <a:t>извършено с прилагане на методология на </a:t>
            </a:r>
            <a:r>
              <a:rPr lang="ru-RU" dirty="0" smtClean="0"/>
              <a:t>СЗО:</a:t>
            </a:r>
            <a:endParaRPr lang="ru-RU" dirty="0"/>
          </a:p>
          <a:p>
            <a:pPr marL="800100" lvl="2" indent="0" algn="just">
              <a:buNone/>
            </a:pPr>
            <a:r>
              <a:rPr lang="ru-RU" sz="3200" dirty="0"/>
              <a:t>а) картографиране на всички здравни политики, стратегии и планове и програми на национално и поднационално равнище, използващи он-лайн инструменти и методология на СЗО; </a:t>
            </a:r>
          </a:p>
          <a:p>
            <a:pPr marL="800100" lvl="2" indent="0" algn="just">
              <a:buNone/>
            </a:pPr>
            <a:r>
              <a:rPr lang="ru-RU" sz="3200" dirty="0"/>
              <a:t>б) събиране на доказателства за здравето, чрез използване на он-лайн инструменти и методика на СЗО; </a:t>
            </a:r>
          </a:p>
          <a:p>
            <a:pPr marL="800100" lvl="2" indent="0" algn="just">
              <a:buNone/>
            </a:pPr>
            <a:r>
              <a:rPr lang="ru-RU" sz="3200" dirty="0"/>
              <a:t>в) анализ на събраните </a:t>
            </a:r>
            <a:r>
              <a:rPr lang="ru-RU" sz="3200" dirty="0" smtClean="0"/>
              <a:t>данни</a:t>
            </a:r>
            <a:r>
              <a:rPr lang="en-US" sz="3200" dirty="0"/>
              <a:t>;</a:t>
            </a:r>
            <a:endParaRPr lang="ru-RU" sz="3200" dirty="0"/>
          </a:p>
          <a:p>
            <a:pPr algn="just"/>
            <a:r>
              <a:rPr lang="ru-RU" dirty="0" smtClean="0"/>
              <a:t>Изготвен </a:t>
            </a:r>
            <a:r>
              <a:rPr lang="ru-RU" dirty="0"/>
              <a:t>първи вариант на доклада „Оценка на доказателствата за изпълнението и съгласуваността на политиките на Националната здравна стратегия 2010-2020</a:t>
            </a:r>
            <a:r>
              <a:rPr lang="ru-RU" dirty="0" smtClean="0"/>
              <a:t>“</a:t>
            </a:r>
            <a:r>
              <a:rPr lang="en-US" dirty="0" smtClean="0"/>
              <a:t>.</a:t>
            </a:r>
            <a:endParaRPr lang="ru-RU" dirty="0"/>
          </a:p>
          <a:p>
            <a:endParaRPr lang="bg-B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10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8747"/>
            <a:ext cx="8229600" cy="739973"/>
          </a:xfrm>
        </p:spPr>
        <p:txBody>
          <a:bodyPr>
            <a:normAutofit fontScale="90000"/>
          </a:bodyPr>
          <a:lstStyle/>
          <a:p>
            <a:r>
              <a:rPr lang="bg-BG" sz="4000" dirty="0">
                <a:solidFill>
                  <a:srgbClr val="00558F"/>
                </a:solidFill>
                <a:cs typeface="Arial" pitchFamily="34" charset="0"/>
              </a:rPr>
              <a:t>Национални здравни политики, стратегии и </a:t>
            </a:r>
            <a:r>
              <a:rPr lang="bg-BG" sz="4000" dirty="0" smtClean="0">
                <a:solidFill>
                  <a:srgbClr val="00558F"/>
                </a:solidFill>
                <a:cs typeface="Arial" pitchFamily="34" charset="0"/>
              </a:rPr>
              <a:t>планове-2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40376"/>
            <a:ext cx="8640960" cy="65527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bg-BG" sz="1600" dirty="0"/>
              <a:t>По </a:t>
            </a:r>
            <a:r>
              <a:rPr lang="bg-BG" sz="1600" dirty="0" smtClean="0"/>
              <a:t>отношение на </a:t>
            </a:r>
            <a:r>
              <a:rPr lang="bg-BG" sz="1600" dirty="0"/>
              <a:t>реализацията на Политика „Осигуряване на качествени, ефективни и достъпни лекарствени продукти“: </a:t>
            </a:r>
          </a:p>
          <a:p>
            <a:pPr algn="just"/>
            <a:r>
              <a:rPr lang="bg-BG" sz="1600" dirty="0" smtClean="0"/>
              <a:t>Лекарствената </a:t>
            </a:r>
            <a:r>
              <a:rPr lang="bg-BG" sz="1600" dirty="0"/>
              <a:t>политика е насочена към налагането на ясни правила за участниците на фармацевтичния пазар и прилагането на добри европейски практики при ценообразуването на лекарствените продукти и по-рационално използване на публичните средства за </a:t>
            </a:r>
            <a:r>
              <a:rPr lang="bg-BG" sz="1600" dirty="0" smtClean="0"/>
              <a:t>здравеопазване</a:t>
            </a:r>
            <a:r>
              <a:rPr lang="bg-BG" sz="1600" dirty="0"/>
              <a:t>;</a:t>
            </a:r>
          </a:p>
          <a:p>
            <a:pPr algn="just"/>
            <a:r>
              <a:rPr lang="bg-BG" sz="1600" dirty="0" smtClean="0"/>
              <a:t>Регламентирани </a:t>
            </a:r>
            <a:r>
              <a:rPr lang="bg-BG" sz="1600" dirty="0"/>
              <a:t>са мерки за наблюдение на лекарствени продукти и за ограничаване на износа им при необходимост</a:t>
            </a:r>
            <a:r>
              <a:rPr lang="bg-BG" sz="1600" dirty="0" smtClean="0"/>
              <a:t>;</a:t>
            </a:r>
          </a:p>
          <a:p>
            <a:pPr algn="just"/>
            <a:r>
              <a:rPr lang="bg-BG" sz="1600" dirty="0" smtClean="0"/>
              <a:t> </a:t>
            </a:r>
            <a:r>
              <a:rPr lang="bg-BG" sz="1600" dirty="0"/>
              <a:t>Оптимизирана е дейността по провеждане на клинични изпитвания </a:t>
            </a:r>
            <a:r>
              <a:rPr lang="bg-BG" sz="1600" dirty="0" smtClean="0"/>
              <a:t> </a:t>
            </a:r>
            <a:r>
              <a:rPr lang="bg-BG" sz="1600" dirty="0"/>
              <a:t>на лекарствени продукти за хуманна </a:t>
            </a:r>
            <a:r>
              <a:rPr lang="bg-BG" sz="1600" dirty="0" smtClean="0"/>
              <a:t>употреба;</a:t>
            </a:r>
          </a:p>
          <a:p>
            <a:pPr algn="just"/>
            <a:r>
              <a:rPr lang="bg-BG" sz="1600" dirty="0"/>
              <a:t>В</a:t>
            </a:r>
            <a:r>
              <a:rPr lang="bg-BG" sz="1600" dirty="0" smtClean="0"/>
              <a:t>ъведен е нов </a:t>
            </a:r>
            <a:r>
              <a:rPr lang="bg-BG" sz="1600" dirty="0"/>
              <a:t>подход по отношение </a:t>
            </a:r>
            <a:r>
              <a:rPr lang="bg-BG" sz="1600" dirty="0" smtClean="0"/>
              <a:t>на лекарствени </a:t>
            </a:r>
            <a:r>
              <a:rPr lang="bg-BG" sz="1600" dirty="0"/>
              <a:t>продукти, за които не са представени доказателства за терапевтична ефективност и/или съотношението разход-резултат е стойностно </a:t>
            </a:r>
            <a:r>
              <a:rPr lang="bg-BG" sz="1600" dirty="0" smtClean="0"/>
              <a:t>неефективно;</a:t>
            </a:r>
          </a:p>
          <a:p>
            <a:pPr algn="just"/>
            <a:r>
              <a:rPr lang="bg-BG" sz="1600" dirty="0" smtClean="0"/>
              <a:t>С </a:t>
            </a:r>
            <a:r>
              <a:rPr lang="bg-BG" sz="1600" dirty="0"/>
              <a:t>приетите промени в Закона за здравното </a:t>
            </a:r>
            <a:r>
              <a:rPr lang="bg-BG" sz="1600" dirty="0" smtClean="0"/>
              <a:t>осигуряване,чрез </a:t>
            </a:r>
            <a:r>
              <a:rPr lang="bg-BG" sz="1600" dirty="0"/>
              <a:t>Закона за бюджета на НЗОК за 2019г., </a:t>
            </a:r>
            <a:r>
              <a:rPr lang="bg-BG" sz="1600" dirty="0" smtClean="0"/>
              <a:t>следва да </a:t>
            </a:r>
            <a:r>
              <a:rPr lang="bg-BG" sz="1600" dirty="0"/>
              <a:t>се регламентират механизми, гарантиращи предвидимост и устойчивост на бюджета на </a:t>
            </a:r>
            <a:r>
              <a:rPr lang="bg-BG" sz="1600" dirty="0" smtClean="0"/>
              <a:t>НЗОК</a:t>
            </a:r>
            <a:r>
              <a:rPr lang="en-US" sz="1600" dirty="0"/>
              <a:t>;</a:t>
            </a:r>
            <a:endParaRPr lang="bg-BG" sz="1600" dirty="0" smtClean="0"/>
          </a:p>
          <a:p>
            <a:pPr algn="just"/>
            <a:r>
              <a:rPr lang="ru-RU" sz="1600" dirty="0" smtClean="0"/>
              <a:t>ИАЛ в  </a:t>
            </a:r>
            <a:r>
              <a:rPr lang="ru-RU" sz="1600" dirty="0"/>
              <a:t>изпълнение на Двугодишното споразумение между </a:t>
            </a:r>
            <a:r>
              <a:rPr lang="ru-RU" sz="1600" dirty="0" smtClean="0"/>
              <a:t>МЗ и </a:t>
            </a:r>
            <a:r>
              <a:rPr lang="ru-RU" sz="1600" dirty="0"/>
              <a:t>Регионалния офис за Европа на </a:t>
            </a:r>
            <a:r>
              <a:rPr lang="ru-RU" sz="1600" dirty="0" smtClean="0"/>
              <a:t>СЗО е </a:t>
            </a:r>
            <a:r>
              <a:rPr lang="ru-RU" sz="1600" dirty="0" err="1" smtClean="0"/>
              <a:t>разработила</a:t>
            </a:r>
            <a:r>
              <a:rPr lang="ru-RU" sz="1600" dirty="0" smtClean="0"/>
              <a:t> </a:t>
            </a:r>
            <a:r>
              <a:rPr lang="ru-RU" sz="1600" dirty="0" err="1"/>
              <a:t>информационна</a:t>
            </a:r>
            <a:r>
              <a:rPr lang="ru-RU" sz="1600" dirty="0"/>
              <a:t> </a:t>
            </a:r>
            <a:r>
              <a:rPr lang="ru-RU" sz="1600" dirty="0" err="1" smtClean="0"/>
              <a:t>брошура</a:t>
            </a:r>
            <a:r>
              <a:rPr lang="ru-RU" sz="1600" dirty="0" smtClean="0"/>
              <a:t> „</a:t>
            </a:r>
            <a:r>
              <a:rPr lang="ru-RU" sz="1600" dirty="0" err="1" smtClean="0"/>
              <a:t>Пътят</a:t>
            </a:r>
            <a:r>
              <a:rPr lang="ru-RU" sz="1600" dirty="0" smtClean="0"/>
              <a:t> </a:t>
            </a:r>
            <a:r>
              <a:rPr lang="ru-RU" sz="1600" dirty="0"/>
              <a:t>на лекарството – истини и факти“. </a:t>
            </a:r>
            <a:r>
              <a:rPr lang="ru-RU" sz="1600" dirty="0" err="1" smtClean="0"/>
              <a:t>Целта</a:t>
            </a:r>
            <a:r>
              <a:rPr lang="ru-RU" sz="1600" dirty="0" smtClean="0"/>
              <a:t> е </a:t>
            </a:r>
            <a:r>
              <a:rPr lang="ru-RU" sz="1600" dirty="0"/>
              <a:t>да запознае пациентите с </a:t>
            </a:r>
            <a:r>
              <a:rPr lang="ru-RU" sz="1600" dirty="0" err="1" smtClean="0"/>
              <a:t>основните</a:t>
            </a:r>
            <a:r>
              <a:rPr lang="ru-RU" sz="1600" dirty="0" smtClean="0"/>
              <a:t> </a:t>
            </a:r>
            <a:r>
              <a:rPr lang="ru-RU" sz="1600" dirty="0"/>
              <a:t>етапи в разработването на лекарствата - от изследователските лаборатории до пускането им на пазара, като изяснява на достъпен език същността на генеричните лекарства и тяхното значение за рационалната и ефективна фармакотерапия.</a:t>
            </a:r>
          </a:p>
          <a:p>
            <a:pPr algn="just"/>
            <a:endParaRPr lang="bg-BG" sz="1500" dirty="0"/>
          </a:p>
          <a:p>
            <a:pPr algn="just"/>
            <a:endParaRPr lang="ru-RU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38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 fontAlgn="base">
              <a:lnSpc>
                <a:spcPct val="110000"/>
              </a:lnSpc>
              <a:spcBef>
                <a:spcPct val="20000"/>
              </a:spcBef>
              <a:spcAft>
                <a:spcPts val="700"/>
              </a:spcAft>
            </a:pPr>
            <a:r>
              <a:rPr lang="bg-BG" sz="3600" dirty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Интегрирани, ориентирани към хората здравни услуги</a:t>
            </a:r>
            <a:endParaRPr lang="en-US" sz="3600" dirty="0">
              <a:solidFill>
                <a:schemeClr val="accent1">
                  <a:lumMod val="75000"/>
                </a:schemeClr>
              </a:solidFill>
              <a:ea typeface="+mn-ea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0518"/>
            <a:ext cx="8229600" cy="4915832"/>
          </a:xfrm>
        </p:spPr>
        <p:txBody>
          <a:bodyPr>
            <a:noAutofit/>
          </a:bodyPr>
          <a:lstStyle/>
          <a:p>
            <a:pPr algn="just"/>
            <a:r>
              <a:rPr lang="bg-BG" sz="2200" dirty="0" smtClean="0"/>
              <a:t>Участие в Г</a:t>
            </a:r>
            <a:r>
              <a:rPr lang="ru-RU" sz="2200" dirty="0" smtClean="0"/>
              <a:t>лобалната конференция за първична здравна помощ</a:t>
            </a:r>
            <a:r>
              <a:rPr lang="bg-BG" sz="2200" dirty="0" smtClean="0"/>
              <a:t> в Астана на 25-26 октомври 2018 г. с участие на най-високо ниво на СЗО, УНИЦЕФ, РО на СЗО-Европа и др. по случай 40-годишнината от приемането на декларацията от Алма Ата;</a:t>
            </a:r>
          </a:p>
          <a:p>
            <a:pPr algn="just"/>
            <a:r>
              <a:rPr lang="bg-BG" sz="2200" dirty="0" smtClean="0"/>
              <a:t>Участие в подготовката на доклада за </a:t>
            </a:r>
            <a:r>
              <a:rPr lang="ru-RU" sz="2200" dirty="0" smtClean="0"/>
              <a:t>постиженията </a:t>
            </a:r>
            <a:r>
              <a:rPr lang="ru-RU" sz="2200" dirty="0"/>
              <a:t>през </a:t>
            </a:r>
            <a:r>
              <a:rPr lang="ru-RU" sz="2200" dirty="0" smtClean="0"/>
              <a:t>40-годишния период;</a:t>
            </a:r>
            <a:endParaRPr lang="bg-BG" sz="2200" dirty="0" smtClean="0"/>
          </a:p>
          <a:p>
            <a:pPr algn="just"/>
            <a:r>
              <a:rPr lang="ru-RU" sz="2200" dirty="0" smtClean="0"/>
              <a:t>Приета е декларация от Астана в продължение на декларацията от Алма Ата </a:t>
            </a:r>
            <a:r>
              <a:rPr lang="bg-BG" sz="2200" dirty="0" smtClean="0"/>
              <a:t>„От Алма Ата към универсално здравно покритие и постигане целите на устойчиво развитие“  и са потвърдени ангажиментите на държавите-членки на СЗО за подобряване на здравните резултати и осигуряване на навременен достъп на хората до правилната грижа, като се зачитат техните права, нужди, достойнство и автономия.</a:t>
            </a:r>
            <a:endParaRPr lang="bg-BG" sz="2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97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000" dirty="0">
                <a:solidFill>
                  <a:srgbClr val="00558F"/>
                </a:solidFill>
                <a:latin typeface="Arial" pitchFamily="34" charset="0"/>
                <a:cs typeface="Arial" pitchFamily="34" charset="0"/>
              </a:rPr>
              <a:t>Здравни системи, информация и сведения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Autofit/>
          </a:bodyPr>
          <a:lstStyle/>
          <a:p>
            <a:pPr algn="just"/>
            <a:r>
              <a:rPr lang="bg-BG" sz="2200" dirty="0"/>
              <a:t>Участие в работна група </a:t>
            </a:r>
            <a:r>
              <a:rPr lang="bg-BG" sz="2200" dirty="0" smtClean="0"/>
              <a:t>„Намиране и използване на научни доказателства в процеса на вземане на решения в здравната система и организации“</a:t>
            </a:r>
            <a:r>
              <a:rPr lang="fr-BE" sz="2200" dirty="0" smtClean="0"/>
              <a:t>, </a:t>
            </a:r>
            <a:r>
              <a:rPr lang="bg-BG" sz="2200" dirty="0"/>
              <a:t>Белград;</a:t>
            </a:r>
          </a:p>
          <a:p>
            <a:pPr algn="just"/>
            <a:r>
              <a:rPr lang="bg-BG" sz="2200" dirty="0"/>
              <a:t>Участие в последващи онлайн работни срещи.</a:t>
            </a:r>
          </a:p>
          <a:p>
            <a:pPr algn="just"/>
            <a:r>
              <a:rPr lang="bg-BG" sz="2200" dirty="0" smtClean="0"/>
              <a:t>Крайната цел: изготвяне </a:t>
            </a:r>
            <a:r>
              <a:rPr lang="bg-BG" sz="2200" dirty="0"/>
              <a:t>на </a:t>
            </a:r>
            <a:r>
              <a:rPr lang="bg-BG" sz="2200" dirty="0" smtClean="0"/>
              <a:t>Доказателства за политика (</a:t>
            </a:r>
            <a:r>
              <a:rPr lang="fr-BE" sz="2200" dirty="0" smtClean="0"/>
              <a:t>Evidence </a:t>
            </a:r>
            <a:r>
              <a:rPr lang="fr-BE" sz="2200" dirty="0" err="1"/>
              <a:t>Brief</a:t>
            </a:r>
            <a:r>
              <a:rPr lang="fr-BE" sz="2200" dirty="0"/>
              <a:t> for </a:t>
            </a:r>
            <a:r>
              <a:rPr lang="fr-BE" sz="2200" dirty="0" smtClean="0"/>
              <a:t>Policy</a:t>
            </a:r>
            <a:r>
              <a:rPr lang="bg-BG" sz="2200" dirty="0" smtClean="0"/>
              <a:t>)</a:t>
            </a:r>
            <a:r>
              <a:rPr lang="fr-BE" sz="2200" dirty="0" smtClean="0"/>
              <a:t> </a:t>
            </a:r>
            <a:r>
              <a:rPr lang="bg-BG" sz="2200" dirty="0"/>
              <a:t>относно </a:t>
            </a:r>
            <a:r>
              <a:rPr lang="bg-BG" sz="2200" dirty="0" err="1"/>
              <a:t>атнимикробната</a:t>
            </a:r>
            <a:r>
              <a:rPr lang="bg-BG" sz="2200" dirty="0"/>
              <a:t> резистентност.</a:t>
            </a:r>
          </a:p>
          <a:p>
            <a:pPr algn="just"/>
            <a:r>
              <a:rPr lang="bg-BG" sz="2200" dirty="0" smtClean="0"/>
              <a:t>Участие </a:t>
            </a:r>
            <a:r>
              <a:rPr lang="bg-BG" sz="2200" dirty="0"/>
              <a:t>във виртуалната среща на </a:t>
            </a:r>
            <a:r>
              <a:rPr lang="bg-BG" sz="2200" dirty="0" smtClean="0"/>
              <a:t>Европейската здравна мрежа за изследвания (</a:t>
            </a:r>
            <a:r>
              <a:rPr lang="fr-BE" sz="2200" dirty="0" err="1" smtClean="0"/>
              <a:t>European</a:t>
            </a:r>
            <a:r>
              <a:rPr lang="fr-BE" sz="2200" dirty="0" smtClean="0"/>
              <a:t> </a:t>
            </a:r>
            <a:r>
              <a:rPr lang="fr-BE" sz="2200" dirty="0" err="1"/>
              <a:t>Health</a:t>
            </a:r>
            <a:r>
              <a:rPr lang="fr-BE" sz="2200" dirty="0"/>
              <a:t> </a:t>
            </a:r>
            <a:r>
              <a:rPr lang="fr-BE" sz="2200" dirty="0" err="1"/>
              <a:t>Research</a:t>
            </a:r>
            <a:r>
              <a:rPr lang="fr-BE" sz="2200" dirty="0"/>
              <a:t> </a:t>
            </a:r>
            <a:r>
              <a:rPr lang="fr-BE" sz="2200" dirty="0" smtClean="0"/>
              <a:t>Network), </a:t>
            </a:r>
            <a:r>
              <a:rPr lang="bg-BG" sz="2200" dirty="0"/>
              <a:t>на която </a:t>
            </a:r>
            <a:r>
              <a:rPr lang="bg-BG" sz="2200" dirty="0" smtClean="0"/>
              <a:t>са </a:t>
            </a:r>
            <a:r>
              <a:rPr lang="bg-BG" sz="2200" dirty="0"/>
              <a:t>избрани ротационен председател и заместник председател</a:t>
            </a:r>
            <a:r>
              <a:rPr lang="bg-BG" sz="2200" dirty="0" smtClean="0"/>
              <a:t>.</a:t>
            </a:r>
          </a:p>
          <a:p>
            <a:pPr algn="just"/>
            <a:r>
              <a:rPr lang="bg-BG" sz="2200" dirty="0" smtClean="0"/>
              <a:t>Трудности: </a:t>
            </a:r>
            <a:r>
              <a:rPr lang="ru-RU" sz="2200" dirty="0"/>
              <a:t>Трудности в координацията от гледна точка на синхронизиране на работните графици и приоритетите, свързани с непосредствените ангажименти на работното място</a:t>
            </a:r>
            <a:r>
              <a:rPr lang="ru-RU" sz="2200" dirty="0" smtClean="0"/>
              <a:t>.</a:t>
            </a:r>
            <a:endParaRPr lang="bg-BG" sz="2200" dirty="0"/>
          </a:p>
          <a:p>
            <a:endParaRPr lang="bg-BG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00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bg-BG" sz="2400" dirty="0">
                <a:solidFill>
                  <a:srgbClr val="00558F"/>
                </a:solidFill>
                <a:cs typeface="Arial" pitchFamily="34" charset="0"/>
              </a:rPr>
              <a:t>Подготвеност на държавата при здравни извънредни ситуации и Международните здравни разпоредби (2005) 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472607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/>
              <a:t>Организирани</a:t>
            </a:r>
            <a:r>
              <a:rPr lang="en-US" sz="1800" dirty="0" smtClean="0"/>
              <a:t> </a:t>
            </a:r>
            <a:r>
              <a:rPr lang="bg-BG" sz="1800" dirty="0" smtClean="0"/>
              <a:t>са</a:t>
            </a:r>
            <a:r>
              <a:rPr lang="ru-RU" sz="1800" dirty="0" smtClean="0"/>
              <a:t> </a:t>
            </a:r>
            <a:r>
              <a:rPr lang="ru-RU" sz="1800" dirty="0"/>
              <a:t>работни срещи и обучения, в сътрудничество с офиса на СЗО в страната, Европейския център за контрол на болестите в Стокхолм, посолството на САЩ в София, както и с различни национални министерства и ведомства – Министерство на земеделието и храните, Българска агенция за безопасност на храните, Военномедицинска академия, Държавна агенция за бежанците, ДАНС  и др</a:t>
            </a:r>
            <a:r>
              <a:rPr lang="ru-RU" sz="1800" dirty="0" smtClean="0"/>
              <a:t>.;</a:t>
            </a:r>
          </a:p>
          <a:p>
            <a:pPr algn="just"/>
            <a:r>
              <a:rPr lang="ru-RU" sz="1800" dirty="0"/>
              <a:t>С участието и на НПО – Българското сдружение по превантивна медицина, Българското сдружение по иновативна медицина, Дружеството на българските епидемиолози и др. </a:t>
            </a:r>
            <a:r>
              <a:rPr lang="ru-RU" sz="1800" dirty="0" smtClean="0"/>
              <a:t>са организирани </a:t>
            </a:r>
            <a:r>
              <a:rPr lang="ru-RU" sz="1800" dirty="0"/>
              <a:t>национални срещи през м. септември в Пловдив, м. ноември в </a:t>
            </a:r>
            <a:r>
              <a:rPr lang="ru-RU" sz="1800" dirty="0" smtClean="0"/>
              <a:t>Панагюрище, </a:t>
            </a:r>
            <a:r>
              <a:rPr lang="ru-RU" sz="1800" dirty="0"/>
              <a:t>на които </a:t>
            </a:r>
            <a:r>
              <a:rPr lang="ru-RU" sz="1800" dirty="0" smtClean="0"/>
              <a:t>са разгледани </a:t>
            </a:r>
            <a:r>
              <a:rPr lang="ru-RU" sz="1800" dirty="0"/>
              <a:t>всички аспекти на готовността на системата за обществено здраве в страната – </a:t>
            </a:r>
            <a:r>
              <a:rPr lang="ru-RU" sz="1800" dirty="0" smtClean="0"/>
              <a:t>в лицето на РЗИ </a:t>
            </a:r>
            <a:r>
              <a:rPr lang="ru-RU" sz="1800" dirty="0"/>
              <a:t>и центровете по обществено здраве за реакция при възникване на събитие, заплашващо общественото </a:t>
            </a:r>
            <a:r>
              <a:rPr lang="ru-RU" sz="1800" dirty="0" smtClean="0"/>
              <a:t>здраве</a:t>
            </a:r>
            <a:r>
              <a:rPr lang="ru-RU" sz="1800" dirty="0"/>
              <a:t>;</a:t>
            </a:r>
            <a:endParaRPr lang="ru-RU" sz="1800" dirty="0" smtClean="0"/>
          </a:p>
          <a:p>
            <a:pPr algn="just"/>
            <a:r>
              <a:rPr lang="ru-RU" sz="1800" dirty="0" smtClean="0"/>
              <a:t>Успешно </a:t>
            </a:r>
            <a:r>
              <a:rPr lang="ru-RU" sz="1800" dirty="0"/>
              <a:t>се </a:t>
            </a:r>
            <a:r>
              <a:rPr lang="ru-RU" sz="1800" dirty="0" smtClean="0"/>
              <a:t>осъществява </a:t>
            </a:r>
            <a:r>
              <a:rPr lang="ru-RU" sz="1800" dirty="0"/>
              <a:t>съвместната дейност с </a:t>
            </a:r>
            <a:r>
              <a:rPr lang="ru-RU" sz="1800" dirty="0" smtClean="0"/>
              <a:t>Главна </a:t>
            </a:r>
            <a:r>
              <a:rPr lang="ru-RU" sz="1800" dirty="0"/>
              <a:t>дирекция </a:t>
            </a:r>
            <a:r>
              <a:rPr lang="ru-RU" sz="1800" dirty="0" smtClean="0"/>
              <a:t>«Пожарна </a:t>
            </a:r>
            <a:r>
              <a:rPr lang="ru-RU" sz="1800" dirty="0"/>
              <a:t>безопасност и защита на </a:t>
            </a:r>
            <a:r>
              <a:rPr lang="ru-RU" sz="1800" dirty="0" smtClean="0"/>
              <a:t>населението» </a:t>
            </a:r>
            <a:r>
              <a:rPr lang="ru-RU" sz="1800" dirty="0"/>
              <a:t>към МВР </a:t>
            </a:r>
            <a:r>
              <a:rPr lang="ru-RU" sz="1800" dirty="0" smtClean="0"/>
              <a:t>, </a:t>
            </a:r>
            <a:r>
              <a:rPr lang="ru-RU" sz="1800" dirty="0"/>
              <a:t>където се съчетават и дейностите по Гражданска защита и гражданско съдействие по линия на НАТО със специфичните активности на МЗ по прилагането на Международните здравни </a:t>
            </a:r>
            <a:r>
              <a:rPr lang="ru-RU" sz="1800" dirty="0" smtClean="0"/>
              <a:t>правила</a:t>
            </a:r>
            <a:r>
              <a:rPr lang="ru-RU" sz="1800" dirty="0"/>
              <a:t>;</a:t>
            </a:r>
            <a:endParaRPr lang="ru-RU" sz="1800" dirty="0" smtClean="0"/>
          </a:p>
          <a:p>
            <a:pPr algn="just"/>
            <a:r>
              <a:rPr lang="ru-RU" sz="1800" dirty="0" smtClean="0"/>
              <a:t>На традиционната годишна среща с ветеринарните специалисти от БАБХ са разгледани основно теми, касаещи общите действия при възникване на огнища на зоонози, като специално внимание е отделено на практическото взаимодействие при случаи на птичи грип, Западно Нилска треска и други зоонози с голям епидемичен потенциал.</a:t>
            </a:r>
          </a:p>
          <a:p>
            <a:pPr algn="just"/>
            <a:endParaRPr lang="bg-BG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6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692696"/>
            <a:ext cx="7772400" cy="5390728"/>
          </a:xfrm>
        </p:spPr>
        <p:txBody>
          <a:bodyPr/>
          <a:lstStyle/>
          <a:p>
            <a:pPr algn="ctr" eaLnBrk="1" hangingPunct="1"/>
            <a:r>
              <a:rPr lang="bg-BG" altLang="en-US" dirty="0" smtClean="0">
                <a:latin typeface="+mj-lt"/>
              </a:rPr>
              <a:t>ОТЧЕТНА СРЕЩА НА НАЦИОНАЛНИТЕ КООРДИНАТОРИ</a:t>
            </a:r>
            <a:endParaRPr lang="en-US" altLang="en-US" dirty="0" smtClean="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6372B8-3A5D-4DD1-A42A-DDCFA374C9AE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200" dirty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Оценка на информацията и риска при здравни извънредни ситуации</a:t>
            </a:r>
            <a:endParaRPr lang="bg-B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7638"/>
            <a:ext cx="8856984" cy="5179714"/>
          </a:xfrm>
        </p:spPr>
        <p:txBody>
          <a:bodyPr>
            <a:noAutofit/>
          </a:bodyPr>
          <a:lstStyle/>
          <a:p>
            <a:pPr algn="just"/>
            <a:r>
              <a:rPr lang="ru-RU" sz="1800" dirty="0"/>
              <a:t>О</a:t>
            </a:r>
            <a:r>
              <a:rPr lang="ru-RU" sz="1800" dirty="0" smtClean="0"/>
              <a:t>бучение 6 </a:t>
            </a:r>
            <a:r>
              <a:rPr lang="ru-RU" sz="1800" dirty="0"/>
              <a:t>– 13 </a:t>
            </a:r>
            <a:r>
              <a:rPr lang="ru-RU" sz="1800" dirty="0" smtClean="0"/>
              <a:t>юли 2018 г. в Букурещ с </a:t>
            </a:r>
            <a:r>
              <a:rPr lang="ru-RU" sz="1800" dirty="0"/>
              <a:t>подчертано практическа </a:t>
            </a:r>
            <a:r>
              <a:rPr lang="ru-RU" sz="1800" dirty="0" smtClean="0"/>
              <a:t>насоченост, организирано </a:t>
            </a:r>
            <a:r>
              <a:rPr lang="ru-RU" sz="1800" dirty="0"/>
              <a:t>със съдействието на Американското </a:t>
            </a:r>
            <a:r>
              <a:rPr lang="ru-RU" sz="1800" dirty="0" smtClean="0"/>
              <a:t>посолство за </a:t>
            </a:r>
            <a:r>
              <a:rPr lang="ru-RU" sz="1800" dirty="0"/>
              <a:t>представители на 5 страни от </a:t>
            </a:r>
            <a:r>
              <a:rPr lang="ru-RU" sz="1800" dirty="0" smtClean="0"/>
              <a:t>региона; материали на български език, с възможност за ползване </a:t>
            </a:r>
            <a:r>
              <a:rPr lang="ru-RU" sz="1800" dirty="0"/>
              <a:t>за допълнително национално базирано обучение. </a:t>
            </a:r>
            <a:r>
              <a:rPr lang="ru-RU" sz="1800" dirty="0" smtClean="0"/>
              <a:t>5 участници от България, като са представени </a:t>
            </a:r>
            <a:r>
              <a:rPr lang="ru-RU" sz="1800" dirty="0"/>
              <a:t>РЗИ, ВМИ Пловдив, ВМА, </a:t>
            </a:r>
            <a:r>
              <a:rPr lang="ru-RU" sz="1800" dirty="0" smtClean="0"/>
              <a:t>ДАНС; </a:t>
            </a:r>
          </a:p>
          <a:p>
            <a:pPr algn="just"/>
            <a:r>
              <a:rPr lang="ru-RU" sz="1800" dirty="0" smtClean="0"/>
              <a:t>Предстои: МЗ да организира </a:t>
            </a:r>
            <a:r>
              <a:rPr lang="ru-RU" sz="1800" dirty="0"/>
              <a:t>през </a:t>
            </a:r>
            <a:r>
              <a:rPr lang="ru-RU" sz="1800" dirty="0" smtClean="0"/>
              <a:t>2019 г. </a:t>
            </a:r>
            <a:r>
              <a:rPr lang="ru-RU" sz="1800" dirty="0"/>
              <a:t>нов модул на обучението по разследване на </a:t>
            </a:r>
            <a:r>
              <a:rPr lang="ru-RU" sz="1800" dirty="0" smtClean="0"/>
              <a:t>биотероризъм в </a:t>
            </a:r>
            <a:r>
              <a:rPr lang="ru-RU" sz="1800" dirty="0"/>
              <a:t>София и да включи значително по-голям брой експерти от всички заинтересовани институции</a:t>
            </a:r>
            <a:r>
              <a:rPr lang="ru-RU" sz="1800" dirty="0" smtClean="0"/>
              <a:t>.</a:t>
            </a:r>
            <a:endParaRPr lang="bg-BG" sz="1800" dirty="0"/>
          </a:p>
          <a:p>
            <a:pPr algn="just"/>
            <a:r>
              <a:rPr lang="bg-BG" sz="1800" dirty="0" smtClean="0"/>
              <a:t>Предизвикателства:</a:t>
            </a:r>
          </a:p>
          <a:p>
            <a:pPr marL="400050" lvl="1" indent="0" algn="just">
              <a:buNone/>
            </a:pPr>
            <a:r>
              <a:rPr lang="bg-BG" sz="1800" dirty="0" smtClean="0"/>
              <a:t>- </a:t>
            </a:r>
            <a:r>
              <a:rPr lang="ru-RU" sz="1800" dirty="0" smtClean="0"/>
              <a:t>Остър кадрови </a:t>
            </a:r>
            <a:r>
              <a:rPr lang="ru-RU" sz="1800" dirty="0"/>
              <a:t>дефицит в цялата система на общественото здраве, </a:t>
            </a:r>
            <a:r>
              <a:rPr lang="ru-RU" sz="1800" dirty="0" smtClean="0"/>
              <a:t>особено </a:t>
            </a:r>
            <a:r>
              <a:rPr lang="ru-RU" sz="1800" dirty="0"/>
              <a:t>тежко положение </a:t>
            </a:r>
            <a:r>
              <a:rPr lang="ru-RU" sz="1800" dirty="0" smtClean="0"/>
              <a:t>в структурите, </a:t>
            </a:r>
            <a:r>
              <a:rPr lang="ru-RU" sz="1800" dirty="0"/>
              <a:t>осъществяващи надзор на заразните болести и лабораториите – микробиологични и </a:t>
            </a:r>
            <a:r>
              <a:rPr lang="ru-RU" sz="1800" dirty="0" err="1" smtClean="0"/>
              <a:t>вирусологични</a:t>
            </a:r>
            <a:r>
              <a:rPr lang="ru-RU" sz="1800" dirty="0" smtClean="0"/>
              <a:t>. Опасност цели </a:t>
            </a:r>
            <a:r>
              <a:rPr lang="ru-RU" sz="1800" dirty="0"/>
              <a:t>области в страната да останат без диагностика и без експерти по епидемиология с всички произтичащи от това </a:t>
            </a:r>
            <a:r>
              <a:rPr lang="ru-RU" sz="1800" dirty="0" smtClean="0"/>
              <a:t>последствия</a:t>
            </a:r>
            <a:r>
              <a:rPr lang="ru-RU" sz="1800" dirty="0"/>
              <a:t>;</a:t>
            </a:r>
          </a:p>
          <a:p>
            <a:pPr marL="400050" lvl="1" indent="0" algn="just">
              <a:buNone/>
            </a:pPr>
            <a:r>
              <a:rPr lang="ru-RU" sz="1800" dirty="0" smtClean="0"/>
              <a:t>- Недостатъчното </a:t>
            </a:r>
            <a:r>
              <a:rPr lang="ru-RU" sz="1800" dirty="0"/>
              <a:t>финансиране на дейностите по поддържане на висока готовност за отговор, </a:t>
            </a:r>
            <a:r>
              <a:rPr lang="ru-RU" sz="1800" dirty="0" smtClean="0"/>
              <a:t>особено за </a:t>
            </a:r>
            <a:r>
              <a:rPr lang="ru-RU" sz="1800" dirty="0"/>
              <a:t>лабораториите на </a:t>
            </a:r>
            <a:r>
              <a:rPr lang="ru-RU" sz="1800" dirty="0" smtClean="0"/>
              <a:t>НЦЗПБ, </a:t>
            </a:r>
            <a:r>
              <a:rPr lang="ru-RU" sz="1800" dirty="0"/>
              <a:t>който има отговорността по потвърдителна диагностика на всички инфекции с висок епидемичен потенциал.</a:t>
            </a:r>
          </a:p>
          <a:p>
            <a:pPr marL="0" indent="0" algn="just">
              <a:buNone/>
            </a:pPr>
            <a:endParaRPr lang="ru-RU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0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Срещи на високо ниво и участие във форумите на СЗО</a:t>
            </a:r>
            <a:endParaRPr lang="bg-B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352928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dirty="0" smtClean="0"/>
              <a:t>2018 г.: </a:t>
            </a:r>
          </a:p>
          <a:p>
            <a:r>
              <a:rPr lang="bg-BG" dirty="0" smtClean="0"/>
              <a:t>Визита на ГД на СЗО д-р </a:t>
            </a:r>
            <a:r>
              <a:rPr lang="bg-BG" dirty="0" err="1" smtClean="0"/>
              <a:t>Тедрос</a:t>
            </a:r>
            <a:r>
              <a:rPr lang="en-US" dirty="0" smtClean="0"/>
              <a:t> </a:t>
            </a:r>
            <a:r>
              <a:rPr lang="bg-BG" dirty="0" smtClean="0"/>
              <a:t>в София и срещи на високо ниво</a:t>
            </a:r>
            <a:r>
              <a:rPr lang="en-US" dirty="0" smtClean="0"/>
              <a:t>, 2-3 </a:t>
            </a:r>
            <a:r>
              <a:rPr lang="bg-BG" dirty="0" smtClean="0"/>
              <a:t>март 2018 г.;</a:t>
            </a:r>
            <a:endParaRPr lang="en-US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750" y="2852936"/>
            <a:ext cx="572257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56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Срещи на високо ниво и участие във форумите на СЗО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-2</a:t>
            </a:r>
            <a:endParaRPr lang="bg-B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7638"/>
            <a:ext cx="8784976" cy="4708525"/>
          </a:xfrm>
        </p:spPr>
        <p:txBody>
          <a:bodyPr>
            <a:normAutofit/>
          </a:bodyPr>
          <a:lstStyle/>
          <a:p>
            <a:r>
              <a:rPr lang="bg-BG" sz="2600" dirty="0" smtClean="0"/>
              <a:t>Участие на делегация на МЗ, водена от министър Ананиев на 71-та Асамблея на СЗО, Женева, 21-23 май 2018 г.;</a:t>
            </a:r>
          </a:p>
          <a:p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13464"/>
            <a:ext cx="4536504" cy="3507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13464"/>
            <a:ext cx="4248472" cy="3507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717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bg-BG" sz="32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Срещи на високо ниво и участие във форумите на СЗО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-</a:t>
            </a:r>
            <a:r>
              <a:rPr lang="bg-BG" sz="32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3</a:t>
            </a:r>
            <a:endParaRPr lang="bg-BG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499663"/>
          </a:xfrm>
        </p:spPr>
        <p:txBody>
          <a:bodyPr>
            <a:normAutofit/>
          </a:bodyPr>
          <a:lstStyle/>
          <a:p>
            <a:r>
              <a:rPr lang="bg-BG" sz="2600" dirty="0" smtClean="0"/>
              <a:t>Участие в 68-та сесия на РК на СЗО-Европа, Рим, 09.2019г</a:t>
            </a:r>
            <a:r>
              <a:rPr lang="bg-BG" sz="2800" dirty="0" smtClean="0"/>
              <a:t>.</a:t>
            </a:r>
            <a:r>
              <a:rPr lang="en-US" sz="2800" dirty="0" smtClean="0"/>
              <a:t>;</a:t>
            </a:r>
            <a:endParaRPr lang="bg-BG" sz="2800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719796"/>
            <a:ext cx="3456384" cy="1976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268" y="1856849"/>
            <a:ext cx="4300265" cy="286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53" y="1856848"/>
            <a:ext cx="3744416" cy="286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18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Срещи на високо ниво и участие във форумите на СЗО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-</a:t>
            </a:r>
            <a:r>
              <a:rPr lang="bg-BG" sz="36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4</a:t>
            </a:r>
            <a:endParaRPr lang="bg-BG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4785395"/>
          </a:xfrm>
        </p:spPr>
        <p:txBody>
          <a:bodyPr>
            <a:normAutofit/>
          </a:bodyPr>
          <a:lstStyle/>
          <a:p>
            <a:r>
              <a:rPr lang="bg-BG" dirty="0" smtClean="0"/>
              <a:t>Астана, 25-26.10.2018 г.: Глобална конференция за първичната здравна помощ;</a:t>
            </a:r>
          </a:p>
          <a:p>
            <a:pPr algn="just"/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91B58B-1209-4884-8B2D-4040F896BBE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318" y="2555586"/>
            <a:ext cx="5048583" cy="40352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901" y="2555585"/>
            <a:ext cx="3259899" cy="403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2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6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Срещи на високо ниво и участие във форумите на СЗО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-</a:t>
            </a:r>
            <a:r>
              <a:rPr lang="bg-BG" sz="3600" dirty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5</a:t>
            </a:r>
            <a:endParaRPr lang="bg-BG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568952" cy="478539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bg-BG" dirty="0" smtClean="0"/>
              <a:t>2019 г.:</a:t>
            </a:r>
          </a:p>
          <a:p>
            <a:pPr algn="just"/>
            <a:r>
              <a:rPr lang="bg-BG" dirty="0" smtClean="0"/>
              <a:t>Участие в 144-та сесия на ИС на СЗО</a:t>
            </a:r>
            <a:r>
              <a:rPr lang="bg-BG" dirty="0"/>
              <a:t>;</a:t>
            </a:r>
            <a:endParaRPr lang="bg-BG" dirty="0" smtClean="0"/>
          </a:p>
          <a:p>
            <a:pPr algn="just"/>
            <a:r>
              <a:rPr lang="bg-BG" dirty="0"/>
              <a:t> Участие </a:t>
            </a:r>
            <a:r>
              <a:rPr lang="bg-BG" dirty="0" smtClean="0"/>
              <a:t>в 72-та Асамблея на СЗО;</a:t>
            </a:r>
          </a:p>
          <a:p>
            <a:pPr algn="just"/>
            <a:r>
              <a:rPr lang="bg-BG" dirty="0"/>
              <a:t>Участие </a:t>
            </a:r>
            <a:r>
              <a:rPr lang="bg-BG" dirty="0" smtClean="0"/>
              <a:t>в 69-та сесия на РК на СЗО-Европа;</a:t>
            </a:r>
          </a:p>
          <a:p>
            <a:pPr algn="just"/>
            <a:r>
              <a:rPr lang="bg-BG" dirty="0" smtClean="0"/>
              <a:t>Издигната кандидатура на болница „Надежда“ за награди под патронажа на СЗО в областта на иновациите;</a:t>
            </a:r>
          </a:p>
          <a:p>
            <a:pPr algn="just"/>
            <a:r>
              <a:rPr lang="bg-BG" dirty="0" smtClean="0"/>
              <a:t>Издигане на български кандидатури за поста „Регионален директор“ на Регионалния Офис на СЗО-Европа и член на Постоянния Комитет на Регионалния Комитет на СЗО.</a:t>
            </a:r>
          </a:p>
          <a:p>
            <a:pPr algn="just"/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1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3600" dirty="0" smtClean="0">
                <a:solidFill>
                  <a:schemeClr val="accent1">
                    <a:lumMod val="75000"/>
                  </a:schemeClr>
                </a:solidFill>
                <a:ea typeface="+mn-ea"/>
                <a:cs typeface="Arial" pitchFamily="34" charset="0"/>
              </a:rPr>
              <a:t>Принос на СЗО по пътя към реформата в здравния сектор:</a:t>
            </a:r>
            <a:endParaRPr lang="bg-BG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7638"/>
            <a:ext cx="8363272" cy="517971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bg-BG" sz="2800" dirty="0"/>
              <a:t> </a:t>
            </a:r>
            <a:r>
              <a:rPr lang="bg-BG" sz="2600" dirty="0" smtClean="0"/>
              <a:t>Мисия на СЗО за оценка на здравните системи:</a:t>
            </a:r>
          </a:p>
          <a:p>
            <a:pPr marL="400050" lvl="1" indent="0" algn="just">
              <a:buNone/>
            </a:pPr>
            <a:r>
              <a:rPr lang="ru-RU" sz="2600" dirty="0" smtClean="0"/>
              <a:t>След </a:t>
            </a:r>
            <a:r>
              <a:rPr lang="ru-RU" sz="2600" dirty="0" err="1" smtClean="0"/>
              <a:t>визитата</a:t>
            </a:r>
            <a:r>
              <a:rPr lang="ru-RU" sz="2600" dirty="0" smtClean="0"/>
              <a:t> на </a:t>
            </a:r>
            <a:r>
              <a:rPr lang="ru-RU" sz="2600" dirty="0"/>
              <a:t>Генералния Директор на СЗО </a:t>
            </a:r>
            <a:r>
              <a:rPr lang="ru-RU" sz="2600" dirty="0" smtClean="0"/>
              <a:t>д-р   Тедрос </a:t>
            </a:r>
            <a:r>
              <a:rPr lang="ru-RU" sz="2600" dirty="0"/>
              <a:t>в </a:t>
            </a:r>
            <a:r>
              <a:rPr lang="ru-RU" sz="2600" dirty="0" smtClean="0"/>
              <a:t>България е идентифицирана необходимостта </a:t>
            </a:r>
            <a:r>
              <a:rPr lang="ru-RU" sz="2600" dirty="0"/>
              <a:t>от техническа помощ в </a:t>
            </a:r>
            <a:r>
              <a:rPr lang="ru-RU" sz="2600" dirty="0" smtClean="0"/>
              <a:t>областта на </a:t>
            </a:r>
            <a:r>
              <a:rPr lang="ru-RU" sz="2600" dirty="0"/>
              <a:t>здравните </a:t>
            </a:r>
            <a:r>
              <a:rPr lang="ru-RU" sz="2600" dirty="0" smtClean="0"/>
              <a:t>системи. </a:t>
            </a:r>
            <a:r>
              <a:rPr lang="ru-RU" sz="2600" dirty="0" err="1" smtClean="0"/>
              <a:t>Експертна</a:t>
            </a:r>
            <a:r>
              <a:rPr lang="ru-RU" sz="2600" dirty="0" smtClean="0"/>
              <a:t> </a:t>
            </a:r>
            <a:r>
              <a:rPr lang="ru-RU" sz="2600" dirty="0" err="1"/>
              <a:t>мисия</a:t>
            </a:r>
            <a:r>
              <a:rPr lang="ru-RU" sz="2600" dirty="0"/>
              <a:t> на СЗО </a:t>
            </a:r>
            <a:r>
              <a:rPr lang="ru-RU" sz="2600" dirty="0" smtClean="0"/>
              <a:t>в </a:t>
            </a:r>
            <a:r>
              <a:rPr lang="ru-RU" sz="2600" dirty="0" err="1"/>
              <a:t>България</a:t>
            </a:r>
            <a:r>
              <a:rPr lang="ru-RU" sz="2600" dirty="0"/>
              <a:t> в </a:t>
            </a:r>
            <a:r>
              <a:rPr lang="ru-RU" sz="2600" dirty="0" smtClean="0"/>
              <a:t>края </a:t>
            </a:r>
            <a:r>
              <a:rPr lang="ru-RU" sz="2600" dirty="0"/>
              <a:t>на май 2018г</a:t>
            </a:r>
            <a:r>
              <a:rPr lang="ru-RU" sz="2600" dirty="0" smtClean="0"/>
              <a:t>. </a:t>
            </a:r>
            <a:r>
              <a:rPr lang="ru-RU" sz="2600" dirty="0" err="1" smtClean="0"/>
              <a:t>Докладът</a:t>
            </a:r>
            <a:r>
              <a:rPr lang="ru-RU" sz="2600" dirty="0" smtClean="0"/>
              <a:t> </a:t>
            </a:r>
            <a:r>
              <a:rPr lang="ru-RU" sz="2600" dirty="0"/>
              <a:t>с </a:t>
            </a:r>
            <a:r>
              <a:rPr lang="ru-RU" sz="2600" dirty="0" err="1"/>
              <a:t>ключови</a:t>
            </a:r>
            <a:r>
              <a:rPr lang="ru-RU" sz="2600" dirty="0"/>
              <a:t> </a:t>
            </a:r>
            <a:r>
              <a:rPr lang="ru-RU" sz="2600" dirty="0" err="1"/>
              <a:t>препоръки</a:t>
            </a:r>
            <a:r>
              <a:rPr lang="ru-RU" sz="2600" dirty="0"/>
              <a:t> е </a:t>
            </a:r>
            <a:r>
              <a:rPr lang="ru-RU" sz="2600" dirty="0" err="1"/>
              <a:t>предоставен</a:t>
            </a:r>
            <a:r>
              <a:rPr lang="ru-RU" sz="2600" dirty="0"/>
              <a:t> на </a:t>
            </a:r>
            <a:r>
              <a:rPr lang="ru-RU" sz="2600" dirty="0" err="1"/>
              <a:t>м</a:t>
            </a:r>
            <a:r>
              <a:rPr lang="ru-RU" sz="2600" dirty="0" err="1" smtClean="0"/>
              <a:t>инистъра</a:t>
            </a:r>
            <a:r>
              <a:rPr lang="ru-RU" sz="2600" dirty="0" smtClean="0"/>
              <a:t> </a:t>
            </a:r>
            <a:r>
              <a:rPr lang="ru-RU" sz="2600" dirty="0"/>
              <a:t>на </a:t>
            </a:r>
            <a:r>
              <a:rPr lang="ru-RU" sz="2600" dirty="0" err="1" smtClean="0"/>
              <a:t>здравеопазването</a:t>
            </a:r>
            <a:r>
              <a:rPr lang="ru-RU" sz="2600" dirty="0" smtClean="0"/>
              <a:t>;</a:t>
            </a:r>
          </a:p>
          <a:p>
            <a:pPr algn="just"/>
            <a:r>
              <a:rPr lang="ru-RU" sz="2600" dirty="0" smtClean="0"/>
              <a:t> Участие </a:t>
            </a:r>
            <a:r>
              <a:rPr lang="ru-RU" sz="2600" dirty="0"/>
              <a:t>на представители от РО </a:t>
            </a:r>
            <a:r>
              <a:rPr lang="ru-RU" sz="2600" dirty="0" smtClean="0"/>
              <a:t>на СЗО </a:t>
            </a:r>
            <a:r>
              <a:rPr lang="ru-RU" sz="2600" dirty="0"/>
              <a:t>– Европа </a:t>
            </a:r>
            <a:r>
              <a:rPr lang="ru-RU" sz="2600" dirty="0" smtClean="0"/>
              <a:t>в   кръглата </a:t>
            </a:r>
            <a:r>
              <a:rPr lang="ru-RU" sz="2600" dirty="0"/>
              <a:t>маса през м. септември за промяна </a:t>
            </a:r>
            <a:r>
              <a:rPr lang="ru-RU" sz="2600" dirty="0" smtClean="0"/>
              <a:t>  здравноосигурителния модел</a:t>
            </a:r>
            <a:r>
              <a:rPr lang="en-US" sz="2600" dirty="0" smtClean="0"/>
              <a:t>;</a:t>
            </a:r>
          </a:p>
          <a:p>
            <a:pPr algn="just"/>
            <a:r>
              <a:rPr lang="bg-BG" sz="2600" dirty="0" smtClean="0"/>
              <a:t>Експертна и техническа подкрепа към </a:t>
            </a:r>
            <a:r>
              <a:rPr lang="ru-RU" sz="2600" dirty="0" smtClean="0"/>
              <a:t>въвеждане на</a:t>
            </a:r>
            <a:r>
              <a:rPr lang="bg-BG" sz="2600" dirty="0" smtClean="0"/>
              <a:t> </a:t>
            </a:r>
            <a:r>
              <a:rPr lang="ru-RU" sz="2600" dirty="0"/>
              <a:t>Международната класификация на човешката функционалност, уврежданията и здравето (ICF) </a:t>
            </a:r>
            <a:r>
              <a:rPr lang="ru-RU" sz="2600" dirty="0" smtClean="0"/>
              <a:t>като </a:t>
            </a:r>
            <a:r>
              <a:rPr lang="ru-RU" sz="2600" dirty="0"/>
              <a:t>национална </a:t>
            </a:r>
            <a:r>
              <a:rPr lang="ru-RU" sz="2600" dirty="0" smtClean="0"/>
              <a:t>класификация за оценка на вида </a:t>
            </a:r>
            <a:r>
              <a:rPr lang="ru-RU" sz="2600" dirty="0"/>
              <a:t>и степента на </a:t>
            </a:r>
            <a:r>
              <a:rPr lang="ru-RU" sz="2600" dirty="0" smtClean="0"/>
              <a:t>увреждане, както и възможностите за включване на хората с увреждания в обществото.</a:t>
            </a:r>
            <a:endParaRPr lang="en-US" sz="2600" dirty="0" smtClean="0"/>
          </a:p>
          <a:p>
            <a:pPr algn="just"/>
            <a:endParaRPr lang="ru-RU" sz="2800" dirty="0"/>
          </a:p>
          <a:p>
            <a:pPr algn="just"/>
            <a:endParaRPr lang="ru-RU" sz="2800" dirty="0"/>
          </a:p>
          <a:p>
            <a:endParaRPr lang="bg-BG" sz="2800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01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4944"/>
            <a:ext cx="8229600" cy="1143000"/>
          </a:xfrm>
        </p:spPr>
        <p:txBody>
          <a:bodyPr>
            <a:normAutofit/>
          </a:bodyPr>
          <a:lstStyle/>
          <a:p>
            <a:r>
              <a:rPr lang="bg-B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ЗА ВНИМАНИЕТО</a:t>
            </a:r>
            <a:endParaRPr lang="bg-BG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23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Autofit/>
          </a:bodyPr>
          <a:lstStyle/>
          <a:p>
            <a:r>
              <a:rPr lang="en-US" altLang="en-US" dirty="0" smtClean="0">
                <a:solidFill>
                  <a:schemeClr val="accent1"/>
                </a:solidFill>
                <a:cs typeface="Arial" panose="020B0604020202020204" pitchFamily="34" charset="0"/>
              </a:rPr>
              <a:t/>
            </a:r>
            <a:br>
              <a:rPr lang="en-US" altLang="en-US" dirty="0" smtClean="0">
                <a:solidFill>
                  <a:schemeClr val="accent1"/>
                </a:solidFill>
                <a:cs typeface="Arial" panose="020B0604020202020204" pitchFamily="34" charset="0"/>
              </a:rPr>
            </a:br>
            <a:r>
              <a:rPr lang="bg-BG" altLang="en-US" dirty="0" smtClean="0">
                <a:solidFill>
                  <a:schemeClr val="tx2"/>
                </a:solidFill>
                <a:cs typeface="Arial" panose="020B0604020202020204" pitchFamily="34" charset="0"/>
              </a:rPr>
              <a:t>Области </a:t>
            </a:r>
            <a:r>
              <a:rPr lang="bg-BG" altLang="en-US" dirty="0">
                <a:solidFill>
                  <a:schemeClr val="tx2"/>
                </a:solidFill>
                <a:cs typeface="Arial" panose="020B0604020202020204" pitchFamily="34" charset="0"/>
              </a:rPr>
              <a:t>за сътрудничество:</a:t>
            </a:r>
            <a:br>
              <a:rPr lang="bg-BG" altLang="en-US" dirty="0">
                <a:solidFill>
                  <a:schemeClr val="tx2"/>
                </a:solidFill>
                <a:cs typeface="Arial" panose="020B0604020202020204" pitchFamily="34" charset="0"/>
              </a:rPr>
            </a:br>
            <a:endParaRPr lang="bg-BG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2400" dirty="0" smtClean="0">
                <a:cs typeface="Arial" panose="020B0604020202020204" pitchFamily="34" charset="0"/>
              </a:rPr>
              <a:t>ХИВ </a:t>
            </a:r>
            <a:r>
              <a:rPr lang="bg-BG" sz="2400" dirty="0">
                <a:cs typeface="Arial" panose="020B0604020202020204" pitchFamily="34" charset="0"/>
              </a:rPr>
              <a:t>и Хепатит</a:t>
            </a:r>
            <a:endParaRPr lang="en-US" sz="2400" dirty="0">
              <a:cs typeface="Arial" panose="020B0604020202020204" pitchFamily="34" charset="0"/>
            </a:endParaRPr>
          </a:p>
          <a:p>
            <a:r>
              <a:rPr lang="bg-BG" sz="2400" dirty="0">
                <a:cs typeface="Arial" panose="020B0604020202020204" pitchFamily="34" charset="0"/>
              </a:rPr>
              <a:t>Туберкулоза</a:t>
            </a:r>
            <a:endParaRPr lang="en-US" sz="2400" dirty="0">
              <a:cs typeface="Arial" panose="020B0604020202020204" pitchFamily="34" charset="0"/>
            </a:endParaRPr>
          </a:p>
          <a:p>
            <a:r>
              <a:rPr lang="bg-BG" sz="2400" dirty="0" err="1">
                <a:cs typeface="Arial" panose="020B0604020202020204" pitchFamily="34" charset="0"/>
              </a:rPr>
              <a:t>Ваксинопредотвратими</a:t>
            </a:r>
            <a:r>
              <a:rPr lang="bg-BG" sz="2400" dirty="0">
                <a:cs typeface="Arial" panose="020B0604020202020204" pitchFamily="34" charset="0"/>
              </a:rPr>
              <a:t> заболявания</a:t>
            </a:r>
            <a:endParaRPr lang="en-US" sz="2400" dirty="0">
              <a:cs typeface="Arial" panose="020B0604020202020204" pitchFamily="34" charset="0"/>
            </a:endParaRPr>
          </a:p>
          <a:p>
            <a:r>
              <a:rPr lang="bg-BG" sz="2400" dirty="0" err="1">
                <a:cs typeface="Arial" panose="020B0604020202020204" pitchFamily="34" charset="0"/>
              </a:rPr>
              <a:t>Антимикробна</a:t>
            </a:r>
            <a:r>
              <a:rPr lang="bg-BG" sz="2400" dirty="0">
                <a:cs typeface="Arial" panose="020B0604020202020204" pitchFamily="34" charset="0"/>
              </a:rPr>
              <a:t> резистентност</a:t>
            </a:r>
            <a:endParaRPr lang="en-US" sz="2400" dirty="0">
              <a:cs typeface="Arial" panose="020B0604020202020204" pitchFamily="34" charset="0"/>
            </a:endParaRPr>
          </a:p>
          <a:p>
            <a:r>
              <a:rPr lang="bg-BG" sz="2400" dirty="0">
                <a:cs typeface="Arial" panose="020B0604020202020204" pitchFamily="34" charset="0"/>
              </a:rPr>
              <a:t>Незаразни болести</a:t>
            </a:r>
            <a:endParaRPr lang="en-US" sz="2400" dirty="0">
              <a:cs typeface="Arial" panose="020B0604020202020204" pitchFamily="34" charset="0"/>
            </a:endParaRPr>
          </a:p>
          <a:p>
            <a:r>
              <a:rPr lang="bg-BG" sz="2400" dirty="0">
                <a:cs typeface="Arial" panose="020B0604020202020204" pitchFamily="34" charset="0"/>
              </a:rPr>
              <a:t>Психично здраве и злоупотреба с вещества</a:t>
            </a:r>
          </a:p>
          <a:p>
            <a:r>
              <a:rPr lang="bg-BG" sz="2400" dirty="0" smtClean="0">
                <a:cs typeface="Arial" panose="020B0604020202020204" pitchFamily="34" charset="0"/>
              </a:rPr>
              <a:t>Хранене</a:t>
            </a:r>
            <a:endParaRPr lang="en-US" sz="2400" dirty="0" smtClean="0">
              <a:cs typeface="Arial" panose="020B0604020202020204" pitchFamily="34" charset="0"/>
            </a:endParaRPr>
          </a:p>
          <a:p>
            <a:r>
              <a:rPr lang="ru-RU" sz="2400" dirty="0">
                <a:cs typeface="Arial" panose="020B0604020202020204" pitchFamily="34" charset="0"/>
              </a:rPr>
              <a:t>Репродуктивно здраве, майки, новородени, деца и юноши</a:t>
            </a:r>
          </a:p>
          <a:p>
            <a:endParaRPr lang="en-US" sz="2800" dirty="0">
              <a:cs typeface="Arial" panose="020B0604020202020204" pitchFamily="34" charset="0"/>
            </a:endParaRPr>
          </a:p>
          <a:p>
            <a:endParaRPr lang="bg-B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43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en-US" altLang="en-US" b="1" dirty="0" smtClean="0">
                <a:solidFill>
                  <a:prstClr val="black"/>
                </a:solidFill>
                <a:cs typeface="Arial" pitchFamily="34" charset="0"/>
              </a:rPr>
              <a:t/>
            </a:r>
            <a:br>
              <a:rPr lang="en-US" altLang="en-US" b="1" dirty="0" smtClean="0">
                <a:solidFill>
                  <a:prstClr val="black"/>
                </a:solidFill>
                <a:cs typeface="Arial" pitchFamily="34" charset="0"/>
              </a:rPr>
            </a:br>
            <a:r>
              <a:rPr lang="bg-BG" altLang="en-US" sz="4900" dirty="0" smtClean="0">
                <a:solidFill>
                  <a:schemeClr val="tx2"/>
                </a:solidFill>
                <a:cs typeface="Arial" pitchFamily="34" charset="0"/>
              </a:rPr>
              <a:t>Области </a:t>
            </a:r>
            <a:r>
              <a:rPr lang="bg-BG" altLang="en-US" sz="4900" dirty="0">
                <a:solidFill>
                  <a:schemeClr val="tx2"/>
                </a:solidFill>
                <a:cs typeface="Arial" pitchFamily="34" charset="0"/>
              </a:rPr>
              <a:t>за </a:t>
            </a:r>
            <a:r>
              <a:rPr lang="bg-BG" altLang="en-US" sz="4900" dirty="0" smtClean="0">
                <a:solidFill>
                  <a:schemeClr val="tx2"/>
                </a:solidFill>
                <a:cs typeface="Arial" pitchFamily="34" charset="0"/>
              </a:rPr>
              <a:t>сътрудничество</a:t>
            </a:r>
            <a:r>
              <a:rPr lang="en-US" altLang="en-US" sz="4900" dirty="0" smtClean="0">
                <a:solidFill>
                  <a:schemeClr val="tx2"/>
                </a:solidFill>
                <a:cs typeface="Arial" pitchFamily="34" charset="0"/>
              </a:rPr>
              <a:t>-2</a:t>
            </a:r>
            <a:r>
              <a:rPr lang="bg-BG" altLang="en-US" sz="4900" dirty="0" smtClean="0">
                <a:solidFill>
                  <a:schemeClr val="tx2"/>
                </a:solidFill>
                <a:cs typeface="Arial" pitchFamily="34" charset="0"/>
              </a:rPr>
              <a:t>:</a:t>
            </a:r>
            <a:r>
              <a:rPr lang="bg-BG" altLang="en-US" sz="4900" b="1" dirty="0">
                <a:solidFill>
                  <a:schemeClr val="tx2"/>
                </a:solidFill>
                <a:cs typeface="Arial" pitchFamily="34" charset="0"/>
              </a:rPr>
              <a:t/>
            </a:r>
            <a:br>
              <a:rPr lang="bg-BG" altLang="en-US" sz="4900" b="1" dirty="0">
                <a:solidFill>
                  <a:schemeClr val="tx2"/>
                </a:solidFill>
                <a:cs typeface="Arial" pitchFamily="34" charset="0"/>
              </a:rPr>
            </a:br>
            <a:endParaRPr lang="bg-BG" sz="49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lnSpc>
                <a:spcPct val="110000"/>
              </a:lnSpc>
              <a:spcAft>
                <a:spcPts val="700"/>
              </a:spcAft>
              <a:buFont typeface="Arial" charset="0"/>
              <a:buChar char="•"/>
            </a:pPr>
            <a:r>
              <a:rPr lang="bg-BG" sz="2400" dirty="0" smtClean="0">
                <a:solidFill>
                  <a:prstClr val="black"/>
                </a:solidFill>
                <a:cs typeface="Arial" pitchFamily="34" charset="0"/>
              </a:rPr>
              <a:t>Справедливост</a:t>
            </a:r>
            <a:r>
              <a:rPr lang="bg-BG" sz="2400" dirty="0">
                <a:solidFill>
                  <a:prstClr val="black"/>
                </a:solidFill>
                <a:cs typeface="Arial" pitchFamily="34" charset="0"/>
              </a:rPr>
              <a:t>, социални детерминанти, равенство между половете и човешки права</a:t>
            </a:r>
            <a:endParaRPr lang="en-US" sz="2400" dirty="0">
              <a:solidFill>
                <a:prstClr val="black"/>
              </a:solidFill>
              <a:cs typeface="Arial" pitchFamily="34" charset="0"/>
            </a:endParaRPr>
          </a:p>
          <a:p>
            <a:pPr lvl="0" fontAlgn="base">
              <a:lnSpc>
                <a:spcPct val="110000"/>
              </a:lnSpc>
              <a:spcAft>
                <a:spcPts val="700"/>
              </a:spcAft>
              <a:buFont typeface="Arial" charset="0"/>
              <a:buChar char="•"/>
            </a:pPr>
            <a:r>
              <a:rPr lang="bg-BG" sz="2400" dirty="0">
                <a:solidFill>
                  <a:prstClr val="black"/>
                </a:solidFill>
                <a:cs typeface="Arial" pitchFamily="34" charset="0"/>
              </a:rPr>
              <a:t>Национални здравни политики, стратегии и планове</a:t>
            </a:r>
            <a:endParaRPr lang="en-US" sz="2400" dirty="0">
              <a:solidFill>
                <a:prstClr val="black"/>
              </a:solidFill>
              <a:cs typeface="Arial" pitchFamily="34" charset="0"/>
            </a:endParaRPr>
          </a:p>
          <a:p>
            <a:pPr lvl="0" fontAlgn="base">
              <a:lnSpc>
                <a:spcPct val="110000"/>
              </a:lnSpc>
              <a:spcAft>
                <a:spcPts val="700"/>
              </a:spcAft>
              <a:buFont typeface="Arial" charset="0"/>
              <a:buChar char="•"/>
            </a:pPr>
            <a:r>
              <a:rPr lang="bg-BG" sz="2400" dirty="0">
                <a:solidFill>
                  <a:prstClr val="black"/>
                </a:solidFill>
                <a:cs typeface="Arial" pitchFamily="34" charset="0"/>
              </a:rPr>
              <a:t>Интегрирани, ориентирани към хората здравни услуги</a:t>
            </a:r>
            <a:endParaRPr lang="en-US" sz="2400" dirty="0">
              <a:solidFill>
                <a:prstClr val="black"/>
              </a:solidFill>
              <a:cs typeface="Arial" pitchFamily="34" charset="0"/>
            </a:endParaRPr>
          </a:p>
          <a:p>
            <a:pPr lvl="0" fontAlgn="base">
              <a:lnSpc>
                <a:spcPct val="110000"/>
              </a:lnSpc>
              <a:spcAft>
                <a:spcPts val="700"/>
              </a:spcAft>
              <a:buFont typeface="Arial" charset="0"/>
              <a:buChar char="•"/>
            </a:pPr>
            <a:r>
              <a:rPr lang="bg-BG" sz="2400" dirty="0">
                <a:solidFill>
                  <a:prstClr val="black"/>
                </a:solidFill>
                <a:cs typeface="Arial" pitchFamily="34" charset="0"/>
              </a:rPr>
              <a:t>Здравни системи, информация и сведения </a:t>
            </a:r>
            <a:endParaRPr lang="en-US" sz="2400" dirty="0">
              <a:solidFill>
                <a:prstClr val="black"/>
              </a:solidFill>
              <a:cs typeface="Arial" pitchFamily="34" charset="0"/>
            </a:endParaRPr>
          </a:p>
          <a:p>
            <a:pPr lvl="0" fontAlgn="base">
              <a:lnSpc>
                <a:spcPct val="110000"/>
              </a:lnSpc>
              <a:spcAft>
                <a:spcPts val="700"/>
              </a:spcAft>
              <a:buFont typeface="Arial" charset="0"/>
              <a:buChar char="•"/>
            </a:pPr>
            <a:r>
              <a:rPr lang="bg-BG" sz="2400" dirty="0">
                <a:solidFill>
                  <a:prstClr val="black"/>
                </a:solidFill>
                <a:cs typeface="Arial" pitchFamily="34" charset="0"/>
              </a:rPr>
              <a:t>Подготвеност на държавата при здравни извънредни ситуации и Международните здравни разпоредби (2005)</a:t>
            </a:r>
            <a:endParaRPr lang="en-US" sz="2400" dirty="0">
              <a:solidFill>
                <a:prstClr val="black"/>
              </a:solidFill>
              <a:cs typeface="Arial" pitchFamily="34" charset="0"/>
            </a:endParaRPr>
          </a:p>
          <a:p>
            <a:pPr lvl="0" fontAlgn="base">
              <a:lnSpc>
                <a:spcPct val="110000"/>
              </a:lnSpc>
              <a:spcAft>
                <a:spcPts val="700"/>
              </a:spcAft>
              <a:buFont typeface="Arial" charset="0"/>
              <a:buChar char="•"/>
            </a:pPr>
            <a:r>
              <a:rPr lang="bg-BG" sz="2400" dirty="0">
                <a:solidFill>
                  <a:prstClr val="black"/>
                </a:solidFill>
                <a:cs typeface="Arial" pitchFamily="34" charset="0"/>
              </a:rPr>
              <a:t>Оценка на информацията и риска при здравни извънредни </a:t>
            </a:r>
            <a:r>
              <a:rPr lang="bg-BG" sz="2400" dirty="0" smtClean="0">
                <a:solidFill>
                  <a:prstClr val="black"/>
                </a:solidFill>
                <a:cs typeface="Arial" pitchFamily="34" charset="0"/>
              </a:rPr>
              <a:t>ситуации</a:t>
            </a:r>
            <a:endParaRPr lang="bg-BG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02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bg-BG" dirty="0">
                <a:solidFill>
                  <a:srgbClr val="00558F"/>
                </a:solidFill>
                <a:cs typeface="Arial" pitchFamily="34" charset="0"/>
              </a:rPr>
              <a:t>ХИВ и хепатит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16624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Отпечатан </a:t>
            </a:r>
            <a:r>
              <a:rPr lang="ru-RU" sz="1600" dirty="0"/>
              <a:t>постер „Указания за превенция на вирусен хепатит В, вирусен хепатит С и ХИВ сред медицинския персонал“  и раздаден на 28 РЗИ за предоставяне на всички лечебни </a:t>
            </a:r>
            <a:r>
              <a:rPr lang="ru-RU" sz="1600" dirty="0" smtClean="0"/>
              <a:t>заведения;    </a:t>
            </a:r>
          </a:p>
          <a:p>
            <a:pPr algn="just"/>
            <a:r>
              <a:rPr lang="ru-RU" sz="1600" dirty="0" smtClean="0"/>
              <a:t>Проведен </a:t>
            </a:r>
            <a:r>
              <a:rPr lang="ru-RU" sz="1600" dirty="0"/>
              <a:t>обучителен семинар на 4 и 5 декември 2018 за  експерти, работещи в областта на ХИВ, Хепатит В и С и други сексуално предавани инфекции от 28 РЗИ за представяне на актуална информация в областта на контрола тези заболявания, съобразена с препоръките на СЗО. Обучени са 60 човека , работещи в областта на ХИВ, хепатити и други </a:t>
            </a:r>
            <a:r>
              <a:rPr lang="ru-RU" sz="1600" dirty="0" smtClean="0"/>
              <a:t>СПИ</a:t>
            </a:r>
            <a:r>
              <a:rPr lang="ru-RU" sz="1600" dirty="0"/>
              <a:t>;</a:t>
            </a:r>
            <a:endParaRPr lang="ru-RU" sz="1600" dirty="0" smtClean="0"/>
          </a:p>
          <a:p>
            <a:pPr algn="just"/>
            <a:r>
              <a:rPr lang="ru-RU" sz="1600" dirty="0" smtClean="0"/>
              <a:t>На </a:t>
            </a:r>
            <a:r>
              <a:rPr lang="ru-RU" sz="1600" dirty="0"/>
              <a:t>29.11.2018 г. проведена пресконференция съвместно с представители на СЗО и </a:t>
            </a:r>
            <a:r>
              <a:rPr lang="ru-RU" sz="1600" dirty="0" smtClean="0"/>
              <a:t>НПО.</a:t>
            </a:r>
            <a:endParaRPr lang="ru-RU" sz="1600" dirty="0"/>
          </a:p>
          <a:p>
            <a:pPr algn="just"/>
            <a:r>
              <a:rPr lang="ru-RU" sz="1600" dirty="0" smtClean="0"/>
              <a:t>Издадена е заповед </a:t>
            </a:r>
            <a:r>
              <a:rPr lang="ru-RU" sz="1600" dirty="0"/>
              <a:t>на </a:t>
            </a:r>
            <a:r>
              <a:rPr lang="ru-RU" sz="1600" dirty="0" smtClean="0"/>
              <a:t>министъра </a:t>
            </a:r>
            <a:r>
              <a:rPr lang="ru-RU" sz="1600" dirty="0"/>
              <a:t>на здравеопазването </a:t>
            </a:r>
            <a:r>
              <a:rPr lang="ru-RU" sz="1600" dirty="0" smtClean="0"/>
              <a:t>за създаване </a:t>
            </a:r>
            <a:r>
              <a:rPr lang="ru-RU" sz="1600" dirty="0"/>
              <a:t>на работна група за изготвяне на проект на Национална програма за превенция и контрол на вирусните </a:t>
            </a:r>
            <a:r>
              <a:rPr lang="ru-RU" sz="1600" dirty="0" smtClean="0"/>
              <a:t>хепатити</a:t>
            </a:r>
            <a:r>
              <a:rPr lang="ru-RU" sz="1600" dirty="0"/>
              <a:t>;</a:t>
            </a:r>
          </a:p>
          <a:p>
            <a:pPr algn="just"/>
            <a:r>
              <a:rPr lang="ru-RU" sz="1600" dirty="0" smtClean="0"/>
              <a:t>Проведена </a:t>
            </a:r>
            <a:r>
              <a:rPr lang="ru-RU" sz="1600" dirty="0"/>
              <a:t>среща на работната група на 06.12.2018 г.</a:t>
            </a:r>
          </a:p>
          <a:p>
            <a:pPr marL="285750" algn="just"/>
            <a:r>
              <a:rPr lang="ru-RU" sz="1600" dirty="0" smtClean="0"/>
              <a:t>Предизвикателства: Постигане </a:t>
            </a:r>
            <a:r>
              <a:rPr lang="ru-RU" sz="1600" dirty="0"/>
              <a:t>целите на СЗО за елиминиране на вирусните </a:t>
            </a:r>
            <a:r>
              <a:rPr lang="ru-RU" sz="1600" dirty="0" smtClean="0"/>
              <a:t>хепатити.</a:t>
            </a:r>
          </a:p>
          <a:p>
            <a:pPr marL="285750" algn="just"/>
            <a:r>
              <a:rPr lang="bg-BG" sz="1600" dirty="0" smtClean="0"/>
              <a:t>Предстои</a:t>
            </a:r>
            <a:r>
              <a:rPr lang="bg-BG" sz="2000" dirty="0" smtClean="0"/>
              <a:t>: </a:t>
            </a:r>
          </a:p>
          <a:p>
            <a:pPr marL="0" indent="0" algn="just">
              <a:buNone/>
            </a:pPr>
            <a:r>
              <a:rPr lang="bg-BG" sz="1600" dirty="0"/>
              <a:t>	</a:t>
            </a:r>
            <a:r>
              <a:rPr lang="bg-BG" sz="1600" dirty="0" smtClean="0"/>
              <a:t>- </a:t>
            </a:r>
            <a:r>
              <a:rPr lang="ru-RU" sz="1600" dirty="0" smtClean="0"/>
              <a:t>Приемане </a:t>
            </a:r>
            <a:r>
              <a:rPr lang="ru-RU" sz="1600" dirty="0"/>
              <a:t>от Министерски съвет на Националната програма за превенция и </a:t>
            </a:r>
            <a:r>
              <a:rPr lang="ru-RU" sz="1600" dirty="0" smtClean="0"/>
              <a:t>	контрол </a:t>
            </a:r>
            <a:r>
              <a:rPr lang="ru-RU" sz="1600" dirty="0"/>
              <a:t>на вирусните </a:t>
            </a:r>
            <a:r>
              <a:rPr lang="ru-RU" sz="1600" dirty="0" smtClean="0"/>
              <a:t>хепатити;</a:t>
            </a:r>
          </a:p>
          <a:p>
            <a:pPr marL="400050" lvl="1" indent="0" algn="just">
              <a:buNone/>
            </a:pPr>
            <a:r>
              <a:rPr lang="ru-RU" sz="1200" dirty="0" smtClean="0"/>
              <a:t>	- </a:t>
            </a:r>
            <a:r>
              <a:rPr lang="ru-RU" sz="1600" dirty="0" smtClean="0"/>
              <a:t>На </a:t>
            </a:r>
            <a:r>
              <a:rPr lang="ru-RU" sz="1600" dirty="0"/>
              <a:t>14 февруари 2019 </a:t>
            </a:r>
            <a:r>
              <a:rPr lang="ru-RU" sz="1600" dirty="0" smtClean="0"/>
              <a:t>- провеждане </a:t>
            </a:r>
            <a:r>
              <a:rPr lang="ru-RU" sz="1600" dirty="0"/>
              <a:t>на Национална среща за устойчивост на </a:t>
            </a:r>
            <a:r>
              <a:rPr lang="ru-RU" sz="1600" dirty="0" smtClean="0"/>
              <a:t>	дейностите </a:t>
            </a:r>
            <a:r>
              <a:rPr lang="ru-RU" sz="1600" dirty="0"/>
              <a:t>за превенция на </a:t>
            </a:r>
            <a:r>
              <a:rPr lang="ru-RU" sz="1600" dirty="0" smtClean="0"/>
              <a:t>ХИВ/СПИН; </a:t>
            </a:r>
          </a:p>
          <a:p>
            <a:pPr marL="400050" lvl="1" indent="0" algn="just">
              <a:buNone/>
            </a:pPr>
            <a:r>
              <a:rPr lang="ru-RU" sz="1600" dirty="0" smtClean="0"/>
              <a:t>	- През октомври 2019 г. - провеждане на обучителен семинар с ОПЛ във връзка с 	ранна диагностика на вирусните хепатити.</a:t>
            </a:r>
            <a:endParaRPr lang="bg-BG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940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>
                <a:solidFill>
                  <a:srgbClr val="00558F"/>
                </a:solidFill>
                <a:cs typeface="Arial" pitchFamily="34" charset="0"/>
              </a:rPr>
              <a:t>Туберкулоза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/>
              <a:t>В периода 10-14 декември 2018 г. страната ни </a:t>
            </a:r>
            <a:r>
              <a:rPr lang="ru-RU" sz="2000" dirty="0" smtClean="0"/>
              <a:t>е </a:t>
            </a:r>
            <a:r>
              <a:rPr lang="ru-RU" sz="2000" dirty="0"/>
              <a:t>посетена от международен консултант на Европейския офис на Световната здравна организация (СЗО),  за провеждане на мониторинг мисия на СЗО/”Комитет Зелена светлина – Европа” (GLC – Green Light Committee) за оценка на контрола на туберкулозата, мултирезистентната (MDR-TB) и екстензивнорезистентната туберкулоза (XDR-TB) в България, както и оценка на постигнатия </a:t>
            </a:r>
            <a:r>
              <a:rPr lang="ru-RU" sz="2000" dirty="0" smtClean="0"/>
              <a:t>напредък </a:t>
            </a:r>
            <a:r>
              <a:rPr lang="ru-RU" sz="2000" dirty="0"/>
              <a:t>и готовността за ефективно </a:t>
            </a:r>
            <a:r>
              <a:rPr lang="ru-RU" sz="2000" dirty="0" smtClean="0"/>
              <a:t>въвеждане </a:t>
            </a:r>
            <a:r>
              <a:rPr lang="ru-RU" sz="2000" dirty="0"/>
              <a:t>на нови </a:t>
            </a:r>
            <a:r>
              <a:rPr lang="ru-RU" sz="2000" dirty="0" smtClean="0"/>
              <a:t>лекарства</a:t>
            </a:r>
            <a:r>
              <a:rPr lang="ru-RU" sz="2000" dirty="0"/>
              <a:t>;</a:t>
            </a:r>
            <a:endParaRPr lang="ru-RU" sz="2000" dirty="0" smtClean="0"/>
          </a:p>
          <a:p>
            <a:pPr algn="just"/>
            <a:r>
              <a:rPr lang="ru-RU" sz="2000" dirty="0" smtClean="0"/>
              <a:t>Нa </a:t>
            </a:r>
            <a:r>
              <a:rPr lang="ru-RU" sz="2000" dirty="0"/>
              <a:t>8 и 9 януари 2019 </a:t>
            </a:r>
            <a:r>
              <a:rPr lang="ru-RU" sz="2000" dirty="0" smtClean="0"/>
              <a:t>е проведено </a:t>
            </a:r>
            <a:r>
              <a:rPr lang="ru-RU" sz="2000" dirty="0"/>
              <a:t>обучение за прилагането на лечение с таблетки с фиксирани дози на противотуберкулозните продукти за деца с участието на експерт на СЗО и лекари по детска пневмология и фтизиатрия от страната.</a:t>
            </a:r>
            <a:endParaRPr lang="ru-RU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77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096" y="3636580"/>
            <a:ext cx="4894704" cy="2857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err="1">
                <a:solidFill>
                  <a:srgbClr val="00558F"/>
                </a:solidFill>
                <a:cs typeface="Arial" pitchFamily="34" charset="0"/>
              </a:rPr>
              <a:t>Ваксинопредотвратими</a:t>
            </a:r>
            <a:r>
              <a:rPr lang="bg-BG" dirty="0">
                <a:solidFill>
                  <a:srgbClr val="00558F"/>
                </a:solidFill>
                <a:cs typeface="Arial" pitchFamily="34" charset="0"/>
              </a:rPr>
              <a:t> заболявания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5400600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/>
              <a:t>В </a:t>
            </a:r>
            <a:r>
              <a:rPr lang="ru-RU" sz="2000" dirty="0"/>
              <a:t>периода 18-20 септември 2018 г. </a:t>
            </a:r>
            <a:r>
              <a:rPr lang="ru-RU" sz="2000" dirty="0" smtClean="0"/>
              <a:t>е </a:t>
            </a:r>
            <a:r>
              <a:rPr lang="ru-RU" sz="2000" dirty="0"/>
              <a:t>проведена среща с експерти от SECID. Представена </a:t>
            </a:r>
            <a:r>
              <a:rPr lang="ru-RU" sz="2000" dirty="0" smtClean="0"/>
              <a:t>е </a:t>
            </a:r>
            <a:r>
              <a:rPr lang="ru-RU" sz="2000" dirty="0"/>
              <a:t>платформата “Seasonal Influenza immunization Costing </a:t>
            </a:r>
            <a:r>
              <a:rPr lang="bg-BG" sz="2000" dirty="0"/>
              <a:t>Т</a:t>
            </a:r>
            <a:r>
              <a:rPr lang="ru-RU" sz="2000" dirty="0" smtClean="0"/>
              <a:t>ool</a:t>
            </a:r>
            <a:r>
              <a:rPr lang="ru-RU" sz="2000" dirty="0"/>
              <a:t>”, както и системата за надзор на грип и ОРЗ в страната. Обсъдени </a:t>
            </a:r>
            <a:r>
              <a:rPr lang="ru-RU" sz="2000" dirty="0" smtClean="0"/>
              <a:t>са </a:t>
            </a:r>
            <a:r>
              <a:rPr lang="ru-RU" sz="2000" dirty="0"/>
              <a:t>възможности за нейното прилагане при стартиране на национална програма за ваксинопрофилактика на сезонния </a:t>
            </a:r>
            <a:r>
              <a:rPr lang="ru-RU" sz="2000" dirty="0" smtClean="0"/>
              <a:t>грип</a:t>
            </a:r>
            <a:r>
              <a:rPr lang="ru-RU" sz="2000" dirty="0"/>
              <a:t>;</a:t>
            </a:r>
            <a:endParaRPr lang="ru-RU" sz="2000" dirty="0" smtClean="0"/>
          </a:p>
          <a:p>
            <a:pPr algn="just"/>
            <a:r>
              <a:rPr lang="ru-RU" sz="2000" dirty="0" smtClean="0"/>
              <a:t>На </a:t>
            </a:r>
            <a:r>
              <a:rPr lang="ru-RU" sz="2000" dirty="0"/>
              <a:t>18.10.2018 г. </a:t>
            </a:r>
            <a:r>
              <a:rPr lang="ru-RU" sz="2000" dirty="0" smtClean="0"/>
              <a:t>е </a:t>
            </a:r>
            <a:r>
              <a:rPr lang="ru-RU" sz="2000" dirty="0"/>
              <a:t>проведена  пресконференция с участието на МЗ, НЦЗПБ и офиса на СЗО за България за стартиране на ежегодната информационна грипна </a:t>
            </a:r>
            <a:r>
              <a:rPr lang="ru-RU" sz="2000" dirty="0" smtClean="0"/>
              <a:t>кампания; </a:t>
            </a:r>
          </a:p>
          <a:p>
            <a:pPr marL="0" indent="0" algn="just">
              <a:buNone/>
            </a:pPr>
            <a:endParaRPr lang="ru-RU" sz="400" dirty="0"/>
          </a:p>
          <a:p>
            <a:pPr algn="just"/>
            <a:r>
              <a:rPr lang="bg-BG" sz="2000" dirty="0" smtClean="0"/>
              <a:t>Предизвикателства: </a:t>
            </a:r>
          </a:p>
          <a:p>
            <a:pPr marL="400050" lvl="1" indent="0" algn="just">
              <a:buNone/>
            </a:pPr>
            <a:r>
              <a:rPr lang="ru-RU" sz="2000" dirty="0" smtClean="0"/>
              <a:t>До </a:t>
            </a:r>
            <a:r>
              <a:rPr lang="ru-RU" sz="2000" dirty="0"/>
              <a:t>момента няма </a:t>
            </a:r>
            <a:r>
              <a:rPr lang="ru-RU" sz="2000" dirty="0" smtClean="0"/>
              <a:t>яснота</a:t>
            </a:r>
          </a:p>
          <a:p>
            <a:pPr marL="400050" lvl="1" indent="0" algn="just">
              <a:buNone/>
            </a:pPr>
            <a:r>
              <a:rPr lang="ru-RU" sz="2000" dirty="0" smtClean="0"/>
              <a:t>дали заложените</a:t>
            </a:r>
          </a:p>
          <a:p>
            <a:pPr marL="400050" lvl="1" indent="0" algn="just">
              <a:buNone/>
            </a:pPr>
            <a:r>
              <a:rPr lang="ru-RU" sz="2000" dirty="0" smtClean="0"/>
              <a:t>допълнителни дейности</a:t>
            </a:r>
          </a:p>
          <a:p>
            <a:pPr marL="400050" lvl="1" indent="0" algn="just">
              <a:buNone/>
            </a:pPr>
            <a:r>
              <a:rPr lang="ru-RU" sz="2000" dirty="0" smtClean="0"/>
              <a:t>(1 и 2) ще </a:t>
            </a:r>
            <a:r>
              <a:rPr lang="ru-RU" sz="2000" dirty="0"/>
              <a:t>се изпълняват</a:t>
            </a:r>
            <a:r>
              <a:rPr lang="ru-RU" sz="2000" dirty="0" smtClean="0"/>
              <a:t>.</a:t>
            </a:r>
          </a:p>
          <a:p>
            <a:pPr lvl="1" algn="just"/>
            <a:endParaRPr lang="bg-BG" sz="1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4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err="1" smtClean="0">
                <a:solidFill>
                  <a:srgbClr val="00558F"/>
                </a:solidFill>
                <a:cs typeface="Arial" pitchFamily="34" charset="0"/>
              </a:rPr>
              <a:t>Антимикробна</a:t>
            </a:r>
            <a:r>
              <a:rPr lang="bg-BG" dirty="0" smtClean="0">
                <a:solidFill>
                  <a:srgbClr val="00558F"/>
                </a:solidFill>
                <a:cs typeface="Arial" pitchFamily="34" charset="0"/>
              </a:rPr>
              <a:t> резистентност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g-BG" sz="1400" dirty="0" smtClean="0"/>
              <a:t>Отбелязване на </a:t>
            </a:r>
            <a:r>
              <a:rPr lang="ru-RU" sz="1400" dirty="0" smtClean="0"/>
              <a:t>четвъртата </a:t>
            </a:r>
            <a:r>
              <a:rPr lang="ru-RU" sz="1400" dirty="0"/>
              <a:t>ежегодна Световна седмица, посветена на осведомеността за отговорно прилагане на антибиотиците - от 12 до 18 </a:t>
            </a:r>
            <a:r>
              <a:rPr lang="ru-RU" sz="1400" dirty="0" smtClean="0"/>
              <a:t>ноември с </a:t>
            </a:r>
            <a:r>
              <a:rPr lang="ru-RU" sz="1400" dirty="0"/>
              <a:t>редица </a:t>
            </a:r>
            <a:r>
              <a:rPr lang="ru-RU" sz="1400" dirty="0" smtClean="0"/>
              <a:t>активности:</a:t>
            </a:r>
          </a:p>
          <a:p>
            <a:pPr marL="400050" lvl="1" indent="0" algn="just">
              <a:buNone/>
            </a:pPr>
            <a:r>
              <a:rPr lang="ru-RU" sz="1400" dirty="0" smtClean="0"/>
              <a:t>- </a:t>
            </a:r>
            <a:r>
              <a:rPr lang="ru-RU" sz="1400" dirty="0"/>
              <a:t>С подкрепата на Асоциацията на студентите медици – София са раздадени образователни материали и инфомиране за проблема на специални информационни щандове в УМБАЛ „Александровска“ и Военномедицинска </a:t>
            </a:r>
            <a:r>
              <a:rPr lang="ru-RU" sz="1400" dirty="0" smtClean="0"/>
              <a:t>академия</a:t>
            </a:r>
            <a:r>
              <a:rPr lang="ru-RU" sz="1400" dirty="0"/>
              <a:t>;</a:t>
            </a:r>
          </a:p>
          <a:p>
            <a:pPr marL="400050" lvl="1" indent="0" algn="just">
              <a:buNone/>
            </a:pPr>
            <a:r>
              <a:rPr lang="ru-RU" sz="1400" dirty="0"/>
              <a:t>- Крос в подкрепа на </a:t>
            </a:r>
            <a:r>
              <a:rPr lang="ru-RU" sz="1400" dirty="0" smtClean="0"/>
              <a:t>каузата </a:t>
            </a:r>
            <a:r>
              <a:rPr lang="ru-RU" sz="1400" dirty="0"/>
              <a:t>за отговорно прилагане на антибиотиците в Южния парк под надслов „Всеки от нас има роля“. </a:t>
            </a:r>
            <a:endParaRPr lang="ru-RU" sz="1400" dirty="0" smtClean="0"/>
          </a:p>
          <a:p>
            <a:pPr algn="just"/>
            <a:r>
              <a:rPr lang="ru-RU" sz="1400" dirty="0" smtClean="0"/>
              <a:t>На 30.01.2019 г</a:t>
            </a:r>
            <a:r>
              <a:rPr lang="ru-RU" sz="1400" dirty="0"/>
              <a:t>. </a:t>
            </a:r>
            <a:r>
              <a:rPr lang="ru-RU" sz="1400" dirty="0" smtClean="0"/>
              <a:t>предстои </a:t>
            </a:r>
            <a:r>
              <a:rPr lang="ru-RU" sz="1400" dirty="0"/>
              <a:t>п</a:t>
            </a:r>
            <a:r>
              <a:rPr lang="ru-RU" sz="1400" dirty="0" smtClean="0"/>
              <a:t>ровеждане на Кръгла маса по въпросите на АМР, организирана от СЗО и НЦЗПБ  с участието на представители на заинтесесовани страни: МЗ, МЗХГ, СЗО и др</a:t>
            </a:r>
            <a:r>
              <a:rPr lang="en-US" sz="1400" dirty="0"/>
              <a:t>.</a:t>
            </a:r>
            <a:endParaRPr lang="ru-RU" sz="1400" dirty="0"/>
          </a:p>
          <a:p>
            <a:endParaRPr lang="ru-RU" sz="1400" dirty="0"/>
          </a:p>
          <a:p>
            <a:endParaRPr lang="bg-BG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3933056"/>
            <a:ext cx="4355975" cy="293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933056"/>
            <a:ext cx="4788024" cy="293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16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bg-BG" dirty="0">
                <a:solidFill>
                  <a:srgbClr val="00558F"/>
                </a:solidFill>
                <a:cs typeface="Arial" pitchFamily="34" charset="0"/>
              </a:rPr>
              <a:t>Незаразни болести</a:t>
            </a:r>
            <a:endParaRPr lang="bg-B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373616" cy="5812755"/>
          </a:xfrm>
        </p:spPr>
        <p:txBody>
          <a:bodyPr>
            <a:noAutofit/>
          </a:bodyPr>
          <a:lstStyle/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Проведени консултации със Регионалния офис на СЗО относно изпълнението на дейности в областта на превенцията и контрола на незаразните болести</a:t>
            </a:r>
            <a:r>
              <a:rPr lang="bg-BG" sz="1400" dirty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bg-BG" sz="1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Проведена среща с Джил </a:t>
            </a:r>
            <a:r>
              <a:rPr lang="bg-BG" sz="1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Фарингтън</a:t>
            </a:r>
            <a:r>
              <a:rPr lang="bg-BG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- координатор на дейностите по хронични незаразни болести от Регионалния офис на СЗО, на която е взето решение за изготвяне на доклад за </a:t>
            </a:r>
            <a:r>
              <a:rPr lang="bg-BG" sz="1400" dirty="0" smtClean="0">
                <a:solidFill>
                  <a:srgbClr val="000000"/>
                </a:solidFill>
                <a:ea typeface="Calibri" panose="020F0502020204030204" pitchFamily="34" charset="0"/>
              </a:rPr>
              <a:t>анализ </a:t>
            </a:r>
            <a:r>
              <a:rPr lang="bg-BG" sz="1400" dirty="0">
                <a:solidFill>
                  <a:srgbClr val="000000"/>
                </a:solidFill>
                <a:ea typeface="Calibri" panose="020F0502020204030204" pitchFamily="34" charset="0"/>
              </a:rPr>
              <a:t>на бариерите пред здравната система за постигане на по-добри резултати при превенцията и контрола на хроничните незаразни </a:t>
            </a:r>
            <a:r>
              <a:rPr lang="bg-BG" sz="1400" dirty="0" smtClean="0">
                <a:solidFill>
                  <a:srgbClr val="000000"/>
                </a:solidFill>
                <a:ea typeface="Calibri" panose="020F0502020204030204" pitchFamily="34" charset="0"/>
              </a:rPr>
              <a:t>болести</a:t>
            </a:r>
            <a:r>
              <a:rPr lang="bg-BG" sz="1400" dirty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bg-BG" sz="1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Сключено споразумение със СЗО за изпълнение на дейност „Идентифициране на бариерите пред здравната система и възможностите за постигане на по-добри резултати при хроничните незаразни болести“, чрез използване на методология на СЗО</a:t>
            </a:r>
            <a:r>
              <a:rPr lang="bg-BG" sz="1400" dirty="0"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bg-BG" sz="1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Участие в Среща на центровете за сътрудничество със Световната здравна организация (СЗО) за укрепване на капацитета за справяне с рисковите фактори, свързани с незаразните хронични болести, и за подобряване на наблюдението им в Европейски регион на СЗО (гр. Москва, Русия, 5-6 декември 2018 г.);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bg-BG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Участие в Семинар на СЗО за превенция и контрол на незаразните хронични болести (Истанбул, 28.10.2018 г.).</a:t>
            </a: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a typeface="Calibri" panose="020F0502020204030204" pitchFamily="34" charset="0"/>
                <a:cs typeface="Times New Roman" panose="02020603050405020304" pitchFamily="18" charset="0"/>
              </a:rPr>
              <a:t>Изпълнени са и следните допълнителни дейности, но </a:t>
            </a:r>
            <a:r>
              <a:rPr lang="bg-BG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в рамките на Националната програма за превенция на хроничните незаразни болести, т.е. </a:t>
            </a:r>
            <a:r>
              <a:rPr lang="bg-BG" sz="14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финансирането е от бюджета на Националната </a:t>
            </a:r>
            <a:r>
              <a:rPr lang="bg-BG" sz="1400" b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програма:</a:t>
            </a:r>
            <a:endParaRPr lang="bg-BG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bg-BG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Изготвяне, отпечатване и разпространение на </a:t>
            </a:r>
            <a:r>
              <a:rPr lang="bg-BG" sz="1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дипляни</a:t>
            </a:r>
            <a:r>
              <a:rPr lang="bg-BG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по факторите на риска за здравето, водещи до възникване на ХНБ.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bg-BG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Изготвяне, отпечатване и разпространение на „Ръководство за добра практика на медицинските специалисти за ограничаване злоупотребата с алкохол“.</a:t>
            </a:r>
          </a:p>
          <a:p>
            <a:pPr marL="0" lvl="0" indent="0">
              <a:lnSpc>
                <a:spcPct val="90000"/>
              </a:lnSpc>
              <a:buNone/>
            </a:pPr>
            <a:endParaRPr lang="bg-BG" altLang="en-US" sz="1400" b="1" dirty="0" smtClean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1B58B-1209-4884-8B2D-4040F896BBE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6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5160</TotalTime>
  <Words>2892</Words>
  <Application>Microsoft Office PowerPoint</Application>
  <PresentationFormat>On-screen Show (4:3)</PresentationFormat>
  <Paragraphs>204</Paragraphs>
  <Slides>27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Symbol</vt:lpstr>
      <vt:lpstr>Times New Roman</vt:lpstr>
      <vt:lpstr>Wingdings</vt:lpstr>
      <vt:lpstr>Office Theme</vt:lpstr>
      <vt:lpstr>Custom Design</vt:lpstr>
      <vt:lpstr>PowerPoint Presentation</vt:lpstr>
      <vt:lpstr>ОТЧЕТНА СРЕЩА НА НАЦИОНАЛНИТЕ КООРДИНАТОРИ</vt:lpstr>
      <vt:lpstr> Области за сътрудничество: </vt:lpstr>
      <vt:lpstr> Области за сътрудничество-2: </vt:lpstr>
      <vt:lpstr>ХИВ и хепатит</vt:lpstr>
      <vt:lpstr>Туберкулоза</vt:lpstr>
      <vt:lpstr>Ваксинопредотвратими заболявания</vt:lpstr>
      <vt:lpstr>Антимикробна резистентност</vt:lpstr>
      <vt:lpstr>Незаразни болести</vt:lpstr>
      <vt:lpstr>Психично здраве и злоупотреба с вещества</vt:lpstr>
      <vt:lpstr>Психично здраве и злоупотреба с вещества-2</vt:lpstr>
      <vt:lpstr>Хранене</vt:lpstr>
      <vt:lpstr>Репродуктивно здраве, майки, новородени, деца и юноши</vt:lpstr>
      <vt:lpstr>Справедливост, социални детерминанти, равенство между половете и човешки права</vt:lpstr>
      <vt:lpstr>Национални здравни политики, стратегии и планове</vt:lpstr>
      <vt:lpstr>Национални здравни политики, стратегии и планове-2</vt:lpstr>
      <vt:lpstr>Интегрирани, ориентирани към хората здравни услуги</vt:lpstr>
      <vt:lpstr>Здравни системи, информация и сведения</vt:lpstr>
      <vt:lpstr>Подготвеност на държавата при здравни извънредни ситуации и Международните здравни разпоредби (2005) </vt:lpstr>
      <vt:lpstr>Оценка на информацията и риска при здравни извънредни ситуации</vt:lpstr>
      <vt:lpstr>Срещи на високо ниво и участие във форумите на СЗО</vt:lpstr>
      <vt:lpstr>Срещи на високо ниво и участие във форумите на СЗО-2</vt:lpstr>
      <vt:lpstr>Срещи на високо ниво и участие във форумите на СЗО-3</vt:lpstr>
      <vt:lpstr>Срещи на високо ниво и участие във форумите на СЗО-4</vt:lpstr>
      <vt:lpstr>Срещи на високо ниво и участие във форумите на СЗО-5</vt:lpstr>
      <vt:lpstr>Принос на СЗО по пътя към реформата в здравния сектор:</vt:lpstr>
      <vt:lpstr>БЛАГОДАРЯ ЗА ВНИМАНИЕТО</vt:lpstr>
    </vt:vector>
  </TitlesOfParts>
  <Company>World Health Organization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ntiss</dc:creator>
  <cp:lastModifiedBy>User</cp:lastModifiedBy>
  <cp:revision>628</cp:revision>
  <cp:lastPrinted>2019-01-16T08:08:00Z</cp:lastPrinted>
  <dcterms:created xsi:type="dcterms:W3CDTF">2012-07-03T09:35:02Z</dcterms:created>
  <dcterms:modified xsi:type="dcterms:W3CDTF">2019-01-18T07:32:19Z</dcterms:modified>
</cp:coreProperties>
</file>