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1" r:id="rId2"/>
    <p:sldMasterId id="2147483684" r:id="rId3"/>
    <p:sldMasterId id="2147483696" r:id="rId4"/>
    <p:sldMasterId id="2147483720" r:id="rId5"/>
    <p:sldMasterId id="2147483732" r:id="rId6"/>
  </p:sldMasterIdLst>
  <p:notesMasterIdLst>
    <p:notesMasterId r:id="rId22"/>
  </p:notesMasterIdLst>
  <p:handoutMasterIdLst>
    <p:handoutMasterId r:id="rId23"/>
  </p:handoutMasterIdLst>
  <p:sldIdLst>
    <p:sldId id="350" r:id="rId7"/>
    <p:sldId id="353" r:id="rId8"/>
    <p:sldId id="352" r:id="rId9"/>
    <p:sldId id="351" r:id="rId10"/>
    <p:sldId id="363" r:id="rId11"/>
    <p:sldId id="354" r:id="rId12"/>
    <p:sldId id="356" r:id="rId13"/>
    <p:sldId id="364" r:id="rId14"/>
    <p:sldId id="358" r:id="rId15"/>
    <p:sldId id="359" r:id="rId16"/>
    <p:sldId id="360" r:id="rId17"/>
    <p:sldId id="307" r:id="rId18"/>
    <p:sldId id="361" r:id="rId19"/>
    <p:sldId id="362" r:id="rId20"/>
    <p:sldId id="345" r:id="rId21"/>
  </p:sldIdLst>
  <p:sldSz cx="9144000" cy="6858000" type="screen4x3"/>
  <p:notesSz cx="9296400" cy="7010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58F"/>
    <a:srgbClr val="41A2AA"/>
    <a:srgbClr val="5E8299"/>
    <a:srgbClr val="BA23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5313" autoAdjust="0"/>
  </p:normalViewPr>
  <p:slideViewPr>
    <p:cSldViewPr>
      <p:cViewPr varScale="1">
        <p:scale>
          <a:sx n="56" d="100"/>
          <a:sy n="56" d="100"/>
        </p:scale>
        <p:origin x="180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28301" cy="350281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265999" y="0"/>
            <a:ext cx="4028301" cy="350281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r">
              <a:defRPr sz="1200"/>
            </a:lvl1pPr>
          </a:lstStyle>
          <a:p>
            <a:fld id="{C60A9534-0EDE-4F4F-9AA0-33CECE269A8F}" type="datetimeFigureOut">
              <a:rPr lang="en-US" smtClean="0"/>
              <a:t>1/18/2019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658924"/>
            <a:ext cx="4028301" cy="350281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265999" y="6658924"/>
            <a:ext cx="4028301" cy="350281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r">
              <a:defRPr sz="1200"/>
            </a:lvl1pPr>
          </a:lstStyle>
          <a:p>
            <a:fld id="{09A2F916-E693-4DDF-818D-7EC7CB41A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73134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028440" cy="350520"/>
          </a:xfrm>
          <a:prstGeom prst="rect">
            <a:avLst/>
          </a:prstGeom>
        </p:spPr>
        <p:txBody>
          <a:bodyPr vert="horz" lIns="93175" tIns="46587" rIns="93175" bIns="46587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265811" y="0"/>
            <a:ext cx="4028440" cy="350520"/>
          </a:xfrm>
          <a:prstGeom prst="rect">
            <a:avLst/>
          </a:prstGeom>
        </p:spPr>
        <p:txBody>
          <a:bodyPr vert="horz" lIns="93175" tIns="46587" rIns="93175" bIns="46587" rtlCol="0"/>
          <a:lstStyle>
            <a:lvl1pPr algn="r">
              <a:defRPr sz="1200"/>
            </a:lvl1pPr>
          </a:lstStyle>
          <a:p>
            <a:fld id="{6B47D20F-401C-4C5D-8F9D-31443A7E3BAA}" type="datetimeFigureOut">
              <a:rPr lang="en-GB" smtClean="0"/>
              <a:pPr/>
              <a:t>18/01/2019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95600" y="525463"/>
            <a:ext cx="3505200" cy="2628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5" tIns="46587" rIns="93175" bIns="46587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29640" y="3329941"/>
            <a:ext cx="7437120" cy="3154680"/>
          </a:xfrm>
          <a:prstGeom prst="rect">
            <a:avLst/>
          </a:prstGeom>
        </p:spPr>
        <p:txBody>
          <a:bodyPr vert="horz" lIns="93175" tIns="46587" rIns="93175" bIns="46587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6658664"/>
            <a:ext cx="4028440" cy="350520"/>
          </a:xfrm>
          <a:prstGeom prst="rect">
            <a:avLst/>
          </a:prstGeom>
        </p:spPr>
        <p:txBody>
          <a:bodyPr vert="horz" lIns="93175" tIns="46587" rIns="93175" bIns="46587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265811" y="6658664"/>
            <a:ext cx="4028440" cy="350520"/>
          </a:xfrm>
          <a:prstGeom prst="rect">
            <a:avLst/>
          </a:prstGeom>
        </p:spPr>
        <p:txBody>
          <a:bodyPr vert="horz" lIns="93175" tIns="46587" rIns="93175" bIns="46587" rtlCol="0" anchor="b"/>
          <a:lstStyle>
            <a:lvl1pPr algn="r">
              <a:defRPr sz="1200"/>
            </a:lvl1pPr>
          </a:lstStyle>
          <a:p>
            <a:fld id="{47AF1717-311E-4516-9B4E-004B4FA9F31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51989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897188" y="525463"/>
            <a:ext cx="3502025" cy="262731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878404" y="3282676"/>
            <a:ext cx="7437119" cy="3154680"/>
          </a:xfrm>
        </p:spPr>
        <p:txBody>
          <a:bodyPr/>
          <a:lstStyle/>
          <a:p>
            <a:endParaRPr lang="en-US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657B1-CD47-4C67-B649-D020866CBF80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4915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895600" y="525463"/>
            <a:ext cx="3505200" cy="2628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9E7C0B-1228-4497-B3EF-C849A56F3AA5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38872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powerpoint vienna first page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110000"/>
              </a:lnSpc>
              <a:spcAft>
                <a:spcPts val="700"/>
              </a:spcAft>
              <a:defRPr/>
            </a:lvl1pPr>
            <a:lvl2pPr>
              <a:lnSpc>
                <a:spcPct val="110000"/>
              </a:lnSpc>
              <a:spcAft>
                <a:spcPts val="700"/>
              </a:spcAft>
              <a:defRPr/>
            </a:lvl2pPr>
            <a:lvl3pPr>
              <a:lnSpc>
                <a:spcPct val="110000"/>
              </a:lnSpc>
              <a:spcAft>
                <a:spcPts val="700"/>
              </a:spcAft>
              <a:defRPr/>
            </a:lvl3pPr>
            <a:lvl4pPr>
              <a:lnSpc>
                <a:spcPct val="110000"/>
              </a:lnSpc>
              <a:spcAft>
                <a:spcPts val="700"/>
              </a:spcAft>
              <a:defRPr/>
            </a:lvl4pPr>
            <a:lvl5pPr>
              <a:lnSpc>
                <a:spcPct val="110000"/>
              </a:lnSpc>
              <a:spcAft>
                <a:spcPts val="700"/>
              </a:spcAft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B53B2F53-1576-4D66-90B8-4186D577FD3C}" type="datetimeFigureOut">
              <a:rPr lang="en-GB"/>
              <a:pPr>
                <a:defRPr/>
              </a:pPr>
              <a:t>18/01/2019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FC7E62FB-DB52-4F70-8442-B6609505078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BD83EF1-4FA0-4F64-8CD3-5F5D25758B14}" type="datetimeFigureOut">
              <a:rPr lang="en-GB"/>
              <a:pPr>
                <a:defRPr/>
              </a:pPr>
              <a:t>18/01/2019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2A63743F-E867-474D-B0CE-025F855E24F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12BAB992-A89B-496C-95EE-67D5A5E83018}" type="datetimeFigureOut">
              <a:rPr lang="en-GB"/>
              <a:pPr>
                <a:defRPr/>
              </a:pPr>
              <a:t>18/01/2019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AE16B985-AA48-4A72-8A83-27EC56D44CF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0229EDAF-495E-4824-8B31-C830D8D80CC8}" type="datetimeFigureOut">
              <a:rPr lang="en-GB"/>
              <a:pPr>
                <a:defRPr/>
              </a:pPr>
              <a:t>18/01/2019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D4ADE086-E307-4C75-AB35-0D4A6781E09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D30BD645-0A98-47A6-961A-1C1D95027D40}" type="datetimeFigureOut">
              <a:rPr lang="en-GB"/>
              <a:pPr>
                <a:defRPr/>
              </a:pPr>
              <a:t>18/01/2019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8917680F-47A9-49A6-9331-3FF2A609CE4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C33C73F4-77CD-4399-BE4A-9574607E9F5F}" type="datetimeFigureOut">
              <a:rPr lang="en-GB"/>
              <a:pPr>
                <a:defRPr/>
              </a:pPr>
              <a:t>18/01/2019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C4264564-C5CE-4A9B-BEE5-050D5FC5F05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73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6A926F36-A74D-404C-9EAE-8528595EDEFA}" type="datetimeFigureOut">
              <a:rPr lang="en-GB"/>
              <a:pPr>
                <a:defRPr/>
              </a:pPr>
              <a:t>18/01/2019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38E2A2D-BE8F-4CA6-877C-BC067AE29CD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5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6A8B8FEC-0CD0-46A7-B1EB-21C61303A18D}" type="datetimeFigureOut">
              <a:rPr lang="en-GB"/>
              <a:pPr>
                <a:defRPr/>
              </a:pPr>
              <a:t>18/01/2019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E5F96CDA-4AD1-4B39-8692-55B7C8E7BB3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6F226FBB-7DB2-429F-945B-E4F715A83487}" type="datetimeFigureOut">
              <a:rPr lang="en-GB"/>
              <a:pPr>
                <a:defRPr/>
              </a:pPr>
              <a:t>18/01/2019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AF7818C6-E5ED-4C7D-BEC9-F7A5CC4202C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E84E8A2C-C717-4190-A1DE-6B7A827817C7}" type="datetimeFigureOut">
              <a:rPr lang="en-GB"/>
              <a:pPr>
                <a:defRPr/>
              </a:pPr>
              <a:t>18/01/2019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EB3E8E02-E43E-492D-A506-FFE8DBF3006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48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777FE-DDAD-4630-9F5A-A03678AB7023}" type="datetimeFigureOut">
              <a:rPr lang="en-GB" smtClean="0"/>
              <a:pPr/>
              <a:t>18/01/2019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1B58B-1209-4884-8B2D-4040F896BBE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777FE-DDAD-4630-9F5A-A03678AB7023}" type="datetimeFigureOut">
              <a:rPr lang="en-GB" smtClean="0"/>
              <a:pPr/>
              <a:t>18/01/2019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1B58B-1209-4884-8B2D-4040F896BBE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777FE-DDAD-4630-9F5A-A03678AB7023}" type="datetimeFigureOut">
              <a:rPr lang="en-GB" smtClean="0"/>
              <a:pPr/>
              <a:t>18/01/2019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1B58B-1209-4884-8B2D-4040F896BBE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777FE-DDAD-4630-9F5A-A03678AB7023}" type="datetimeFigureOut">
              <a:rPr lang="en-GB" smtClean="0"/>
              <a:pPr/>
              <a:t>18/01/2019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1B58B-1209-4884-8B2D-4040F896BBE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777FE-DDAD-4630-9F5A-A03678AB7023}" type="datetimeFigureOut">
              <a:rPr lang="en-GB" smtClean="0"/>
              <a:pPr/>
              <a:t>18/01/2019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1B58B-1209-4884-8B2D-4040F896BBE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777FE-DDAD-4630-9F5A-A03678AB7023}" type="datetimeFigureOut">
              <a:rPr lang="en-GB" smtClean="0"/>
              <a:pPr/>
              <a:t>18/01/2019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1B58B-1209-4884-8B2D-4040F896BBE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777FE-DDAD-4630-9F5A-A03678AB7023}" type="datetimeFigureOut">
              <a:rPr lang="en-GB" smtClean="0"/>
              <a:pPr/>
              <a:t>18/01/2019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1B58B-1209-4884-8B2D-4040F896BBE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73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777FE-DDAD-4630-9F5A-A03678AB7023}" type="datetimeFigureOut">
              <a:rPr lang="en-GB" smtClean="0"/>
              <a:pPr/>
              <a:t>18/01/2019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1B58B-1209-4884-8B2D-4040F896BBE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5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777FE-DDAD-4630-9F5A-A03678AB7023}" type="datetimeFigureOut">
              <a:rPr lang="en-GB" smtClean="0"/>
              <a:pPr/>
              <a:t>18/01/2019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1B58B-1209-4884-8B2D-4040F896BBE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777FE-DDAD-4630-9F5A-A03678AB7023}" type="datetimeFigureOut">
              <a:rPr lang="en-GB" smtClean="0"/>
              <a:pPr/>
              <a:t>18/01/2019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1B58B-1209-4884-8B2D-4040F896BBE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777FE-DDAD-4630-9F5A-A03678AB7023}" type="datetimeFigureOut">
              <a:rPr lang="en-GB" smtClean="0"/>
              <a:pPr/>
              <a:t>18/01/2019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1B58B-1209-4884-8B2D-4040F896BBE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48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5" y="-7107"/>
            <a:ext cx="9138244" cy="6858000"/>
          </a:xfrm>
          <a:prstGeom prst="rect">
            <a:avLst/>
          </a:prstGeom>
        </p:spPr>
      </p:pic>
      <p:sp>
        <p:nvSpPr>
          <p:cNvPr id="7" name="Rectangle 6"/>
          <p:cNvSpPr/>
          <p:nvPr userDrawn="1"/>
        </p:nvSpPr>
        <p:spPr>
          <a:xfrm>
            <a:off x="2123728" y="260648"/>
            <a:ext cx="4968552" cy="13441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Aft>
                <a:spcPts val="0"/>
              </a:spcAft>
            </a:pPr>
            <a:r>
              <a:rPr lang="en-US" sz="1600" dirty="0" smtClean="0">
                <a:solidFill>
                  <a:srgbClr val="4F81BD">
                    <a:lumMod val="40000"/>
                    <a:lumOff val="60000"/>
                  </a:srgb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Chisinau, July 2018</a:t>
            </a:r>
            <a:endParaRPr lang="en-US" sz="1600" dirty="0">
              <a:solidFill>
                <a:srgbClr val="4F81BD">
                  <a:lumMod val="40000"/>
                  <a:lumOff val="60000"/>
                </a:srgb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000516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5800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431338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4409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342129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64380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074168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73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611076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5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41194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415831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949084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4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5" y="-7107"/>
            <a:ext cx="9138244" cy="6858000"/>
          </a:xfrm>
          <a:prstGeom prst="rect">
            <a:avLst/>
          </a:prstGeom>
        </p:spPr>
      </p:pic>
      <p:sp>
        <p:nvSpPr>
          <p:cNvPr id="7" name="Rectangle 6"/>
          <p:cNvSpPr/>
          <p:nvPr userDrawn="1"/>
        </p:nvSpPr>
        <p:spPr>
          <a:xfrm>
            <a:off x="2123728" y="260648"/>
            <a:ext cx="4968552" cy="13441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Aft>
                <a:spcPts val="0"/>
              </a:spcAft>
            </a:pPr>
            <a:r>
              <a:rPr lang="en-US" sz="1600" dirty="0" smtClean="0">
                <a:solidFill>
                  <a:srgbClr val="4F81BD">
                    <a:lumMod val="40000"/>
                    <a:lumOff val="60000"/>
                  </a:srgb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Chisinau, July 2018</a:t>
            </a:r>
            <a:endParaRPr lang="en-US" sz="1600" dirty="0">
              <a:solidFill>
                <a:srgbClr val="4F81BD">
                  <a:lumMod val="40000"/>
                  <a:lumOff val="60000"/>
                </a:srgb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2184114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02221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615596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170320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388611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509694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357534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7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342021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57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492488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296843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393640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33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5" y="-7107"/>
            <a:ext cx="9138244" cy="6858000"/>
          </a:xfrm>
          <a:prstGeom prst="rect">
            <a:avLst/>
          </a:prstGeom>
        </p:spPr>
      </p:pic>
      <p:sp>
        <p:nvSpPr>
          <p:cNvPr id="7" name="Rectangle 6"/>
          <p:cNvSpPr/>
          <p:nvPr userDrawn="1"/>
        </p:nvSpPr>
        <p:spPr>
          <a:xfrm>
            <a:off x="2123728" y="260648"/>
            <a:ext cx="4968552" cy="13441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Aft>
                <a:spcPts val="0"/>
              </a:spcAft>
            </a:pPr>
            <a:r>
              <a:rPr lang="en-US" sz="1600" dirty="0" smtClean="0">
                <a:solidFill>
                  <a:srgbClr val="4F81BD">
                    <a:lumMod val="40000"/>
                    <a:lumOff val="60000"/>
                  </a:srgb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Chisinau, July 2018</a:t>
            </a:r>
            <a:endParaRPr lang="en-US" sz="1600" dirty="0">
              <a:solidFill>
                <a:srgbClr val="4F81BD">
                  <a:lumMod val="40000"/>
                  <a:lumOff val="60000"/>
                </a:srgb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499552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24769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550843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112307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864214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914825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706755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1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8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12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543619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45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716113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899360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557727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5" y="-7107"/>
            <a:ext cx="9138244" cy="6858000"/>
          </a:xfrm>
          <a:prstGeom prst="rect">
            <a:avLst/>
          </a:prstGeom>
        </p:spPr>
      </p:pic>
      <p:sp>
        <p:nvSpPr>
          <p:cNvPr id="7" name="Rectangle 6"/>
          <p:cNvSpPr/>
          <p:nvPr userDrawn="1"/>
        </p:nvSpPr>
        <p:spPr>
          <a:xfrm>
            <a:off x="2123728" y="260648"/>
            <a:ext cx="4968552" cy="13441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Aft>
                <a:spcPts val="0"/>
              </a:spcAft>
            </a:pPr>
            <a:r>
              <a:rPr lang="en-US" sz="1600" dirty="0" smtClean="0">
                <a:solidFill>
                  <a:srgbClr val="4F81BD">
                    <a:lumMod val="40000"/>
                    <a:lumOff val="60000"/>
                  </a:srgb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Chisinau, July 2018</a:t>
            </a:r>
            <a:endParaRPr lang="en-US" sz="1600" dirty="0">
              <a:solidFill>
                <a:srgbClr val="4F81BD">
                  <a:lumMod val="40000"/>
                  <a:lumOff val="60000"/>
                </a:srgb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303759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31856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072352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0221332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187682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952883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47547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130059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348589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381638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178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116654"/>
            <a:ext cx="8229600" cy="1301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  <a:endParaRPr lang="en-GB" dirty="0" smtClean="0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28801"/>
            <a:ext cx="8229600" cy="4133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cxnSp>
        <p:nvCxnSpPr>
          <p:cNvPr id="9" name="Straight Connector 8"/>
          <p:cNvCxnSpPr/>
          <p:nvPr/>
        </p:nvCxnSpPr>
        <p:spPr>
          <a:xfrm>
            <a:off x="0" y="1484313"/>
            <a:ext cx="9144000" cy="0"/>
          </a:xfrm>
          <a:prstGeom prst="line">
            <a:avLst/>
          </a:prstGeom>
          <a:ln w="44450">
            <a:solidFill>
              <a:srgbClr val="41A2A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Powerpoint-footer-2013.jp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0" y="5797296"/>
            <a:ext cx="9144000" cy="1060704"/>
          </a:xfrm>
          <a:prstGeom prst="rect">
            <a:avLst/>
          </a:prstGeom>
        </p:spPr>
      </p:pic>
      <p:sp>
        <p:nvSpPr>
          <p:cNvPr id="8" name="Text Box 11"/>
          <p:cNvSpPr txBox="1">
            <a:spLocks noChangeArrowheads="1"/>
          </p:cNvSpPr>
          <p:nvPr userDrawn="1"/>
        </p:nvSpPr>
        <p:spPr bwMode="auto">
          <a:xfrm>
            <a:off x="3929072" y="6453359"/>
            <a:ext cx="5138737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n-GB" sz="1200" b="0" dirty="0" smtClean="0">
                <a:solidFill>
                  <a:schemeClr val="bg1"/>
                </a:solidFill>
              </a:rPr>
              <a:t>Working for a healthier future</a:t>
            </a:r>
            <a:endParaRPr lang="en-GB" sz="1200" b="0" i="1" dirty="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 kern="1200">
          <a:solidFill>
            <a:srgbClr val="00558F"/>
          </a:solidFill>
          <a:latin typeface="Arial" pitchFamily="34" charset="0"/>
          <a:ea typeface="+mj-ea"/>
          <a:cs typeface="Arial" pitchFamily="34" charset="0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rgbClr val="2C5B79"/>
          </a:solidFill>
          <a:latin typeface="Arial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rgbClr val="2C5B79"/>
          </a:solidFill>
          <a:latin typeface="Arial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rgbClr val="2C5B79"/>
          </a:solidFill>
          <a:latin typeface="Arial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rgbClr val="2C5B79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rgbClr val="2C5B79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rgbClr val="2C5B79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rgbClr val="2C5B79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rgbClr val="2C5B79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B777FE-DDAD-4630-9F5A-A03678AB7023}" type="datetimeFigureOut">
              <a:rPr lang="en-GB" smtClean="0"/>
              <a:pPr/>
              <a:t>18/01/2019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91B58B-1209-4884-8B2D-4040F896BBEF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23"/>
            <a:ext cx="8229600" cy="38450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1/18/2019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" y="5842000"/>
            <a:ext cx="9140952" cy="10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1494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000" kern="1200">
          <a:solidFill>
            <a:srgbClr val="00558E"/>
          </a:solidFill>
          <a:latin typeface="Arial Unicode MS" panose="020B0604020202020204" pitchFamily="34" charset="-128"/>
          <a:ea typeface="Arial Unicode MS" panose="020B0604020202020204" pitchFamily="34" charset="-128"/>
          <a:cs typeface="Arial Unicode MS" panose="020B0604020202020204" pitchFamily="34" charset="-128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 Unicode MS" panose="020B0604020202020204" pitchFamily="34" charset="-128"/>
          <a:ea typeface="Arial Unicode MS" panose="020B0604020202020204" pitchFamily="34" charset="-128"/>
          <a:cs typeface="Arial Unicode MS" panose="020B0604020202020204" pitchFamily="34" charset="-128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 Unicode MS" panose="020B0604020202020204" pitchFamily="34" charset="-128"/>
          <a:ea typeface="Arial Unicode MS" panose="020B0604020202020204" pitchFamily="34" charset="-128"/>
          <a:cs typeface="Arial Unicode MS" panose="020B0604020202020204" pitchFamily="34" charset="-128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 Unicode MS" panose="020B0604020202020204" pitchFamily="34" charset="-128"/>
          <a:ea typeface="Arial Unicode MS" panose="020B0604020202020204" pitchFamily="34" charset="-128"/>
          <a:cs typeface="Arial Unicode MS" panose="020B0604020202020204" pitchFamily="34" charset="-128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 Unicode MS" panose="020B0604020202020204" pitchFamily="34" charset="-128"/>
          <a:ea typeface="Arial Unicode MS" panose="020B0604020202020204" pitchFamily="34" charset="-128"/>
          <a:cs typeface="Arial Unicode MS" panose="020B0604020202020204" pitchFamily="34" charset="-128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 Unicode MS" panose="020B0604020202020204" pitchFamily="34" charset="-128"/>
          <a:ea typeface="Arial Unicode MS" panose="020B0604020202020204" pitchFamily="34" charset="-128"/>
          <a:cs typeface="Arial Unicode MS" panose="020B0604020202020204" pitchFamily="34" charset="-128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21"/>
            <a:ext cx="8229600" cy="38450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1/18/2019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" y="5842000"/>
            <a:ext cx="9140952" cy="10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5880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000" kern="1200">
          <a:solidFill>
            <a:srgbClr val="00558E"/>
          </a:solidFill>
          <a:latin typeface="Arial Unicode MS" panose="020B0604020202020204" pitchFamily="34" charset="-128"/>
          <a:ea typeface="Arial Unicode MS" panose="020B0604020202020204" pitchFamily="34" charset="-128"/>
          <a:cs typeface="Arial Unicode MS" panose="020B0604020202020204" pitchFamily="34" charset="-128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 Unicode MS" panose="020B0604020202020204" pitchFamily="34" charset="-128"/>
          <a:ea typeface="Arial Unicode MS" panose="020B0604020202020204" pitchFamily="34" charset="-128"/>
          <a:cs typeface="Arial Unicode MS" panose="020B0604020202020204" pitchFamily="34" charset="-128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 Unicode MS" panose="020B0604020202020204" pitchFamily="34" charset="-128"/>
          <a:ea typeface="Arial Unicode MS" panose="020B0604020202020204" pitchFamily="34" charset="-128"/>
          <a:cs typeface="Arial Unicode MS" panose="020B0604020202020204" pitchFamily="34" charset="-128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 Unicode MS" panose="020B0604020202020204" pitchFamily="34" charset="-128"/>
          <a:ea typeface="Arial Unicode MS" panose="020B0604020202020204" pitchFamily="34" charset="-128"/>
          <a:cs typeface="Arial Unicode MS" panose="020B0604020202020204" pitchFamily="34" charset="-128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 Unicode MS" panose="020B0604020202020204" pitchFamily="34" charset="-128"/>
          <a:ea typeface="Arial Unicode MS" panose="020B0604020202020204" pitchFamily="34" charset="-128"/>
          <a:cs typeface="Arial Unicode MS" panose="020B0604020202020204" pitchFamily="34" charset="-128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 Unicode MS" panose="020B0604020202020204" pitchFamily="34" charset="-128"/>
          <a:ea typeface="Arial Unicode MS" panose="020B0604020202020204" pitchFamily="34" charset="-128"/>
          <a:cs typeface="Arial Unicode MS" panose="020B0604020202020204" pitchFamily="34" charset="-128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9"/>
            <a:ext cx="8229600" cy="38450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1/18/2019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" y="5842000"/>
            <a:ext cx="9140952" cy="10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335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000" kern="1200">
          <a:solidFill>
            <a:srgbClr val="00558E"/>
          </a:solidFill>
          <a:latin typeface="Arial Unicode MS" panose="020B0604020202020204" pitchFamily="34" charset="-128"/>
          <a:ea typeface="Arial Unicode MS" panose="020B0604020202020204" pitchFamily="34" charset="-128"/>
          <a:cs typeface="Arial Unicode MS" panose="020B0604020202020204" pitchFamily="34" charset="-128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 Unicode MS" panose="020B0604020202020204" pitchFamily="34" charset="-128"/>
          <a:ea typeface="Arial Unicode MS" panose="020B0604020202020204" pitchFamily="34" charset="-128"/>
          <a:cs typeface="Arial Unicode MS" panose="020B0604020202020204" pitchFamily="34" charset="-128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 Unicode MS" panose="020B0604020202020204" pitchFamily="34" charset="-128"/>
          <a:ea typeface="Arial Unicode MS" panose="020B0604020202020204" pitchFamily="34" charset="-128"/>
          <a:cs typeface="Arial Unicode MS" panose="020B0604020202020204" pitchFamily="34" charset="-128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 Unicode MS" panose="020B0604020202020204" pitchFamily="34" charset="-128"/>
          <a:ea typeface="Arial Unicode MS" panose="020B0604020202020204" pitchFamily="34" charset="-128"/>
          <a:cs typeface="Arial Unicode MS" panose="020B0604020202020204" pitchFamily="34" charset="-128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 Unicode MS" panose="020B0604020202020204" pitchFamily="34" charset="-128"/>
          <a:ea typeface="Arial Unicode MS" panose="020B0604020202020204" pitchFamily="34" charset="-128"/>
          <a:cs typeface="Arial Unicode MS" panose="020B0604020202020204" pitchFamily="34" charset="-128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 Unicode MS" panose="020B0604020202020204" pitchFamily="34" charset="-128"/>
          <a:ea typeface="Arial Unicode MS" panose="020B0604020202020204" pitchFamily="34" charset="-128"/>
          <a:cs typeface="Arial Unicode MS" panose="020B0604020202020204" pitchFamily="34" charset="-128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38450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3144278-093F-4178-ABD2-CBB9C117E4A8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1/18/2019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8CC12AE-189F-46E6-94BB-12FB54E35028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" y="5842000"/>
            <a:ext cx="9140952" cy="10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2203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000" kern="1200">
          <a:solidFill>
            <a:srgbClr val="00558E"/>
          </a:solidFill>
          <a:latin typeface="Arial Unicode MS" panose="020B0604020202020204" pitchFamily="34" charset="-128"/>
          <a:ea typeface="Arial Unicode MS" panose="020B0604020202020204" pitchFamily="34" charset="-128"/>
          <a:cs typeface="Arial Unicode MS" panose="020B0604020202020204" pitchFamily="34" charset="-128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 Unicode MS" panose="020B0604020202020204" pitchFamily="34" charset="-128"/>
          <a:ea typeface="Arial Unicode MS" panose="020B0604020202020204" pitchFamily="34" charset="-128"/>
          <a:cs typeface="Arial Unicode MS" panose="020B0604020202020204" pitchFamily="34" charset="-128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 Unicode MS" panose="020B0604020202020204" pitchFamily="34" charset="-128"/>
          <a:ea typeface="Arial Unicode MS" panose="020B0604020202020204" pitchFamily="34" charset="-128"/>
          <a:cs typeface="Arial Unicode MS" panose="020B0604020202020204" pitchFamily="34" charset="-128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 Unicode MS" panose="020B0604020202020204" pitchFamily="34" charset="-128"/>
          <a:ea typeface="Arial Unicode MS" panose="020B0604020202020204" pitchFamily="34" charset="-128"/>
          <a:cs typeface="Arial Unicode MS" panose="020B0604020202020204" pitchFamily="34" charset="-128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 Unicode MS" panose="020B0604020202020204" pitchFamily="34" charset="-128"/>
          <a:ea typeface="Arial Unicode MS" panose="020B0604020202020204" pitchFamily="34" charset="-128"/>
          <a:cs typeface="Arial Unicode MS" panose="020B0604020202020204" pitchFamily="34" charset="-128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 Unicode MS" panose="020B0604020202020204" pitchFamily="34" charset="-128"/>
          <a:ea typeface="Arial Unicode MS" panose="020B0604020202020204" pitchFamily="34" charset="-128"/>
          <a:cs typeface="Arial Unicode MS" panose="020B0604020202020204" pitchFamily="34" charset="-128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7772400" cy="3339803"/>
          </a:xfrm>
        </p:spPr>
        <p:txBody>
          <a:bodyPr>
            <a:noAutofit/>
          </a:bodyPr>
          <a:lstStyle/>
          <a:p>
            <a:r>
              <a:rPr lang="bg-BG" sz="3200" b="1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bg-BG" sz="32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bg-BG" sz="3200" b="1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bg-BG" sz="32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bg-BG" sz="3200" b="1" dirty="0" smtClean="0">
                <a:solidFill>
                  <a:schemeClr val="accent1">
                    <a:lumMod val="75000"/>
                  </a:schemeClr>
                </a:solidFill>
              </a:rPr>
              <a:t>Среща на националните координатори</a:t>
            </a:r>
            <a:r>
              <a:rPr lang="bg-BG" sz="2400" b="1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bg-BG" sz="24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bg-BG" sz="3200" b="1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bg-BG" sz="32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bg-BG" sz="2400" b="1" dirty="0">
                <a:solidFill>
                  <a:schemeClr val="accent1">
                    <a:lumMod val="75000"/>
                  </a:schemeClr>
                </a:solidFill>
              </a:rPr>
              <a:t>18 януари 2019</a:t>
            </a:r>
            <a:r>
              <a:rPr lang="bg-BG" sz="3200" b="1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bg-BG" sz="32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US" sz="3200" b="1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en-US" sz="3200" b="1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en-US" sz="3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407604" y="3645024"/>
            <a:ext cx="6400800" cy="1777752"/>
          </a:xfrm>
        </p:spPr>
        <p:txBody>
          <a:bodyPr>
            <a:normAutofit/>
          </a:bodyPr>
          <a:lstStyle/>
          <a:p>
            <a:r>
              <a:rPr lang="ru-RU" sz="2600" b="1" dirty="0">
                <a:solidFill>
                  <a:srgbClr val="3AA9A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Офис на СЗО в </a:t>
            </a:r>
            <a:r>
              <a:rPr lang="ru-RU" sz="2600" b="1" dirty="0" err="1">
                <a:solidFill>
                  <a:srgbClr val="3AA9A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България</a:t>
            </a:r>
            <a:endParaRPr lang="ru-RU" sz="2600" b="1" dirty="0">
              <a:solidFill>
                <a:srgbClr val="3AA9A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b="1" dirty="0">
                <a:solidFill>
                  <a:srgbClr val="3AA9A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Д-р </a:t>
            </a:r>
            <a:r>
              <a:rPr lang="ru-RU" sz="2000" b="1" dirty="0" err="1">
                <a:solidFill>
                  <a:srgbClr val="3AA9A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Скендер</a:t>
            </a:r>
            <a:r>
              <a:rPr lang="ru-RU" sz="2000" b="1" dirty="0">
                <a:solidFill>
                  <a:srgbClr val="3AA9A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Сила</a:t>
            </a:r>
          </a:p>
          <a:p>
            <a:r>
              <a:rPr lang="ru-RU" sz="2000" b="1" dirty="0">
                <a:solidFill>
                  <a:srgbClr val="3AA9A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Доц. Михаил </a:t>
            </a:r>
            <a:r>
              <a:rPr lang="ru-RU" sz="2000" b="1" dirty="0" err="1">
                <a:solidFill>
                  <a:srgbClr val="3AA9A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Околийски</a:t>
            </a:r>
            <a:endParaRPr lang="ru-RU" sz="2000" b="1" dirty="0">
              <a:solidFill>
                <a:srgbClr val="3AA9A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b="1" dirty="0">
                <a:solidFill>
                  <a:srgbClr val="3AA9A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Г-жа </a:t>
            </a:r>
            <a:r>
              <a:rPr lang="ru-RU" sz="2000" b="1" dirty="0" err="1">
                <a:solidFill>
                  <a:srgbClr val="3AA9A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Десислава</a:t>
            </a:r>
            <a:r>
              <a:rPr lang="ru-RU" sz="2000" b="1" dirty="0">
                <a:solidFill>
                  <a:srgbClr val="3AA9A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rgbClr val="3AA9A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Дурчева</a:t>
            </a:r>
            <a:endParaRPr lang="ru-RU" sz="2000" b="1" dirty="0">
              <a:solidFill>
                <a:srgbClr val="3AA9A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000" b="1" dirty="0">
              <a:solidFill>
                <a:srgbClr val="3AA9A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dirty="0">
              <a:solidFill>
                <a:srgbClr val="3AA9A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87624" y="188640"/>
            <a:ext cx="6840760" cy="10801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8193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 sz="3400" dirty="0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altLang="en-US" dirty="0" err="1"/>
              <a:t>Изпълнение</a:t>
            </a:r>
            <a:r>
              <a:rPr lang="ru-RU" altLang="en-US" dirty="0"/>
              <a:t> на </a:t>
            </a:r>
            <a:r>
              <a:rPr lang="ru-RU" altLang="en-US" dirty="0" err="1"/>
              <a:t>дейностите</a:t>
            </a:r>
            <a:r>
              <a:rPr lang="ru-RU" altLang="en-US" dirty="0"/>
              <a:t> по </a:t>
            </a:r>
            <a:r>
              <a:rPr lang="ru-RU" altLang="en-US" dirty="0" err="1"/>
              <a:t>време</a:t>
            </a:r>
            <a:r>
              <a:rPr lang="ru-RU" altLang="en-US" dirty="0"/>
              <a:t> на </a:t>
            </a:r>
            <a:r>
              <a:rPr lang="ru-RU" altLang="en-US" dirty="0" err="1" smtClean="0"/>
              <a:t>Първата</a:t>
            </a:r>
            <a:r>
              <a:rPr lang="ru-RU" altLang="en-US" dirty="0" smtClean="0"/>
              <a:t> </a:t>
            </a:r>
            <a:r>
              <a:rPr lang="ru-RU" altLang="en-US" dirty="0"/>
              <a:t>година </a:t>
            </a:r>
            <a:r>
              <a:rPr lang="ru-RU" altLang="en-US" dirty="0" smtClean="0"/>
              <a:t>от </a:t>
            </a:r>
            <a:r>
              <a:rPr lang="ru-RU" altLang="en-US" dirty="0" err="1" smtClean="0"/>
              <a:t>Двугодишно</a:t>
            </a:r>
            <a:r>
              <a:rPr lang="ru-RU" altLang="en-US" dirty="0" smtClean="0"/>
              <a:t> </a:t>
            </a:r>
            <a:r>
              <a:rPr lang="ru-RU" altLang="en-US" dirty="0" err="1"/>
              <a:t>споразумение</a:t>
            </a:r>
            <a:r>
              <a:rPr lang="ru-RU" altLang="en-US" dirty="0"/>
              <a:t> за </a:t>
            </a:r>
            <a:r>
              <a:rPr lang="ru-RU" altLang="en-US" dirty="0" err="1"/>
              <a:t>сътрудничество</a:t>
            </a:r>
            <a:r>
              <a:rPr lang="ru-RU" altLang="en-US" dirty="0"/>
              <a:t> между СЗО и МЗ </a:t>
            </a:r>
            <a:r>
              <a:rPr lang="ru-RU" altLang="en-US" dirty="0" smtClean="0"/>
              <a:t>2018/19;</a:t>
            </a:r>
          </a:p>
          <a:p>
            <a:r>
              <a:rPr lang="ru-RU" altLang="en-US" dirty="0" err="1" smtClean="0"/>
              <a:t>Бъдещи</a:t>
            </a:r>
            <a:r>
              <a:rPr lang="ru-RU" altLang="en-US" dirty="0" smtClean="0"/>
              <a:t> </a:t>
            </a:r>
            <a:r>
              <a:rPr lang="ru-RU" altLang="en-US" dirty="0" err="1" smtClean="0"/>
              <a:t>планове</a:t>
            </a:r>
            <a:r>
              <a:rPr lang="ru-RU" altLang="en-US" dirty="0" smtClean="0"/>
              <a:t> и </a:t>
            </a:r>
            <a:r>
              <a:rPr lang="ru-RU" altLang="en-US" dirty="0" err="1" smtClean="0"/>
              <a:t>дейности</a:t>
            </a:r>
            <a:r>
              <a:rPr lang="ru-RU" altLang="en-US" dirty="0" smtClean="0"/>
              <a:t>.</a:t>
            </a:r>
            <a:endParaRPr lang="ru-RU" altLang="en-US" dirty="0"/>
          </a:p>
          <a:p>
            <a:pPr eaLnBrk="1" hangingPunct="1"/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498562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en-US" sz="3400" dirty="0" err="1"/>
              <a:t>Двугодишно</a:t>
            </a:r>
            <a:r>
              <a:rPr lang="ru-RU" altLang="en-US" sz="3400" dirty="0"/>
              <a:t> </a:t>
            </a:r>
            <a:r>
              <a:rPr lang="ru-RU" altLang="en-US" sz="3400" dirty="0" err="1"/>
              <a:t>споразумение</a:t>
            </a:r>
            <a:r>
              <a:rPr lang="ru-RU" altLang="en-US" sz="3400" dirty="0"/>
              <a:t> за </a:t>
            </a:r>
            <a:r>
              <a:rPr lang="ru-RU" altLang="en-US" sz="3400" dirty="0" err="1"/>
              <a:t>сътрудничество</a:t>
            </a:r>
            <a:r>
              <a:rPr lang="ru-RU" altLang="en-US" sz="3400" dirty="0"/>
              <a:t> между СЗО и МЗ 2018/19 </a:t>
            </a:r>
            <a:endParaRPr lang="en-US" altLang="en-US" sz="3400" dirty="0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altLang="en-US" sz="2400" dirty="0" err="1"/>
              <a:t>Споразумението</a:t>
            </a:r>
            <a:r>
              <a:rPr lang="ru-RU" altLang="en-US" sz="2400" dirty="0"/>
              <a:t> </a:t>
            </a:r>
            <a:r>
              <a:rPr lang="ru-RU" altLang="en-US" sz="2400" dirty="0" err="1"/>
              <a:t>отразява</a:t>
            </a:r>
            <a:r>
              <a:rPr lang="ru-RU" altLang="en-US" sz="2400" dirty="0"/>
              <a:t> </a:t>
            </a:r>
            <a:r>
              <a:rPr lang="ru-RU" altLang="en-US" sz="2400" dirty="0" err="1"/>
              <a:t>новата</a:t>
            </a:r>
            <a:r>
              <a:rPr lang="ru-RU" altLang="en-US" sz="2400" dirty="0"/>
              <a:t> </a:t>
            </a:r>
            <a:r>
              <a:rPr lang="ru-RU" altLang="en-US" sz="2400" dirty="0" err="1"/>
              <a:t>визия</a:t>
            </a:r>
            <a:r>
              <a:rPr lang="ru-RU" altLang="en-US" sz="2400" dirty="0"/>
              <a:t> на </a:t>
            </a:r>
            <a:r>
              <a:rPr lang="ru-RU" altLang="en-US" sz="2400" dirty="0" err="1"/>
              <a:t>Регионалния</a:t>
            </a:r>
            <a:r>
              <a:rPr lang="ru-RU" altLang="en-US" sz="2400" dirty="0"/>
              <a:t> офис на СЗО за Европа „</a:t>
            </a:r>
            <a:r>
              <a:rPr lang="ru-RU" altLang="en-US" sz="2400" dirty="0" err="1"/>
              <a:t>По-добро</a:t>
            </a:r>
            <a:r>
              <a:rPr lang="ru-RU" altLang="en-US" sz="2400" dirty="0"/>
              <a:t> </a:t>
            </a:r>
            <a:r>
              <a:rPr lang="ru-RU" altLang="en-US" sz="2400" dirty="0" err="1"/>
              <a:t>здраве</a:t>
            </a:r>
            <a:r>
              <a:rPr lang="ru-RU" altLang="en-US" sz="2400" dirty="0"/>
              <a:t> за Европа“, </a:t>
            </a:r>
            <a:r>
              <a:rPr lang="ru-RU" altLang="en-US" sz="2400" dirty="0" err="1"/>
              <a:t>както</a:t>
            </a:r>
            <a:r>
              <a:rPr lang="ru-RU" altLang="en-US" sz="2400" dirty="0"/>
              <a:t> и </a:t>
            </a:r>
            <a:r>
              <a:rPr lang="ru-RU" altLang="en-US" sz="2400" dirty="0" err="1"/>
              <a:t>идеите</a:t>
            </a:r>
            <a:r>
              <a:rPr lang="ru-RU" altLang="en-US" sz="2400" dirty="0"/>
              <a:t>, </a:t>
            </a:r>
            <a:r>
              <a:rPr lang="ru-RU" altLang="en-US" sz="2400" dirty="0" err="1"/>
              <a:t>принципите</a:t>
            </a:r>
            <a:r>
              <a:rPr lang="ru-RU" altLang="en-US" sz="2400" dirty="0"/>
              <a:t> и </a:t>
            </a:r>
            <a:r>
              <a:rPr lang="ru-RU" altLang="en-US" sz="2400" dirty="0" err="1"/>
              <a:t>ценностите</a:t>
            </a:r>
            <a:r>
              <a:rPr lang="ru-RU" altLang="en-US" sz="2400" dirty="0"/>
              <a:t>, </a:t>
            </a:r>
            <a:r>
              <a:rPr lang="ru-RU" altLang="en-US" sz="2400" dirty="0" err="1"/>
              <a:t>подкрепящи</a:t>
            </a:r>
            <a:r>
              <a:rPr lang="ru-RU" altLang="en-US" sz="2400" dirty="0"/>
              <a:t> </a:t>
            </a:r>
            <a:r>
              <a:rPr lang="ru-RU" altLang="en-US" sz="2400" dirty="0" err="1"/>
              <a:t>Европейската</a:t>
            </a:r>
            <a:r>
              <a:rPr lang="ru-RU" altLang="en-US" sz="2400" dirty="0"/>
              <a:t> </a:t>
            </a:r>
            <a:r>
              <a:rPr lang="ru-RU" altLang="en-US" sz="2400" dirty="0" err="1"/>
              <a:t>стратегическа</a:t>
            </a:r>
            <a:r>
              <a:rPr lang="ru-RU" altLang="en-US" sz="2400" dirty="0"/>
              <a:t> рамка за </a:t>
            </a:r>
            <a:r>
              <a:rPr lang="ru-RU" altLang="en-US" sz="2400" dirty="0" err="1"/>
              <a:t>здраве</a:t>
            </a:r>
            <a:r>
              <a:rPr lang="ru-RU" altLang="en-US" sz="2400" dirty="0"/>
              <a:t> и </a:t>
            </a:r>
            <a:r>
              <a:rPr lang="ru-RU" altLang="en-US" sz="2400" dirty="0" err="1"/>
              <a:t>благосъстояние</a:t>
            </a:r>
            <a:r>
              <a:rPr lang="ru-RU" altLang="en-US" sz="2400" dirty="0"/>
              <a:t> „</a:t>
            </a:r>
            <a:r>
              <a:rPr lang="ru-RU" altLang="en-US" sz="2400" dirty="0" err="1"/>
              <a:t>Здраве</a:t>
            </a:r>
            <a:r>
              <a:rPr lang="ru-RU" altLang="en-US" sz="2400" dirty="0"/>
              <a:t> 2020“.</a:t>
            </a:r>
          </a:p>
          <a:p>
            <a:pPr eaLnBrk="1" hangingPunct="1"/>
            <a:endParaRPr lang="ru-RU" altLang="en-US" sz="2400" dirty="0"/>
          </a:p>
          <a:p>
            <a:pPr eaLnBrk="1" hangingPunct="1"/>
            <a:r>
              <a:rPr lang="ru-RU" altLang="en-US" sz="2400" dirty="0"/>
              <a:t>Всяка </a:t>
            </a:r>
            <a:r>
              <a:rPr lang="ru-RU" altLang="en-US" sz="2400" dirty="0" err="1"/>
              <a:t>една</a:t>
            </a:r>
            <a:r>
              <a:rPr lang="ru-RU" altLang="en-US" sz="2400" dirty="0"/>
              <a:t> </a:t>
            </a:r>
            <a:r>
              <a:rPr lang="ru-RU" altLang="en-US" sz="2400" dirty="0" err="1"/>
              <a:t>дейност</a:t>
            </a:r>
            <a:r>
              <a:rPr lang="ru-RU" altLang="en-US" sz="2400" dirty="0"/>
              <a:t> e развита и от </a:t>
            </a:r>
            <a:r>
              <a:rPr lang="ru-RU" altLang="en-US" sz="2400" dirty="0" err="1"/>
              <a:t>гледна</a:t>
            </a:r>
            <a:r>
              <a:rPr lang="ru-RU" altLang="en-US" sz="2400" dirty="0"/>
              <a:t> точка на </a:t>
            </a:r>
            <a:r>
              <a:rPr lang="ru-RU" altLang="en-US" sz="2400" dirty="0" err="1"/>
              <a:t>изпълнението</a:t>
            </a:r>
            <a:r>
              <a:rPr lang="ru-RU" altLang="en-US" sz="2400" dirty="0"/>
              <a:t> на Целите за устойчиво развитие (</a:t>
            </a:r>
            <a:r>
              <a:rPr lang="ru-RU" altLang="en-US" sz="2400" dirty="0" err="1"/>
              <a:t>SDGs</a:t>
            </a:r>
            <a:r>
              <a:rPr lang="ru-RU" altLang="en-US" sz="2400" dirty="0"/>
              <a:t>) 2030.</a:t>
            </a:r>
          </a:p>
        </p:txBody>
      </p:sp>
    </p:spTree>
    <p:extLst>
      <p:ext uri="{BB962C8B-B14F-4D97-AF65-F5344CB8AC3E}">
        <p14:creationId xmlns:p14="http://schemas.microsoft.com/office/powerpoint/2010/main" val="1498562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en-US" sz="3400" dirty="0" err="1" smtClean="0"/>
              <a:t>Глобалната</a:t>
            </a:r>
            <a:r>
              <a:rPr lang="ru-RU" altLang="en-US" sz="3400" dirty="0" smtClean="0"/>
              <a:t> </a:t>
            </a:r>
            <a:r>
              <a:rPr lang="ru-RU" altLang="en-US" sz="3400" dirty="0" err="1"/>
              <a:t>Работна</a:t>
            </a:r>
            <a:r>
              <a:rPr lang="ru-RU" altLang="en-US" sz="3400" dirty="0"/>
              <a:t> </a:t>
            </a:r>
            <a:r>
              <a:rPr lang="ru-RU" altLang="en-US" sz="3400" dirty="0" err="1"/>
              <a:t>Програма</a:t>
            </a:r>
            <a:r>
              <a:rPr lang="ru-RU" altLang="en-US" sz="3400" dirty="0"/>
              <a:t> 2019-2023 (GPW13): </a:t>
            </a:r>
            <a:r>
              <a:rPr lang="ru-RU" altLang="en-US" sz="3400" dirty="0" err="1"/>
              <a:t>Насърчавайте</a:t>
            </a:r>
            <a:r>
              <a:rPr lang="ru-RU" altLang="en-US" sz="3400" dirty="0"/>
              <a:t> </a:t>
            </a:r>
            <a:r>
              <a:rPr lang="ru-RU" altLang="en-US" sz="3400" dirty="0" err="1"/>
              <a:t>здравето</a:t>
            </a:r>
            <a:r>
              <a:rPr lang="ru-RU" altLang="en-US" sz="3400" dirty="0"/>
              <a:t>, </a:t>
            </a:r>
            <a:r>
              <a:rPr lang="ru-RU" altLang="en-US" sz="3400" dirty="0" err="1"/>
              <a:t>опазвайте</a:t>
            </a:r>
            <a:r>
              <a:rPr lang="ru-RU" altLang="en-US" sz="3400" dirty="0"/>
              <a:t> света, </a:t>
            </a:r>
            <a:r>
              <a:rPr lang="ru-RU" altLang="en-US" sz="3400" dirty="0" err="1"/>
              <a:t>служете</a:t>
            </a:r>
            <a:r>
              <a:rPr lang="ru-RU" altLang="en-US" sz="3400" dirty="0"/>
              <a:t> на </a:t>
            </a:r>
            <a:r>
              <a:rPr lang="ru-RU" altLang="en-US" sz="3400" dirty="0" err="1"/>
              <a:t>уязвимите</a:t>
            </a:r>
            <a:endParaRPr lang="en-US" altLang="en-US" sz="3400" dirty="0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altLang="en-US" dirty="0" err="1"/>
              <a:t>Здравето</a:t>
            </a:r>
            <a:r>
              <a:rPr lang="ru-RU" altLang="en-US" dirty="0"/>
              <a:t> е </a:t>
            </a:r>
            <a:r>
              <a:rPr lang="ru-RU" altLang="en-US" dirty="0" err="1"/>
              <a:t>човешко</a:t>
            </a:r>
            <a:r>
              <a:rPr lang="ru-RU" altLang="en-US" dirty="0"/>
              <a:t> право. Никой не </a:t>
            </a:r>
            <a:r>
              <a:rPr lang="ru-RU" altLang="en-US" dirty="0" err="1"/>
              <a:t>трябва</a:t>
            </a:r>
            <a:r>
              <a:rPr lang="ru-RU" altLang="en-US" dirty="0"/>
              <a:t> да се </a:t>
            </a:r>
            <a:r>
              <a:rPr lang="ru-RU" altLang="en-US" dirty="0" err="1"/>
              <a:t>разболява</a:t>
            </a:r>
            <a:r>
              <a:rPr lang="ru-RU" altLang="en-US" dirty="0"/>
              <a:t> или да </a:t>
            </a:r>
            <a:r>
              <a:rPr lang="ru-RU" altLang="en-US" dirty="0" err="1"/>
              <a:t>умира</a:t>
            </a:r>
            <a:r>
              <a:rPr lang="ru-RU" altLang="en-US" dirty="0"/>
              <a:t> само </a:t>
            </a:r>
            <a:r>
              <a:rPr lang="ru-RU" altLang="en-US" dirty="0" err="1"/>
              <a:t>защото</a:t>
            </a:r>
            <a:r>
              <a:rPr lang="ru-RU" altLang="en-US" dirty="0"/>
              <a:t> е беден, или </a:t>
            </a:r>
            <a:r>
              <a:rPr lang="ru-RU" altLang="en-US" dirty="0" err="1"/>
              <a:t>защото</a:t>
            </a:r>
            <a:r>
              <a:rPr lang="ru-RU" altLang="en-US" dirty="0"/>
              <a:t> не </a:t>
            </a:r>
            <a:r>
              <a:rPr lang="ru-RU" altLang="en-US" dirty="0" err="1"/>
              <a:t>може</a:t>
            </a:r>
            <a:r>
              <a:rPr lang="ru-RU" altLang="en-US" dirty="0"/>
              <a:t> да получи </a:t>
            </a:r>
            <a:r>
              <a:rPr lang="ru-RU" altLang="en-US" dirty="0" err="1"/>
              <a:t>достъп</a:t>
            </a:r>
            <a:r>
              <a:rPr lang="ru-RU" altLang="en-US" dirty="0"/>
              <a:t> до </a:t>
            </a:r>
            <a:r>
              <a:rPr lang="ru-RU" altLang="en-US" dirty="0" err="1"/>
              <a:t>услугите</a:t>
            </a:r>
            <a:r>
              <a:rPr lang="ru-RU" altLang="en-US" dirty="0"/>
              <a:t>, от </a:t>
            </a:r>
            <a:r>
              <a:rPr lang="ru-RU" altLang="en-US" dirty="0" err="1"/>
              <a:t>които</a:t>
            </a:r>
            <a:r>
              <a:rPr lang="ru-RU" altLang="en-US" dirty="0"/>
              <a:t> се </a:t>
            </a:r>
            <a:r>
              <a:rPr lang="ru-RU" altLang="en-US" dirty="0" err="1"/>
              <a:t>нуждае</a:t>
            </a:r>
            <a:r>
              <a:rPr lang="ru-RU" altLang="en-US" dirty="0"/>
              <a:t>. ”</a:t>
            </a:r>
          </a:p>
          <a:p>
            <a:pPr marL="0" indent="0" eaLnBrk="1" hangingPunct="1">
              <a:buNone/>
            </a:pPr>
            <a:r>
              <a:rPr lang="ru-RU" altLang="en-US" dirty="0" smtClean="0"/>
              <a:t>д-р </a:t>
            </a:r>
            <a:r>
              <a:rPr lang="ru-RU" altLang="en-US" dirty="0" err="1"/>
              <a:t>Тедрос</a:t>
            </a:r>
            <a:r>
              <a:rPr lang="ru-RU" altLang="en-US" dirty="0"/>
              <a:t>, </a:t>
            </a:r>
            <a:r>
              <a:rPr lang="ru-RU" altLang="en-US" dirty="0" err="1"/>
              <a:t>Генерален</a:t>
            </a:r>
            <a:r>
              <a:rPr lang="ru-RU" altLang="en-US" dirty="0"/>
              <a:t> Директор на СЗО</a:t>
            </a:r>
          </a:p>
        </p:txBody>
      </p:sp>
    </p:spTree>
    <p:extLst>
      <p:ext uri="{BB962C8B-B14F-4D97-AF65-F5344CB8AC3E}">
        <p14:creationId xmlns:p14="http://schemas.microsoft.com/office/powerpoint/2010/main" val="1498562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3600" dirty="0" smtClean="0"/>
              <a:t>Посещение на Генералния Директор на СЗО в България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bg-BG" sz="1600" b="1" dirty="0"/>
              <a:t>Интегрирани, ориентирани към хората </a:t>
            </a:r>
            <a:r>
              <a:rPr lang="bg-BG" sz="1600" b="1" dirty="0" smtClean="0"/>
              <a:t>здравни </a:t>
            </a:r>
          </a:p>
          <a:p>
            <a:pPr marL="0" indent="0">
              <a:buNone/>
            </a:pPr>
            <a:r>
              <a:rPr lang="bg-BG" sz="1600" b="1" dirty="0" smtClean="0"/>
              <a:t>услуги</a:t>
            </a:r>
            <a:endParaRPr lang="en-US" sz="1600" b="1" dirty="0"/>
          </a:p>
          <a:p>
            <a:pPr marL="0" indent="0">
              <a:buNone/>
            </a:pPr>
            <a:r>
              <a:rPr lang="bg-BG" sz="1600" dirty="0" smtClean="0"/>
              <a:t>След срещата на Генералния Директор на СЗО </a:t>
            </a:r>
          </a:p>
          <a:p>
            <a:pPr marL="0" indent="0">
              <a:buNone/>
            </a:pPr>
            <a:r>
              <a:rPr lang="bg-BG" sz="1600" dirty="0" smtClean="0"/>
              <a:t>д-р Тедрос в България, беше идентифицирана </a:t>
            </a:r>
          </a:p>
          <a:p>
            <a:pPr marL="0" indent="0">
              <a:buNone/>
            </a:pPr>
            <a:r>
              <a:rPr lang="bg-BG" sz="1600" dirty="0" smtClean="0"/>
              <a:t>необходимостта от техническа помощ в областта</a:t>
            </a:r>
          </a:p>
          <a:p>
            <a:pPr marL="0" indent="0">
              <a:buNone/>
            </a:pPr>
            <a:r>
              <a:rPr lang="bg-BG" sz="1600" dirty="0"/>
              <a:t>н</a:t>
            </a:r>
            <a:r>
              <a:rPr lang="bg-BG" sz="1600" dirty="0" smtClean="0"/>
              <a:t>а здравните системи.</a:t>
            </a:r>
          </a:p>
          <a:p>
            <a:pPr marL="0" indent="0">
              <a:buNone/>
            </a:pPr>
            <a:endParaRPr lang="en-US" sz="1600" dirty="0" smtClean="0"/>
          </a:p>
          <a:p>
            <a:pPr marL="0" indent="0">
              <a:buNone/>
            </a:pPr>
            <a:r>
              <a:rPr lang="bg-BG" sz="1600" dirty="0" smtClean="0"/>
              <a:t>Експертна мисия на СЗО дойде в България в </a:t>
            </a:r>
          </a:p>
          <a:p>
            <a:pPr marL="0" indent="0">
              <a:buNone/>
            </a:pPr>
            <a:r>
              <a:rPr lang="bg-BG" sz="1600" dirty="0"/>
              <a:t>к</a:t>
            </a:r>
            <a:r>
              <a:rPr lang="bg-BG" sz="1600" dirty="0" smtClean="0"/>
              <a:t>рая на май 2018г.  Докладът с ключови препоръки е предоставен на Министъра на здравеопазването</a:t>
            </a:r>
            <a:endParaRPr lang="en-US" sz="1200" dirty="0"/>
          </a:p>
        </p:txBody>
      </p:sp>
      <p:pic>
        <p:nvPicPr>
          <p:cNvPr id="2050" name="Picture 2" descr="C:\G DRIVE\DG\2018\DG Visit photos\DCIM\100_0302\IMGP69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6715" y="1682265"/>
            <a:ext cx="3180817" cy="210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0459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dirty="0"/>
              <a:t>GPW13</a:t>
            </a:r>
            <a:endParaRPr lang="en-US" altLang="en-US" sz="3400" dirty="0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lvl="0" indent="0">
              <a:lnSpc>
                <a:spcPct val="100000"/>
              </a:lnSpc>
              <a:spcAft>
                <a:spcPct val="0"/>
              </a:spcAft>
              <a:buNone/>
            </a:pPr>
            <a:r>
              <a:rPr lang="ru-RU" sz="2000" dirty="0">
                <a:solidFill>
                  <a:prstClr val="black"/>
                </a:solidFill>
              </a:rPr>
              <a:t>СЗО </a:t>
            </a:r>
            <a:r>
              <a:rPr lang="ru-RU" sz="2000" dirty="0" err="1">
                <a:solidFill>
                  <a:prstClr val="black"/>
                </a:solidFill>
              </a:rPr>
              <a:t>има</a:t>
            </a:r>
            <a:r>
              <a:rPr lang="ru-RU" sz="2000" dirty="0">
                <a:solidFill>
                  <a:prstClr val="black"/>
                </a:solidFill>
              </a:rPr>
              <a:t> потенциал да </a:t>
            </a:r>
            <a:r>
              <a:rPr lang="ru-RU" sz="2000" dirty="0" err="1">
                <a:solidFill>
                  <a:prstClr val="black"/>
                </a:solidFill>
              </a:rPr>
              <a:t>подобри</a:t>
            </a:r>
            <a:r>
              <a:rPr lang="ru-RU" sz="2000" dirty="0">
                <a:solidFill>
                  <a:prstClr val="black"/>
                </a:solidFill>
              </a:rPr>
              <a:t> драматично </a:t>
            </a:r>
            <a:r>
              <a:rPr lang="ru-RU" sz="2000" dirty="0" err="1">
                <a:solidFill>
                  <a:prstClr val="black"/>
                </a:solidFill>
              </a:rPr>
              <a:t>здравето</a:t>
            </a:r>
            <a:r>
              <a:rPr lang="ru-RU" sz="2000" dirty="0">
                <a:solidFill>
                  <a:prstClr val="black"/>
                </a:solidFill>
              </a:rPr>
              <a:t> на </a:t>
            </a:r>
            <a:r>
              <a:rPr lang="ru-RU" sz="2000" dirty="0" err="1">
                <a:solidFill>
                  <a:prstClr val="black"/>
                </a:solidFill>
              </a:rPr>
              <a:t>нашия</a:t>
            </a:r>
            <a:r>
              <a:rPr lang="ru-RU" sz="2000" dirty="0">
                <a:solidFill>
                  <a:prstClr val="black"/>
                </a:solidFill>
              </a:rPr>
              <a:t> свят </a:t>
            </a:r>
            <a:r>
              <a:rPr lang="ru-RU" sz="2000" dirty="0" err="1">
                <a:solidFill>
                  <a:prstClr val="black"/>
                </a:solidFill>
              </a:rPr>
              <a:t>през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следващите</a:t>
            </a:r>
            <a:r>
              <a:rPr lang="ru-RU" sz="2000" dirty="0">
                <a:solidFill>
                  <a:prstClr val="black"/>
                </a:solidFill>
              </a:rPr>
              <a:t> пет </a:t>
            </a:r>
            <a:r>
              <a:rPr lang="ru-RU" sz="2000" dirty="0" err="1">
                <a:solidFill>
                  <a:prstClr val="black"/>
                </a:solidFill>
              </a:rPr>
              <a:t>години</a:t>
            </a:r>
            <a:r>
              <a:rPr lang="ru-RU" sz="2000" dirty="0">
                <a:solidFill>
                  <a:prstClr val="black"/>
                </a:solidFill>
              </a:rPr>
              <a:t>. </a:t>
            </a:r>
            <a:r>
              <a:rPr lang="ru-RU" sz="2000" dirty="0" err="1">
                <a:solidFill>
                  <a:prstClr val="black"/>
                </a:solidFill>
              </a:rPr>
              <a:t>Целта</a:t>
            </a:r>
            <a:r>
              <a:rPr lang="ru-RU" sz="2000" dirty="0">
                <a:solidFill>
                  <a:prstClr val="black"/>
                </a:solidFill>
              </a:rPr>
              <a:t> на </a:t>
            </a:r>
            <a:r>
              <a:rPr lang="ru-RU" sz="2000" dirty="0" err="1">
                <a:solidFill>
                  <a:prstClr val="black"/>
                </a:solidFill>
              </a:rPr>
              <a:t>тази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тринадесета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 smtClean="0">
                <a:solidFill>
                  <a:prstClr val="black"/>
                </a:solidFill>
              </a:rPr>
              <a:t>Глобална</a:t>
            </a:r>
            <a:r>
              <a:rPr lang="ru-RU" sz="2000" dirty="0" smtClean="0">
                <a:solidFill>
                  <a:prstClr val="black"/>
                </a:solidFill>
              </a:rPr>
              <a:t> </a:t>
            </a:r>
            <a:r>
              <a:rPr lang="ru-RU" sz="2000" dirty="0" err="1" smtClean="0">
                <a:solidFill>
                  <a:prstClr val="black"/>
                </a:solidFill>
              </a:rPr>
              <a:t>програма</a:t>
            </a:r>
            <a:r>
              <a:rPr lang="ru-RU" sz="2000" dirty="0" smtClean="0">
                <a:solidFill>
                  <a:prstClr val="black"/>
                </a:solidFill>
              </a:rPr>
              <a:t> </a:t>
            </a:r>
            <a:r>
              <a:rPr lang="ru-RU" sz="2000" dirty="0">
                <a:solidFill>
                  <a:prstClr val="black"/>
                </a:solidFill>
              </a:rPr>
              <a:t>за работа 2019-2023 г. (GPW 13) е да се </a:t>
            </a:r>
            <a:r>
              <a:rPr lang="ru-RU" sz="2000" dirty="0" err="1">
                <a:solidFill>
                  <a:prstClr val="black"/>
                </a:solidFill>
              </a:rPr>
              <a:t>възползва</a:t>
            </a:r>
            <a:r>
              <a:rPr lang="ru-RU" sz="2000" dirty="0">
                <a:solidFill>
                  <a:prstClr val="black"/>
                </a:solidFill>
              </a:rPr>
              <a:t> от </a:t>
            </a:r>
            <a:r>
              <a:rPr lang="ru-RU" sz="2000" dirty="0" err="1">
                <a:solidFill>
                  <a:prstClr val="black"/>
                </a:solidFill>
              </a:rPr>
              <a:t>тази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възможност</a:t>
            </a:r>
            <a:r>
              <a:rPr lang="ru-RU" sz="2000" dirty="0">
                <a:solidFill>
                  <a:prstClr val="black"/>
                </a:solidFill>
              </a:rPr>
              <a:t>. СЗО </a:t>
            </a:r>
            <a:r>
              <a:rPr lang="ru-RU" sz="2000" dirty="0" err="1">
                <a:solidFill>
                  <a:prstClr val="black"/>
                </a:solidFill>
              </a:rPr>
              <a:t>ще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успее</a:t>
            </a:r>
            <a:r>
              <a:rPr lang="ru-RU" sz="2000" dirty="0">
                <a:solidFill>
                  <a:prstClr val="black"/>
                </a:solidFill>
              </a:rPr>
              <a:t> само </a:t>
            </a:r>
            <a:r>
              <a:rPr lang="ru-RU" sz="2000" dirty="0" err="1">
                <a:solidFill>
                  <a:prstClr val="black"/>
                </a:solidFill>
              </a:rPr>
              <a:t>ако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основава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работата</a:t>
            </a:r>
            <a:r>
              <a:rPr lang="ru-RU" sz="2000" dirty="0">
                <a:solidFill>
                  <a:prstClr val="black"/>
                </a:solidFill>
              </a:rPr>
              <a:t> си </a:t>
            </a:r>
            <a:r>
              <a:rPr lang="ru-RU" sz="2000" dirty="0" err="1">
                <a:solidFill>
                  <a:prstClr val="black"/>
                </a:solidFill>
              </a:rPr>
              <a:t>върху</a:t>
            </a:r>
            <a:r>
              <a:rPr lang="ru-RU" sz="2000" dirty="0">
                <a:solidFill>
                  <a:prstClr val="black"/>
                </a:solidFill>
              </a:rPr>
              <a:t> Целите на </a:t>
            </a:r>
            <a:r>
              <a:rPr lang="ru-RU" sz="2000" dirty="0" err="1">
                <a:solidFill>
                  <a:prstClr val="black"/>
                </a:solidFill>
              </a:rPr>
              <a:t>устойчивото</a:t>
            </a:r>
            <a:r>
              <a:rPr lang="ru-RU" sz="2000" dirty="0">
                <a:solidFill>
                  <a:prstClr val="black"/>
                </a:solidFill>
              </a:rPr>
              <a:t> развитие (ЦУР). </a:t>
            </a:r>
            <a:r>
              <a:rPr lang="ru-RU" sz="2000" dirty="0" err="1">
                <a:solidFill>
                  <a:prstClr val="black"/>
                </a:solidFill>
              </a:rPr>
              <a:t>Програмата</a:t>
            </a:r>
            <a:r>
              <a:rPr lang="ru-RU" sz="2000" dirty="0">
                <a:solidFill>
                  <a:prstClr val="black"/>
                </a:solidFill>
              </a:rPr>
              <a:t> за устойчиво развитие до 2030 г. </a:t>
            </a:r>
            <a:r>
              <a:rPr lang="ru-RU" sz="2000" dirty="0" err="1">
                <a:solidFill>
                  <a:prstClr val="black"/>
                </a:solidFill>
              </a:rPr>
              <a:t>разглежда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здравето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като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жизненоважно</a:t>
            </a:r>
            <a:r>
              <a:rPr lang="ru-RU" sz="2000" dirty="0">
                <a:solidFill>
                  <a:prstClr val="black"/>
                </a:solidFill>
              </a:rPr>
              <a:t> за </a:t>
            </a:r>
            <a:r>
              <a:rPr lang="ru-RU" sz="2000" dirty="0" err="1">
                <a:solidFill>
                  <a:prstClr val="black"/>
                </a:solidFill>
              </a:rPr>
              <a:t>бъдещето</a:t>
            </a:r>
            <a:r>
              <a:rPr lang="ru-RU" sz="2000" dirty="0">
                <a:solidFill>
                  <a:prstClr val="black"/>
                </a:solidFill>
              </a:rPr>
              <a:t> на </a:t>
            </a:r>
            <a:r>
              <a:rPr lang="ru-RU" sz="2000" dirty="0" err="1">
                <a:solidFill>
                  <a:prstClr val="black"/>
                </a:solidFill>
              </a:rPr>
              <a:t>нашия</a:t>
            </a:r>
            <a:r>
              <a:rPr lang="ru-RU" sz="2000" dirty="0">
                <a:solidFill>
                  <a:prstClr val="black"/>
                </a:solidFill>
              </a:rPr>
              <a:t> свят. С </a:t>
            </a:r>
            <a:r>
              <a:rPr lang="ru-RU" sz="2000" dirty="0" err="1">
                <a:solidFill>
                  <a:prstClr val="black"/>
                </a:solidFill>
              </a:rPr>
              <a:t>ангажимент</a:t>
            </a:r>
            <a:r>
              <a:rPr lang="ru-RU" sz="2000" dirty="0">
                <a:solidFill>
                  <a:prstClr val="black"/>
                </a:solidFill>
              </a:rPr>
              <a:t> за </a:t>
            </a:r>
            <a:r>
              <a:rPr lang="ru-RU" sz="2000" dirty="0" err="1">
                <a:solidFill>
                  <a:prstClr val="black"/>
                </a:solidFill>
              </a:rPr>
              <a:t>постигане</a:t>
            </a:r>
            <a:r>
              <a:rPr lang="ru-RU" sz="2000" dirty="0">
                <a:solidFill>
                  <a:prstClr val="black"/>
                </a:solidFill>
              </a:rPr>
              <a:t> на цел 3, </a:t>
            </a:r>
            <a:r>
              <a:rPr lang="ru-RU" sz="2000" dirty="0" err="1" smtClean="0">
                <a:solidFill>
                  <a:prstClr val="black"/>
                </a:solidFill>
              </a:rPr>
              <a:t>коят</a:t>
            </a:r>
            <a:r>
              <a:rPr lang="ru-RU" sz="2000" dirty="0" smtClean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призовава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всички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заинтересовани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страни</a:t>
            </a:r>
            <a:r>
              <a:rPr lang="ru-RU" sz="2000" dirty="0">
                <a:solidFill>
                  <a:prstClr val="black"/>
                </a:solidFill>
              </a:rPr>
              <a:t> да „</a:t>
            </a:r>
            <a:r>
              <a:rPr lang="ru-RU" sz="2000" dirty="0" err="1">
                <a:solidFill>
                  <a:prstClr val="black"/>
                </a:solidFill>
              </a:rPr>
              <a:t>осигурят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здравословен</a:t>
            </a:r>
            <a:r>
              <a:rPr lang="ru-RU" sz="2000" dirty="0">
                <a:solidFill>
                  <a:prstClr val="black"/>
                </a:solidFill>
              </a:rPr>
              <a:t> живот и да </a:t>
            </a:r>
            <a:r>
              <a:rPr lang="ru-RU" sz="2000" dirty="0" err="1">
                <a:solidFill>
                  <a:prstClr val="black"/>
                </a:solidFill>
              </a:rPr>
              <a:t>насърчат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благосъстоянието</a:t>
            </a:r>
            <a:r>
              <a:rPr lang="ru-RU" sz="2000" dirty="0">
                <a:solidFill>
                  <a:prstClr val="black"/>
                </a:solidFill>
              </a:rPr>
              <a:t> на </a:t>
            </a:r>
            <a:r>
              <a:rPr lang="ru-RU" sz="2000" dirty="0" err="1">
                <a:solidFill>
                  <a:prstClr val="black"/>
                </a:solidFill>
              </a:rPr>
              <a:t>всички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във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всички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възрасти</a:t>
            </a:r>
            <a:r>
              <a:rPr lang="ru-RU" sz="2000" dirty="0">
                <a:solidFill>
                  <a:prstClr val="black"/>
                </a:solidFill>
              </a:rPr>
              <a:t>“, СЗО </a:t>
            </a:r>
            <a:r>
              <a:rPr lang="ru-RU" sz="2000" dirty="0" err="1">
                <a:solidFill>
                  <a:prstClr val="black"/>
                </a:solidFill>
              </a:rPr>
              <a:t>ще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ръководи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програма</a:t>
            </a:r>
            <a:r>
              <a:rPr lang="ru-RU" sz="2000" dirty="0">
                <a:solidFill>
                  <a:prstClr val="black"/>
                </a:solidFill>
              </a:rPr>
              <a:t> за </a:t>
            </a:r>
            <a:r>
              <a:rPr lang="ru-RU" sz="2000" dirty="0" err="1">
                <a:solidFill>
                  <a:prstClr val="black"/>
                </a:solidFill>
              </a:rPr>
              <a:t>трансформиране</a:t>
            </a:r>
            <a:r>
              <a:rPr lang="ru-RU" sz="2000" dirty="0">
                <a:solidFill>
                  <a:prstClr val="black"/>
                </a:solidFill>
              </a:rPr>
              <a:t>, </a:t>
            </a:r>
            <a:r>
              <a:rPr lang="ru-RU" sz="2000" dirty="0" err="1">
                <a:solidFill>
                  <a:prstClr val="black"/>
                </a:solidFill>
              </a:rPr>
              <a:t>която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подкрепя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страните</a:t>
            </a:r>
            <a:r>
              <a:rPr lang="ru-RU" sz="2000" dirty="0">
                <a:solidFill>
                  <a:prstClr val="black"/>
                </a:solidFill>
              </a:rPr>
              <a:t> при </a:t>
            </a:r>
            <a:r>
              <a:rPr lang="ru-RU" sz="2000" dirty="0" err="1">
                <a:solidFill>
                  <a:prstClr val="black"/>
                </a:solidFill>
              </a:rPr>
              <a:t>постигането</a:t>
            </a:r>
            <a:r>
              <a:rPr lang="ru-RU" sz="2000" dirty="0">
                <a:solidFill>
                  <a:prstClr val="black"/>
                </a:solidFill>
              </a:rPr>
              <a:t> на </a:t>
            </a:r>
            <a:r>
              <a:rPr lang="ru-RU" sz="2000" dirty="0" err="1">
                <a:solidFill>
                  <a:prstClr val="black"/>
                </a:solidFill>
              </a:rPr>
              <a:t>всички</a:t>
            </a:r>
            <a:r>
              <a:rPr lang="ru-RU" sz="2000" dirty="0">
                <a:solidFill>
                  <a:prstClr val="black"/>
                </a:solidFill>
              </a:rPr>
              <a:t> цели, </a:t>
            </a:r>
            <a:r>
              <a:rPr lang="ru-RU" sz="2000" dirty="0" err="1">
                <a:solidFill>
                  <a:prstClr val="black"/>
                </a:solidFill>
              </a:rPr>
              <a:t>свързани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със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здравето</a:t>
            </a:r>
            <a:r>
              <a:rPr lang="ru-RU" sz="2000" dirty="0">
                <a:solidFill>
                  <a:prstClr val="black"/>
                </a:solidFill>
              </a:rPr>
              <a:t>, </a:t>
            </a:r>
            <a:r>
              <a:rPr lang="ru-RU" sz="2000" dirty="0" err="1">
                <a:solidFill>
                  <a:prstClr val="black"/>
                </a:solidFill>
              </a:rPr>
              <a:t>свързани</a:t>
            </a:r>
            <a:r>
              <a:rPr lang="ru-RU" sz="2000" dirty="0">
                <a:solidFill>
                  <a:prstClr val="black"/>
                </a:solidFill>
              </a:rPr>
              <a:t> с ЦУР.</a:t>
            </a:r>
            <a:endParaRPr lang="en-US" sz="2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3980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343024"/>
            <a:ext cx="7452320" cy="964968"/>
          </a:xfrm>
        </p:spPr>
        <p:txBody>
          <a:bodyPr>
            <a:normAutofit/>
          </a:bodyPr>
          <a:lstStyle/>
          <a:p>
            <a:pPr algn="l"/>
            <a:r>
              <a:rPr lang="bg-BG" sz="3600" dirty="0" smtClean="0">
                <a:solidFill>
                  <a:srgbClr val="00558E"/>
                </a:solidFill>
              </a:rPr>
              <a:t>УЗП</a:t>
            </a:r>
            <a:r>
              <a:rPr lang="en-US" sz="3600" dirty="0" smtClean="0">
                <a:solidFill>
                  <a:srgbClr val="00558E"/>
                </a:solidFill>
              </a:rPr>
              <a:t>: </a:t>
            </a:r>
            <a:r>
              <a:rPr lang="bg-BG" sz="3600" dirty="0" smtClean="0">
                <a:solidFill>
                  <a:srgbClr val="00558E"/>
                </a:solidFill>
              </a:rPr>
              <a:t>Зов за решителни действия</a:t>
            </a:r>
            <a:endParaRPr lang="en-US" sz="3600" dirty="0">
              <a:solidFill>
                <a:srgbClr val="00558E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0" y="1508795"/>
            <a:ext cx="9036496" cy="420937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 err="1">
                <a:solidFill>
                  <a:srgbClr val="00558E"/>
                </a:solidFill>
              </a:rPr>
              <a:t>България</a:t>
            </a:r>
            <a:r>
              <a:rPr lang="ru-RU" dirty="0">
                <a:solidFill>
                  <a:srgbClr val="00558E"/>
                </a:solidFill>
              </a:rPr>
              <a:t> е </a:t>
            </a:r>
            <a:r>
              <a:rPr lang="ru-RU" dirty="0" err="1">
                <a:solidFill>
                  <a:srgbClr val="00558E"/>
                </a:solidFill>
              </a:rPr>
              <a:t>постигнала</a:t>
            </a:r>
            <a:r>
              <a:rPr lang="ru-RU" dirty="0">
                <a:solidFill>
                  <a:srgbClr val="00558E"/>
                </a:solidFill>
              </a:rPr>
              <a:t> значителен </a:t>
            </a:r>
            <a:r>
              <a:rPr lang="ru-RU" dirty="0" err="1">
                <a:solidFill>
                  <a:srgbClr val="00558E"/>
                </a:solidFill>
              </a:rPr>
              <a:t>напредък</a:t>
            </a:r>
            <a:r>
              <a:rPr lang="ru-RU" dirty="0">
                <a:solidFill>
                  <a:srgbClr val="00558E"/>
                </a:solidFill>
              </a:rPr>
              <a:t> </a:t>
            </a:r>
            <a:r>
              <a:rPr lang="ru-RU" dirty="0" smtClean="0">
                <a:solidFill>
                  <a:srgbClr val="00558E"/>
                </a:solidFill>
              </a:rPr>
              <a:t>по отношение на </a:t>
            </a:r>
            <a:r>
              <a:rPr lang="ru-RU" dirty="0" err="1" smtClean="0">
                <a:solidFill>
                  <a:srgbClr val="00558E"/>
                </a:solidFill>
              </a:rPr>
              <a:t>здравето</a:t>
            </a:r>
            <a:r>
              <a:rPr lang="ru-RU" dirty="0" smtClean="0">
                <a:solidFill>
                  <a:srgbClr val="00558E"/>
                </a:solidFill>
              </a:rPr>
              <a:t> </a:t>
            </a:r>
            <a:r>
              <a:rPr lang="ru-RU" dirty="0">
                <a:solidFill>
                  <a:srgbClr val="00558E"/>
                </a:solidFill>
              </a:rPr>
              <a:t>на </a:t>
            </a:r>
            <a:r>
              <a:rPr lang="ru-RU" dirty="0" err="1">
                <a:solidFill>
                  <a:srgbClr val="00558E"/>
                </a:solidFill>
              </a:rPr>
              <a:t>своето</a:t>
            </a:r>
            <a:r>
              <a:rPr lang="ru-RU" dirty="0">
                <a:solidFill>
                  <a:srgbClr val="00558E"/>
                </a:solidFill>
              </a:rPr>
              <a:t> население;</a:t>
            </a:r>
          </a:p>
          <a:p>
            <a:pPr marL="0" indent="0">
              <a:buNone/>
            </a:pPr>
            <a:r>
              <a:rPr lang="ru-RU" dirty="0" err="1">
                <a:solidFill>
                  <a:srgbClr val="00558E"/>
                </a:solidFill>
              </a:rPr>
              <a:t>Предизвикателства</a:t>
            </a:r>
            <a:r>
              <a:rPr lang="ru-RU" dirty="0">
                <a:solidFill>
                  <a:srgbClr val="00558E"/>
                </a:solidFill>
              </a:rPr>
              <a:t> </a:t>
            </a:r>
            <a:r>
              <a:rPr lang="ru-RU" dirty="0" err="1">
                <a:solidFill>
                  <a:srgbClr val="00558E"/>
                </a:solidFill>
              </a:rPr>
              <a:t>остават</a:t>
            </a:r>
            <a:r>
              <a:rPr lang="ru-RU" dirty="0">
                <a:solidFill>
                  <a:srgbClr val="00558E"/>
                </a:solidFill>
              </a:rPr>
              <a:t> в </a:t>
            </a:r>
            <a:r>
              <a:rPr lang="ru-RU" dirty="0" err="1">
                <a:solidFill>
                  <a:srgbClr val="00558E"/>
                </a:solidFill>
              </a:rPr>
              <a:t>някои</a:t>
            </a:r>
            <a:r>
              <a:rPr lang="ru-RU" dirty="0">
                <a:solidFill>
                  <a:srgbClr val="00558E"/>
                </a:solidFill>
              </a:rPr>
              <a:t> области, </a:t>
            </a:r>
            <a:r>
              <a:rPr lang="ru-RU" dirty="0" err="1">
                <a:solidFill>
                  <a:srgbClr val="00558E"/>
                </a:solidFill>
              </a:rPr>
              <a:t>като</a:t>
            </a:r>
            <a:r>
              <a:rPr lang="ru-RU" dirty="0">
                <a:solidFill>
                  <a:srgbClr val="00558E"/>
                </a:solidFill>
              </a:rPr>
              <a:t>:</a:t>
            </a:r>
          </a:p>
          <a:p>
            <a:r>
              <a:rPr lang="ru-RU" dirty="0" err="1">
                <a:solidFill>
                  <a:srgbClr val="00558E"/>
                </a:solidFill>
              </a:rPr>
              <a:t>NCDs</a:t>
            </a:r>
            <a:r>
              <a:rPr lang="ru-RU" dirty="0">
                <a:solidFill>
                  <a:srgbClr val="00558E"/>
                </a:solidFill>
              </a:rPr>
              <a:t> (</a:t>
            </a:r>
            <a:r>
              <a:rPr lang="ru-RU" dirty="0" err="1">
                <a:solidFill>
                  <a:srgbClr val="00558E"/>
                </a:solidFill>
              </a:rPr>
              <a:t>особено</a:t>
            </a:r>
            <a:r>
              <a:rPr lang="ru-RU" dirty="0">
                <a:solidFill>
                  <a:srgbClr val="00558E"/>
                </a:solidFill>
              </a:rPr>
              <a:t> </a:t>
            </a:r>
            <a:r>
              <a:rPr lang="ru-RU" dirty="0" err="1">
                <a:solidFill>
                  <a:srgbClr val="00558E"/>
                </a:solidFill>
              </a:rPr>
              <a:t>ракови</a:t>
            </a:r>
            <a:r>
              <a:rPr lang="ru-RU" dirty="0">
                <a:solidFill>
                  <a:srgbClr val="00558E"/>
                </a:solidFill>
              </a:rPr>
              <a:t> </a:t>
            </a:r>
            <a:r>
              <a:rPr lang="ru-RU" dirty="0" err="1">
                <a:solidFill>
                  <a:srgbClr val="00558E"/>
                </a:solidFill>
              </a:rPr>
              <a:t>заболявания</a:t>
            </a:r>
            <a:r>
              <a:rPr lang="ru-RU" dirty="0">
                <a:solidFill>
                  <a:srgbClr val="00558E"/>
                </a:solidFill>
              </a:rPr>
              <a:t>, </a:t>
            </a:r>
            <a:r>
              <a:rPr lang="ru-RU" dirty="0" err="1">
                <a:solidFill>
                  <a:srgbClr val="00558E"/>
                </a:solidFill>
              </a:rPr>
              <a:t>заболявания</a:t>
            </a:r>
            <a:r>
              <a:rPr lang="ru-RU" dirty="0">
                <a:solidFill>
                  <a:srgbClr val="00558E"/>
                </a:solidFill>
              </a:rPr>
              <a:t> на </a:t>
            </a:r>
            <a:r>
              <a:rPr lang="ru-RU" dirty="0" err="1">
                <a:solidFill>
                  <a:srgbClr val="00558E"/>
                </a:solidFill>
              </a:rPr>
              <a:t>кръвообращението</a:t>
            </a:r>
            <a:r>
              <a:rPr lang="ru-RU" dirty="0">
                <a:solidFill>
                  <a:srgbClr val="00558E"/>
                </a:solidFill>
              </a:rPr>
              <a:t>);</a:t>
            </a:r>
          </a:p>
          <a:p>
            <a:r>
              <a:rPr lang="ru-RU" dirty="0" err="1">
                <a:solidFill>
                  <a:srgbClr val="00558E"/>
                </a:solidFill>
              </a:rPr>
              <a:t>високото</a:t>
            </a:r>
            <a:r>
              <a:rPr lang="ru-RU" dirty="0">
                <a:solidFill>
                  <a:srgbClr val="00558E"/>
                </a:solidFill>
              </a:rPr>
              <a:t> </a:t>
            </a:r>
            <a:r>
              <a:rPr lang="ru-RU" dirty="0" err="1">
                <a:solidFill>
                  <a:srgbClr val="00558E"/>
                </a:solidFill>
              </a:rPr>
              <a:t>ниво</a:t>
            </a:r>
            <a:r>
              <a:rPr lang="ru-RU" dirty="0">
                <a:solidFill>
                  <a:srgbClr val="00558E"/>
                </a:solidFill>
              </a:rPr>
              <a:t> на </a:t>
            </a:r>
            <a:r>
              <a:rPr lang="ru-RU" dirty="0" err="1">
                <a:solidFill>
                  <a:srgbClr val="00558E"/>
                </a:solidFill>
              </a:rPr>
              <a:t>тютюнопушене</a:t>
            </a:r>
            <a:r>
              <a:rPr lang="ru-RU" dirty="0">
                <a:solidFill>
                  <a:srgbClr val="00558E"/>
                </a:solidFill>
              </a:rPr>
              <a:t> и </a:t>
            </a:r>
            <a:r>
              <a:rPr lang="ru-RU" dirty="0" err="1">
                <a:solidFill>
                  <a:srgbClr val="00558E"/>
                </a:solidFill>
              </a:rPr>
              <a:t>консумация</a:t>
            </a:r>
            <a:r>
              <a:rPr lang="ru-RU" dirty="0">
                <a:solidFill>
                  <a:srgbClr val="00558E"/>
                </a:solidFill>
              </a:rPr>
              <a:t> на </a:t>
            </a:r>
            <a:r>
              <a:rPr lang="ru-RU" dirty="0" err="1">
                <a:solidFill>
                  <a:srgbClr val="00558E"/>
                </a:solidFill>
              </a:rPr>
              <a:t>алкохол</a:t>
            </a:r>
            <a:r>
              <a:rPr lang="ru-RU" dirty="0">
                <a:solidFill>
                  <a:srgbClr val="00558E"/>
                </a:solidFill>
              </a:rPr>
              <a:t>;</a:t>
            </a:r>
          </a:p>
          <a:p>
            <a:r>
              <a:rPr lang="ru-RU" dirty="0" err="1">
                <a:solidFill>
                  <a:srgbClr val="00558E"/>
                </a:solidFill>
              </a:rPr>
              <a:t>повишената</a:t>
            </a:r>
            <a:r>
              <a:rPr lang="ru-RU" dirty="0">
                <a:solidFill>
                  <a:srgbClr val="00558E"/>
                </a:solidFill>
              </a:rPr>
              <a:t> </a:t>
            </a:r>
            <a:r>
              <a:rPr lang="ru-RU" dirty="0" err="1">
                <a:solidFill>
                  <a:srgbClr val="00558E"/>
                </a:solidFill>
              </a:rPr>
              <a:t>честота</a:t>
            </a:r>
            <a:r>
              <a:rPr lang="ru-RU" dirty="0">
                <a:solidFill>
                  <a:srgbClr val="00558E"/>
                </a:solidFill>
              </a:rPr>
              <a:t> на </a:t>
            </a:r>
            <a:r>
              <a:rPr lang="ru-RU" dirty="0" err="1">
                <a:solidFill>
                  <a:srgbClr val="00558E"/>
                </a:solidFill>
              </a:rPr>
              <a:t>затлъстяване</a:t>
            </a:r>
            <a:r>
              <a:rPr lang="ru-RU" dirty="0">
                <a:solidFill>
                  <a:srgbClr val="00558E"/>
                </a:solidFill>
              </a:rPr>
              <a:t>;</a:t>
            </a:r>
          </a:p>
          <a:p>
            <a:r>
              <a:rPr lang="ru-RU" dirty="0" err="1">
                <a:solidFill>
                  <a:srgbClr val="00558E"/>
                </a:solidFill>
              </a:rPr>
              <a:t>високият</a:t>
            </a:r>
            <a:r>
              <a:rPr lang="ru-RU" dirty="0">
                <a:solidFill>
                  <a:srgbClr val="00558E"/>
                </a:solidFill>
              </a:rPr>
              <a:t> </a:t>
            </a:r>
            <a:r>
              <a:rPr lang="ru-RU" dirty="0" err="1">
                <a:solidFill>
                  <a:srgbClr val="00558E"/>
                </a:solidFill>
              </a:rPr>
              <a:t>дял</a:t>
            </a:r>
            <a:r>
              <a:rPr lang="ru-RU" dirty="0">
                <a:solidFill>
                  <a:srgbClr val="00558E"/>
                </a:solidFill>
              </a:rPr>
              <a:t> на </a:t>
            </a:r>
            <a:r>
              <a:rPr lang="ru-RU" dirty="0" err="1" smtClean="0">
                <a:solidFill>
                  <a:srgbClr val="00558E"/>
                </a:solidFill>
              </a:rPr>
              <a:t>неформалните</a:t>
            </a:r>
            <a:r>
              <a:rPr lang="ru-RU" dirty="0" smtClean="0">
                <a:solidFill>
                  <a:srgbClr val="00558E"/>
                </a:solidFill>
              </a:rPr>
              <a:t> </a:t>
            </a:r>
            <a:r>
              <a:rPr lang="ru-RU" dirty="0" err="1" smtClean="0">
                <a:solidFill>
                  <a:srgbClr val="00558E"/>
                </a:solidFill>
              </a:rPr>
              <a:t>плащания</a:t>
            </a:r>
            <a:r>
              <a:rPr lang="ru-RU" dirty="0" smtClean="0">
                <a:solidFill>
                  <a:srgbClr val="00558E"/>
                </a:solidFill>
              </a:rPr>
              <a:t> на </a:t>
            </a:r>
            <a:r>
              <a:rPr lang="ru-RU" dirty="0" err="1" smtClean="0">
                <a:solidFill>
                  <a:srgbClr val="00558E"/>
                </a:solidFill>
              </a:rPr>
              <a:t>домакинствата</a:t>
            </a:r>
            <a:r>
              <a:rPr lang="ru-RU" dirty="0" smtClean="0">
                <a:solidFill>
                  <a:srgbClr val="00558E"/>
                </a:solidFill>
              </a:rPr>
              <a:t> за </a:t>
            </a:r>
            <a:r>
              <a:rPr lang="ru-RU" dirty="0" err="1" smtClean="0">
                <a:solidFill>
                  <a:srgbClr val="00558E"/>
                </a:solidFill>
              </a:rPr>
              <a:t>здраве</a:t>
            </a:r>
            <a:r>
              <a:rPr lang="ru-RU" dirty="0" smtClean="0">
                <a:solidFill>
                  <a:srgbClr val="00558E"/>
                </a:solidFill>
              </a:rPr>
              <a:t>.</a:t>
            </a:r>
            <a:endParaRPr lang="en-US" dirty="0">
              <a:solidFill>
                <a:srgbClr val="00558E"/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 flipH="1">
            <a:off x="0" y="5733256"/>
            <a:ext cx="9144000" cy="0"/>
          </a:xfrm>
          <a:prstGeom prst="line">
            <a:avLst/>
          </a:prstGeom>
          <a:ln w="28575">
            <a:solidFill>
              <a:srgbClr val="F9A0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>
            <a:off x="0" y="1495999"/>
            <a:ext cx="9144000" cy="0"/>
          </a:xfrm>
          <a:prstGeom prst="line">
            <a:avLst/>
          </a:prstGeom>
          <a:ln w="28575">
            <a:solidFill>
              <a:srgbClr val="F9A0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452669"/>
            <a:ext cx="936104" cy="855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500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Основни дейности 2019 г.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bg-BG" dirty="0" smtClean="0"/>
              <a:t>Контрол на тютюнопушенето;</a:t>
            </a:r>
          </a:p>
          <a:p>
            <a:endParaRPr lang="bg-BG" dirty="0"/>
          </a:p>
          <a:p>
            <a:r>
              <a:rPr lang="bg-BG" dirty="0" smtClean="0"/>
              <a:t>Училища, утвърждаващи здраве;</a:t>
            </a:r>
          </a:p>
          <a:p>
            <a:endParaRPr lang="bg-BG" dirty="0" smtClean="0"/>
          </a:p>
          <a:p>
            <a:r>
              <a:rPr lang="bg-BG" dirty="0" smtClean="0"/>
              <a:t>АМР;</a:t>
            </a:r>
          </a:p>
          <a:p>
            <a:endParaRPr lang="bg-BG" dirty="0"/>
          </a:p>
          <a:p>
            <a:endParaRPr lang="bg-BG" dirty="0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bg-BG" dirty="0"/>
              <a:t>Психично здраве</a:t>
            </a:r>
            <a:r>
              <a:rPr lang="bg-BG" dirty="0" smtClean="0"/>
              <a:t>;</a:t>
            </a:r>
          </a:p>
          <a:p>
            <a:endParaRPr lang="bg-BG" dirty="0"/>
          </a:p>
          <a:p>
            <a:r>
              <a:rPr lang="bg-BG" dirty="0" smtClean="0"/>
              <a:t>Подкрепа </a:t>
            </a:r>
            <a:r>
              <a:rPr lang="bg-BG" dirty="0"/>
              <a:t>в областта на реформата на здравната система </a:t>
            </a:r>
            <a:r>
              <a:rPr lang="bg-BG" dirty="0" smtClean="0"/>
              <a:t>;</a:t>
            </a:r>
          </a:p>
          <a:p>
            <a:endParaRPr lang="bg-BG" dirty="0"/>
          </a:p>
          <a:p>
            <a:r>
              <a:rPr lang="bg-BG" dirty="0" smtClean="0"/>
              <a:t>НХЗ.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21192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74637"/>
            <a:ext cx="8424936" cy="1143000"/>
          </a:xfrm>
        </p:spPr>
        <p:txBody>
          <a:bodyPr>
            <a:normAutofit/>
          </a:bodyPr>
          <a:lstStyle/>
          <a:p>
            <a:r>
              <a:rPr lang="bg-BG" dirty="0" smtClean="0"/>
              <a:t>Планиране </a:t>
            </a:r>
            <a:r>
              <a:rPr lang="en-US" dirty="0" smtClean="0"/>
              <a:t>20-21 </a:t>
            </a:r>
            <a:r>
              <a:rPr lang="bg-BG" dirty="0" smtClean="0"/>
              <a:t>в България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457200" y="1220756"/>
            <a:ext cx="7931224" cy="452136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500" dirty="0" err="1"/>
              <a:t>През</a:t>
            </a:r>
            <a:r>
              <a:rPr lang="ru-RU" sz="2500" dirty="0"/>
              <a:t> май 2018 г. </a:t>
            </a:r>
            <a:r>
              <a:rPr lang="ru-RU" sz="2500" dirty="0" err="1"/>
              <a:t>Световната</a:t>
            </a:r>
            <a:r>
              <a:rPr lang="ru-RU" sz="2500" dirty="0"/>
              <a:t> </a:t>
            </a:r>
            <a:r>
              <a:rPr lang="ru-RU" sz="2500" dirty="0" err="1"/>
              <a:t>здравна</a:t>
            </a:r>
            <a:r>
              <a:rPr lang="ru-RU" sz="2500" dirty="0"/>
              <a:t> </a:t>
            </a:r>
            <a:r>
              <a:rPr lang="ru-RU" sz="2500" dirty="0" err="1"/>
              <a:t>асамблея</a:t>
            </a:r>
            <a:r>
              <a:rPr lang="ru-RU" sz="2500" dirty="0"/>
              <a:t> </a:t>
            </a:r>
            <a:r>
              <a:rPr lang="ru-RU" sz="2500" dirty="0" err="1"/>
              <a:t>разгледа</a:t>
            </a:r>
            <a:r>
              <a:rPr lang="ru-RU" sz="2500" dirty="0"/>
              <a:t> и </a:t>
            </a:r>
            <a:r>
              <a:rPr lang="ru-RU" sz="2500" dirty="0" err="1"/>
              <a:t>прие</a:t>
            </a:r>
            <a:r>
              <a:rPr lang="ru-RU" sz="2500" dirty="0"/>
              <a:t> </a:t>
            </a:r>
            <a:r>
              <a:rPr lang="ru-RU" sz="2500" dirty="0" err="1"/>
              <a:t>Тринадесетата</a:t>
            </a:r>
            <a:r>
              <a:rPr lang="ru-RU" sz="2500" dirty="0"/>
              <a:t> </a:t>
            </a:r>
            <a:r>
              <a:rPr lang="ru-RU" sz="2500" dirty="0" err="1"/>
              <a:t>глобална</a:t>
            </a:r>
            <a:r>
              <a:rPr lang="ru-RU" sz="2500" dirty="0"/>
              <a:t> </a:t>
            </a:r>
            <a:r>
              <a:rPr lang="ru-RU" sz="2500" dirty="0" err="1"/>
              <a:t>програма</a:t>
            </a:r>
            <a:r>
              <a:rPr lang="ru-RU" sz="2500" dirty="0"/>
              <a:t> за работа 2019-2023 (GPW13).</a:t>
            </a:r>
          </a:p>
          <a:p>
            <a:pPr marL="0" indent="0">
              <a:buNone/>
            </a:pPr>
            <a:r>
              <a:rPr lang="ru-RU" sz="2500" dirty="0"/>
              <a:t>GPW13 </a:t>
            </a:r>
            <a:r>
              <a:rPr lang="ru-RU" sz="2500" dirty="0" err="1"/>
              <a:t>посочва</a:t>
            </a:r>
            <a:r>
              <a:rPr lang="ru-RU" sz="2500" dirty="0"/>
              <a:t> </a:t>
            </a:r>
            <a:r>
              <a:rPr lang="ru-RU" sz="2500" dirty="0" err="1"/>
              <a:t>стратегическото</a:t>
            </a:r>
            <a:r>
              <a:rPr lang="ru-RU" sz="2500" dirty="0"/>
              <a:t> </a:t>
            </a:r>
            <a:r>
              <a:rPr lang="ru-RU" sz="2500" dirty="0" err="1"/>
              <a:t>ръководство</a:t>
            </a:r>
            <a:r>
              <a:rPr lang="ru-RU" sz="2500" dirty="0"/>
              <a:t> на СЗО, </a:t>
            </a:r>
            <a:r>
              <a:rPr lang="ru-RU" sz="2500" dirty="0" err="1"/>
              <a:t>очертава</a:t>
            </a:r>
            <a:r>
              <a:rPr lang="ru-RU" sz="2500" dirty="0"/>
              <a:t> как </a:t>
            </a:r>
            <a:r>
              <a:rPr lang="ru-RU" sz="2500" dirty="0" err="1"/>
              <a:t>Организацията</a:t>
            </a:r>
            <a:r>
              <a:rPr lang="ru-RU" sz="2500" dirty="0"/>
              <a:t> </a:t>
            </a:r>
            <a:r>
              <a:rPr lang="ru-RU" sz="2500" dirty="0" err="1"/>
              <a:t>ще</a:t>
            </a:r>
            <a:r>
              <a:rPr lang="ru-RU" sz="2500" dirty="0"/>
              <a:t> </a:t>
            </a:r>
            <a:r>
              <a:rPr lang="ru-RU" sz="2500" dirty="0" err="1"/>
              <a:t>продължи</a:t>
            </a:r>
            <a:r>
              <a:rPr lang="ru-RU" sz="2500" dirty="0"/>
              <a:t> да </a:t>
            </a:r>
            <a:r>
              <a:rPr lang="ru-RU" sz="2500" dirty="0" err="1"/>
              <a:t>изпълнява</a:t>
            </a:r>
            <a:r>
              <a:rPr lang="ru-RU" sz="2500" dirty="0"/>
              <a:t> и </a:t>
            </a:r>
            <a:r>
              <a:rPr lang="ru-RU" sz="2500" dirty="0" err="1"/>
              <a:t>осигурява</a:t>
            </a:r>
            <a:r>
              <a:rPr lang="ru-RU" sz="2500" dirty="0"/>
              <a:t> рамка за </a:t>
            </a:r>
            <a:r>
              <a:rPr lang="ru-RU" sz="2500" b="1" dirty="0" err="1"/>
              <a:t>измерване</a:t>
            </a:r>
            <a:r>
              <a:rPr lang="ru-RU" sz="2500" dirty="0"/>
              <a:t> на </a:t>
            </a:r>
            <a:r>
              <a:rPr lang="ru-RU" sz="2500" dirty="0" err="1"/>
              <a:t>напредъка</a:t>
            </a:r>
            <a:r>
              <a:rPr lang="ru-RU" sz="2500" dirty="0"/>
              <a:t> в </a:t>
            </a:r>
            <a:r>
              <a:rPr lang="ru-RU" sz="2500" dirty="0" err="1"/>
              <a:t>тези</a:t>
            </a:r>
            <a:r>
              <a:rPr lang="ru-RU" sz="2500" dirty="0"/>
              <a:t> усилия.</a:t>
            </a:r>
          </a:p>
          <a:p>
            <a:pPr marL="0" indent="0">
              <a:buNone/>
            </a:pPr>
            <a:r>
              <a:rPr lang="ru-RU" sz="2500" dirty="0"/>
              <a:t>GPW13 </a:t>
            </a:r>
            <a:r>
              <a:rPr lang="ru-RU" sz="2500" dirty="0" err="1"/>
              <a:t>ще</a:t>
            </a:r>
            <a:r>
              <a:rPr lang="ru-RU" sz="2500" dirty="0"/>
              <a:t> </a:t>
            </a:r>
            <a:r>
              <a:rPr lang="ru-RU" sz="2500" dirty="0" err="1"/>
              <a:t>ръководи</a:t>
            </a:r>
            <a:r>
              <a:rPr lang="ru-RU" sz="2500" dirty="0"/>
              <a:t> </a:t>
            </a:r>
            <a:r>
              <a:rPr lang="ru-RU" sz="2500" dirty="0" err="1" smtClean="0"/>
              <a:t>всеки</a:t>
            </a:r>
            <a:r>
              <a:rPr lang="ru-RU" sz="2500" dirty="0" smtClean="0"/>
              <a:t> </a:t>
            </a:r>
            <a:r>
              <a:rPr lang="ru-RU" sz="2500" dirty="0" err="1"/>
              <a:t>двугодишен</a:t>
            </a:r>
            <a:r>
              <a:rPr lang="ru-RU" sz="2500" dirty="0"/>
              <a:t> </a:t>
            </a:r>
            <a:r>
              <a:rPr lang="ru-RU" sz="2500" dirty="0" err="1"/>
              <a:t>напредък</a:t>
            </a:r>
            <a:r>
              <a:rPr lang="ru-RU" sz="2500" dirty="0"/>
              <a:t> </a:t>
            </a:r>
            <a:r>
              <a:rPr lang="ru-RU" sz="2500" dirty="0" err="1"/>
              <a:t>стъпка</a:t>
            </a:r>
            <a:r>
              <a:rPr lang="ru-RU" sz="2500" dirty="0"/>
              <a:t> по </a:t>
            </a:r>
            <a:r>
              <a:rPr lang="ru-RU" sz="2500" dirty="0" err="1"/>
              <a:t>стъпка</a:t>
            </a:r>
            <a:r>
              <a:rPr lang="ru-RU" sz="2500" dirty="0"/>
              <a:t> в </a:t>
            </a:r>
            <a:r>
              <a:rPr lang="ru-RU" sz="2500" dirty="0" err="1" smtClean="0"/>
              <a:t>постигането</a:t>
            </a:r>
            <a:r>
              <a:rPr lang="ru-RU" sz="2500" dirty="0" smtClean="0"/>
              <a:t> на </a:t>
            </a:r>
            <a:r>
              <a:rPr lang="ru-RU" sz="2500" dirty="0" err="1" smtClean="0"/>
              <a:t>стратегическите</a:t>
            </a:r>
            <a:r>
              <a:rPr lang="ru-RU" sz="2500" dirty="0" smtClean="0"/>
              <a:t> </a:t>
            </a:r>
            <a:r>
              <a:rPr lang="ru-RU" sz="2500" dirty="0" err="1"/>
              <a:t>приоритети</a:t>
            </a:r>
            <a:r>
              <a:rPr lang="ru-RU" sz="2500" dirty="0"/>
              <a:t>, бюджета на </a:t>
            </a:r>
            <a:r>
              <a:rPr lang="ru-RU" sz="2500" dirty="0" err="1"/>
              <a:t>програмата</a:t>
            </a:r>
            <a:r>
              <a:rPr lang="ru-RU" sz="2500" dirty="0"/>
              <a:t> и </a:t>
            </a:r>
            <a:r>
              <a:rPr lang="ru-RU" sz="2500" dirty="0" err="1"/>
              <a:t>рамката</a:t>
            </a:r>
            <a:r>
              <a:rPr lang="ru-RU" sz="2500" dirty="0"/>
              <a:t> на </a:t>
            </a:r>
            <a:r>
              <a:rPr lang="ru-RU" sz="2500" dirty="0" err="1"/>
              <a:t>резултатите</a:t>
            </a:r>
            <a:r>
              <a:rPr lang="ru-RU" sz="2500" dirty="0"/>
              <a:t>.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671946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/>
              <a:t>Стратегическите</a:t>
            </a:r>
            <a:r>
              <a:rPr lang="ru-RU" dirty="0"/>
              <a:t> </a:t>
            </a:r>
            <a:r>
              <a:rPr lang="ru-RU" dirty="0" err="1"/>
              <a:t>приоритети</a:t>
            </a:r>
            <a:r>
              <a:rPr lang="ru-RU" dirty="0"/>
              <a:t> на СЗО - </a:t>
            </a:r>
            <a:r>
              <a:rPr lang="ru-RU" dirty="0" err="1"/>
              <a:t>светът</a:t>
            </a:r>
            <a:r>
              <a:rPr lang="ru-RU" dirty="0"/>
              <a:t>, </a:t>
            </a:r>
            <a:r>
              <a:rPr lang="ru-RU" dirty="0" err="1"/>
              <a:t>който</a:t>
            </a:r>
            <a:r>
              <a:rPr lang="ru-RU" dirty="0"/>
              <a:t> </a:t>
            </a:r>
            <a:r>
              <a:rPr lang="ru-RU" dirty="0" err="1"/>
              <a:t>искаме</a:t>
            </a:r>
            <a:r>
              <a:rPr lang="ru-RU" dirty="0"/>
              <a:t> да видим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96819"/>
            <a:ext cx="8229600" cy="4032448"/>
          </a:xfrm>
        </p:spPr>
        <p:txBody>
          <a:bodyPr>
            <a:normAutofit fontScale="85000" lnSpcReduction="10000"/>
          </a:bodyPr>
          <a:lstStyle/>
          <a:p>
            <a:r>
              <a:rPr lang="ru-RU" dirty="0" err="1"/>
              <a:t>Постигане</a:t>
            </a:r>
            <a:r>
              <a:rPr lang="ru-RU" dirty="0"/>
              <a:t> на </a:t>
            </a:r>
            <a:r>
              <a:rPr lang="ru-RU" dirty="0" err="1"/>
              <a:t>универсално</a:t>
            </a:r>
            <a:r>
              <a:rPr lang="ru-RU" dirty="0"/>
              <a:t> </a:t>
            </a:r>
            <a:r>
              <a:rPr lang="ru-RU" dirty="0" err="1"/>
              <a:t>здравно</a:t>
            </a:r>
            <a:r>
              <a:rPr lang="ru-RU" dirty="0"/>
              <a:t> </a:t>
            </a:r>
            <a:r>
              <a:rPr lang="ru-RU" dirty="0" err="1"/>
              <a:t>покритие</a:t>
            </a:r>
            <a:r>
              <a:rPr lang="ru-RU" dirty="0"/>
              <a:t> - 1 </a:t>
            </a:r>
            <a:r>
              <a:rPr lang="ru-RU" dirty="0" err="1"/>
              <a:t>милиард</a:t>
            </a:r>
            <a:r>
              <a:rPr lang="ru-RU" dirty="0"/>
              <a:t> </a:t>
            </a:r>
            <a:r>
              <a:rPr lang="ru-RU" dirty="0" err="1"/>
              <a:t>повече</a:t>
            </a:r>
            <a:r>
              <a:rPr lang="ru-RU" dirty="0"/>
              <a:t> хора, </a:t>
            </a:r>
            <a:r>
              <a:rPr lang="ru-RU" dirty="0" err="1"/>
              <a:t>ползващи</a:t>
            </a:r>
            <a:r>
              <a:rPr lang="ru-RU" dirty="0"/>
              <a:t> се от </a:t>
            </a:r>
            <a:r>
              <a:rPr lang="ru-RU" dirty="0" err="1"/>
              <a:t>универсално</a:t>
            </a:r>
            <a:r>
              <a:rPr lang="ru-RU" dirty="0"/>
              <a:t> </a:t>
            </a:r>
            <a:r>
              <a:rPr lang="ru-RU" dirty="0" err="1"/>
              <a:t>здравно</a:t>
            </a:r>
            <a:r>
              <a:rPr lang="ru-RU" dirty="0"/>
              <a:t> </a:t>
            </a:r>
            <a:r>
              <a:rPr lang="ru-RU" dirty="0" err="1"/>
              <a:t>осигуряване</a:t>
            </a:r>
            <a:endParaRPr lang="ru-RU" dirty="0"/>
          </a:p>
          <a:p>
            <a:r>
              <a:rPr lang="ru-RU" dirty="0" err="1"/>
              <a:t>Справяне</a:t>
            </a:r>
            <a:r>
              <a:rPr lang="ru-RU" dirty="0"/>
              <a:t> с </a:t>
            </a:r>
            <a:r>
              <a:rPr lang="ru-RU" dirty="0" err="1"/>
              <a:t>извънредни</a:t>
            </a:r>
            <a:r>
              <a:rPr lang="ru-RU" dirty="0"/>
              <a:t> ситуации, </a:t>
            </a:r>
            <a:r>
              <a:rPr lang="ru-RU" dirty="0" err="1"/>
              <a:t>свързани</a:t>
            </a:r>
            <a:r>
              <a:rPr lang="ru-RU" dirty="0"/>
              <a:t> </a:t>
            </a:r>
            <a:r>
              <a:rPr lang="ru-RU" dirty="0" err="1"/>
              <a:t>със</a:t>
            </a:r>
            <a:r>
              <a:rPr lang="ru-RU" dirty="0"/>
              <a:t> </a:t>
            </a:r>
            <a:r>
              <a:rPr lang="ru-RU" dirty="0" err="1"/>
              <a:t>здравето</a:t>
            </a:r>
            <a:r>
              <a:rPr lang="ru-RU" dirty="0"/>
              <a:t> - 1 </a:t>
            </a:r>
            <a:r>
              <a:rPr lang="ru-RU" dirty="0" err="1"/>
              <a:t>милиард</a:t>
            </a:r>
            <a:r>
              <a:rPr lang="ru-RU" dirty="0"/>
              <a:t> </a:t>
            </a:r>
            <a:r>
              <a:rPr lang="ru-RU" dirty="0" err="1"/>
              <a:t>повече</a:t>
            </a:r>
            <a:r>
              <a:rPr lang="ru-RU" dirty="0"/>
              <a:t> хора </a:t>
            </a:r>
            <a:r>
              <a:rPr lang="ru-RU" dirty="0" err="1"/>
              <a:t>са</a:t>
            </a:r>
            <a:r>
              <a:rPr lang="ru-RU" dirty="0"/>
              <a:t> </a:t>
            </a:r>
            <a:r>
              <a:rPr lang="ru-RU" dirty="0" err="1"/>
              <a:t>по-добре</a:t>
            </a:r>
            <a:r>
              <a:rPr lang="ru-RU" dirty="0"/>
              <a:t> </a:t>
            </a:r>
            <a:r>
              <a:rPr lang="ru-RU" dirty="0" err="1"/>
              <a:t>защитени</a:t>
            </a:r>
            <a:r>
              <a:rPr lang="ru-RU" dirty="0"/>
              <a:t> от </a:t>
            </a:r>
            <a:r>
              <a:rPr lang="ru-RU" dirty="0" err="1" smtClean="0"/>
              <a:t>кризисни</a:t>
            </a:r>
            <a:r>
              <a:rPr lang="ru-RU" dirty="0" smtClean="0"/>
              <a:t> ситуации, </a:t>
            </a:r>
            <a:r>
              <a:rPr lang="ru-RU" dirty="0" err="1" smtClean="0"/>
              <a:t>свързани</a:t>
            </a:r>
            <a:r>
              <a:rPr lang="ru-RU" dirty="0" smtClean="0"/>
              <a:t> </a:t>
            </a:r>
            <a:r>
              <a:rPr lang="ru-RU" dirty="0" err="1" smtClean="0"/>
              <a:t>със</a:t>
            </a:r>
            <a:r>
              <a:rPr lang="ru-RU" dirty="0" smtClean="0"/>
              <a:t> </a:t>
            </a:r>
            <a:r>
              <a:rPr lang="ru-RU" dirty="0" err="1" smtClean="0"/>
              <a:t>здравето</a:t>
            </a:r>
            <a:r>
              <a:rPr lang="ru-RU" dirty="0" smtClean="0"/>
              <a:t>  </a:t>
            </a:r>
            <a:endParaRPr lang="ru-RU" dirty="0"/>
          </a:p>
          <a:p>
            <a:r>
              <a:rPr lang="ru-RU" dirty="0" err="1"/>
              <a:t>Насърчаване</a:t>
            </a:r>
            <a:r>
              <a:rPr lang="ru-RU" dirty="0"/>
              <a:t> на </a:t>
            </a:r>
            <a:r>
              <a:rPr lang="ru-RU" dirty="0" err="1"/>
              <a:t>здравословното</a:t>
            </a:r>
            <a:r>
              <a:rPr lang="ru-RU" dirty="0"/>
              <a:t> население - 1 </a:t>
            </a:r>
            <a:r>
              <a:rPr lang="ru-RU" dirty="0" err="1"/>
              <a:t>милиард</a:t>
            </a:r>
            <a:r>
              <a:rPr lang="ru-RU" dirty="0"/>
              <a:t> </a:t>
            </a:r>
            <a:r>
              <a:rPr lang="ru-RU" dirty="0" err="1"/>
              <a:t>повече</a:t>
            </a:r>
            <a:r>
              <a:rPr lang="ru-RU" dirty="0"/>
              <a:t> хора се </a:t>
            </a:r>
            <a:r>
              <a:rPr lang="ru-RU" dirty="0" err="1"/>
              <a:t>радват</a:t>
            </a:r>
            <a:r>
              <a:rPr lang="ru-RU" dirty="0"/>
              <a:t> на </a:t>
            </a:r>
            <a:r>
              <a:rPr lang="ru-RU" dirty="0" err="1"/>
              <a:t>по-добро</a:t>
            </a:r>
            <a:r>
              <a:rPr lang="ru-RU" dirty="0"/>
              <a:t> </a:t>
            </a:r>
            <a:r>
              <a:rPr lang="ru-RU" dirty="0" err="1"/>
              <a:t>здраве</a:t>
            </a:r>
            <a:r>
              <a:rPr lang="ru-RU" dirty="0"/>
              <a:t> и благополучие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1354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WHO strategic priorities – the world we want to see </a:t>
            </a:r>
            <a:endParaRPr lang="en-US" dirty="0"/>
          </a:p>
        </p:txBody>
      </p:sp>
      <p:pic>
        <p:nvPicPr>
          <p:cNvPr id="1026" name="Picture 2" descr="C:\Users\Haris\Desktop\GPW13 presentaiton\3 b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796819"/>
            <a:ext cx="4320480" cy="3999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6383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bg-BG" altLang="en-US" sz="3400" smtClean="0"/>
              <a:t>Изпълнение на Двугодишното споразумение за сътрудничество</a:t>
            </a:r>
            <a:endParaRPr lang="en-US" altLang="en-US" sz="3400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bg-BG" altLang="en-US" dirty="0" smtClean="0"/>
              <a:t>Кои са силните страни на нашето сътрудничество?</a:t>
            </a:r>
          </a:p>
          <a:p>
            <a:pPr eaLnBrk="1" hangingPunct="1"/>
            <a:endParaRPr lang="bg-BG" altLang="en-US" dirty="0" smtClean="0"/>
          </a:p>
          <a:p>
            <a:pPr eaLnBrk="1" hangingPunct="1"/>
            <a:r>
              <a:rPr lang="bg-BG" altLang="en-US" dirty="0" smtClean="0"/>
              <a:t>Как можем заедно да подобрим сътрудничеството ни?</a:t>
            </a:r>
            <a:endParaRPr lang="en-US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dirty="0" err="1" smtClean="0"/>
              <a:t>Дългосрочна</a:t>
            </a:r>
            <a:r>
              <a:rPr lang="ru-RU" dirty="0" smtClean="0"/>
              <a:t> </a:t>
            </a:r>
            <a:r>
              <a:rPr lang="ru-RU" dirty="0" err="1"/>
              <a:t>стратегическа</a:t>
            </a:r>
            <a:r>
              <a:rPr lang="ru-RU" dirty="0"/>
              <a:t> </a:t>
            </a:r>
            <a:r>
              <a:rPr lang="ru-RU" dirty="0" err="1"/>
              <a:t>насока</a:t>
            </a:r>
            <a:r>
              <a:rPr lang="ru-RU" dirty="0"/>
              <a:t> за </a:t>
            </a:r>
            <a:r>
              <a:rPr lang="ru-RU" dirty="0" err="1"/>
              <a:t>Република</a:t>
            </a:r>
            <a:r>
              <a:rPr lang="ru-RU" dirty="0"/>
              <a:t> </a:t>
            </a:r>
            <a:r>
              <a:rPr lang="ru-RU" dirty="0" err="1"/>
              <a:t>България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96819"/>
            <a:ext cx="8229600" cy="4032448"/>
          </a:xfrm>
        </p:spPr>
        <p:txBody>
          <a:bodyPr>
            <a:normAutofit fontScale="92500" lnSpcReduction="10000"/>
          </a:bodyPr>
          <a:lstStyle/>
          <a:p>
            <a:r>
              <a:rPr lang="ru-RU" dirty="0" err="1"/>
              <a:t>Подобряване</a:t>
            </a:r>
            <a:r>
              <a:rPr lang="ru-RU" dirty="0"/>
              <a:t> на </a:t>
            </a:r>
            <a:r>
              <a:rPr lang="ru-RU" dirty="0" err="1"/>
              <a:t>качеството</a:t>
            </a:r>
            <a:r>
              <a:rPr lang="ru-RU" dirty="0"/>
              <a:t> на </a:t>
            </a:r>
            <a:r>
              <a:rPr lang="ru-RU" dirty="0" err="1"/>
              <a:t>здравните</a:t>
            </a:r>
            <a:r>
              <a:rPr lang="ru-RU" dirty="0"/>
              <a:t> услуги</a:t>
            </a:r>
          </a:p>
          <a:p>
            <a:r>
              <a:rPr lang="ru-RU" dirty="0" err="1"/>
              <a:t>Подобряване</a:t>
            </a:r>
            <a:r>
              <a:rPr lang="ru-RU" dirty="0"/>
              <a:t> на </a:t>
            </a:r>
            <a:r>
              <a:rPr lang="ru-RU" dirty="0" err="1"/>
              <a:t>общественото</a:t>
            </a:r>
            <a:r>
              <a:rPr lang="ru-RU" dirty="0"/>
              <a:t> </a:t>
            </a:r>
            <a:r>
              <a:rPr lang="ru-RU" dirty="0" err="1"/>
              <a:t>здраве</a:t>
            </a:r>
            <a:endParaRPr lang="ru-RU" dirty="0"/>
          </a:p>
          <a:p>
            <a:r>
              <a:rPr lang="ru-RU" dirty="0" err="1"/>
              <a:t>Укрепване</a:t>
            </a:r>
            <a:r>
              <a:rPr lang="ru-RU" dirty="0"/>
              <a:t> на </a:t>
            </a:r>
            <a:r>
              <a:rPr lang="ru-RU" dirty="0" err="1"/>
              <a:t>финансирането</a:t>
            </a:r>
            <a:r>
              <a:rPr lang="ru-RU" dirty="0"/>
              <a:t> на </a:t>
            </a:r>
            <a:r>
              <a:rPr lang="ru-RU" dirty="0" err="1"/>
              <a:t>здравеопазването</a:t>
            </a:r>
            <a:endParaRPr lang="ru-RU" dirty="0"/>
          </a:p>
          <a:p>
            <a:r>
              <a:rPr lang="ru-RU" dirty="0" err="1"/>
              <a:t>Укрепване</a:t>
            </a:r>
            <a:r>
              <a:rPr lang="ru-RU" dirty="0"/>
              <a:t> на </a:t>
            </a:r>
            <a:r>
              <a:rPr lang="ru-RU" dirty="0" err="1"/>
              <a:t>участието</a:t>
            </a:r>
            <a:r>
              <a:rPr lang="ru-RU" dirty="0"/>
              <a:t> на </a:t>
            </a:r>
            <a:r>
              <a:rPr lang="ru-RU" dirty="0" err="1" smtClean="0"/>
              <a:t>общностите</a:t>
            </a:r>
            <a:r>
              <a:rPr lang="ru-RU" dirty="0" smtClean="0"/>
              <a:t> и </a:t>
            </a:r>
            <a:r>
              <a:rPr lang="ru-RU" dirty="0" err="1"/>
              <a:t>овластяване</a:t>
            </a:r>
            <a:r>
              <a:rPr lang="ru-RU" dirty="0"/>
              <a:t> на </a:t>
            </a:r>
            <a:r>
              <a:rPr lang="ru-RU" dirty="0" err="1"/>
              <a:t>гражданите</a:t>
            </a:r>
            <a:endParaRPr lang="ru-RU" dirty="0"/>
          </a:p>
          <a:p>
            <a:r>
              <a:rPr lang="ru-RU" dirty="0" err="1"/>
              <a:t>Прилагане</a:t>
            </a:r>
            <a:r>
              <a:rPr lang="ru-RU" dirty="0"/>
              <a:t> на успешна реформа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8467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bg-BG" dirty="0" smtClean="0"/>
              <a:t>Партньорства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bg-BG" sz="1600" dirty="0" smtClean="0"/>
              <a:t>ЕС</a:t>
            </a:r>
            <a:endParaRPr lang="en-US" sz="1600" dirty="0" smtClean="0"/>
          </a:p>
          <a:p>
            <a:r>
              <a:rPr lang="bg-BG" sz="1600" dirty="0" smtClean="0"/>
              <a:t>Световна Банка</a:t>
            </a:r>
            <a:endParaRPr lang="en-US" sz="1600" dirty="0" smtClean="0"/>
          </a:p>
          <a:p>
            <a:r>
              <a:rPr lang="bg-BG" sz="1600" dirty="0" smtClean="0"/>
              <a:t>Уницеф</a:t>
            </a:r>
            <a:endParaRPr lang="en-US" sz="1600" dirty="0" smtClean="0"/>
          </a:p>
          <a:p>
            <a:r>
              <a:rPr lang="bg-BG" sz="1600" dirty="0" smtClean="0"/>
              <a:t>Трите нива на СЗО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07151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G DRIVE\MoH\photos\IMG_16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985" y="1196753"/>
            <a:ext cx="3096607" cy="4276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G DRIVE\Photos\WHO_2017_team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5242" y="2708921"/>
            <a:ext cx="2319722" cy="3092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G DRIVE\MoH\photos\IMGP665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7602" y="778799"/>
            <a:ext cx="3777447" cy="2501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1714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3277</TotalTime>
  <Words>652</Words>
  <Application>Microsoft Office PowerPoint</Application>
  <PresentationFormat>On-screen Show (4:3)</PresentationFormat>
  <Paragraphs>70</Paragraphs>
  <Slides>15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15</vt:i4>
      </vt:variant>
    </vt:vector>
  </HeadingPairs>
  <TitlesOfParts>
    <vt:vector size="24" baseType="lpstr">
      <vt:lpstr>Arial Unicode MS</vt:lpstr>
      <vt:lpstr>Arial</vt:lpstr>
      <vt:lpstr>Calibri</vt:lpstr>
      <vt:lpstr>Office Theme</vt:lpstr>
      <vt:lpstr>Custom Design</vt:lpstr>
      <vt:lpstr>1_Office Theme</vt:lpstr>
      <vt:lpstr>2_Office Theme</vt:lpstr>
      <vt:lpstr>4_Office Theme</vt:lpstr>
      <vt:lpstr>5_Office Theme</vt:lpstr>
      <vt:lpstr>  Среща на националните координатори  18 януари 2019  </vt:lpstr>
      <vt:lpstr>PowerPoint Presentation</vt:lpstr>
      <vt:lpstr>Двугодишно споразумение за сътрудничество между СЗО и МЗ 2018/19 </vt:lpstr>
      <vt:lpstr>Глобалната Работна Програма 2019-2023 (GPW13): Насърчавайте здравето, опазвайте света, служете на уязвимите</vt:lpstr>
      <vt:lpstr>Посещение на Генералния Директор на СЗО в България</vt:lpstr>
      <vt:lpstr>GPW13</vt:lpstr>
      <vt:lpstr>УЗП: Зов за решителни действия</vt:lpstr>
      <vt:lpstr>Основни дейности 2019 г.</vt:lpstr>
      <vt:lpstr>Планиране 20-21 в България</vt:lpstr>
      <vt:lpstr>Стратегическите приоритети на СЗО - светът, който искаме да видим</vt:lpstr>
      <vt:lpstr>WHO strategic priorities – the world we want to see </vt:lpstr>
      <vt:lpstr>Изпълнение на Двугодишното споразумение за сътрудничество</vt:lpstr>
      <vt:lpstr> Дългосрочна стратегическа насока за Република България</vt:lpstr>
      <vt:lpstr>Партньорства</vt:lpstr>
      <vt:lpstr>PowerPoint Presentation</vt:lpstr>
    </vt:vector>
  </TitlesOfParts>
  <Company>World Health Organization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ntiss</dc:creator>
  <cp:lastModifiedBy>User</cp:lastModifiedBy>
  <cp:revision>404</cp:revision>
  <cp:lastPrinted>2017-01-31T12:29:34Z</cp:lastPrinted>
  <dcterms:created xsi:type="dcterms:W3CDTF">2012-07-03T09:35:02Z</dcterms:created>
  <dcterms:modified xsi:type="dcterms:W3CDTF">2019-01-18T07:33:03Z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AdHocReviewCycleID">
    <vt:i4>1175560459</vt:i4>
  </property>
  <property fmtid="{D5CDD505-2E9C-101B-9397-08002B2CF9AE}" pid="3" name="_NewReviewCycle">
    <vt:lpwstr/>
  </property>
  <property fmtid="{D5CDD505-2E9C-101B-9397-08002B2CF9AE}" pid="4" name="_EmailSubject">
    <vt:lpwstr>Annual NFP meeting Jan 18</vt:lpwstr>
  </property>
  <property fmtid="{D5CDD505-2E9C-101B-9397-08002B2CF9AE}" pid="5" name="_AuthorEmail">
    <vt:lpwstr>okoliyskim@who.int</vt:lpwstr>
  </property>
  <property fmtid="{D5CDD505-2E9C-101B-9397-08002B2CF9AE}" pid="6" name="_AuthorEmailDisplayName">
    <vt:lpwstr>OKOLIYSKI, Michail</vt:lpwstr>
  </property>
</Properties>
</file>