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rawings/drawing1.xml" ContentType="application/vnd.openxmlformats-officedocument.drawingml.chartshapes+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22"/>
  </p:notesMasterIdLst>
  <p:handoutMasterIdLst>
    <p:handoutMasterId r:id="rId23"/>
  </p:handoutMasterIdLst>
  <p:sldIdLst>
    <p:sldId id="256" r:id="rId2"/>
    <p:sldId id="258" r:id="rId3"/>
    <p:sldId id="283" r:id="rId4"/>
    <p:sldId id="284" r:id="rId5"/>
    <p:sldId id="279" r:id="rId6"/>
    <p:sldId id="280" r:id="rId7"/>
    <p:sldId id="282" r:id="rId8"/>
    <p:sldId id="285" r:id="rId9"/>
    <p:sldId id="286" r:id="rId10"/>
    <p:sldId id="261" r:id="rId11"/>
    <p:sldId id="260" r:id="rId12"/>
    <p:sldId id="266" r:id="rId13"/>
    <p:sldId id="287" r:id="rId14"/>
    <p:sldId id="265" r:id="rId15"/>
    <p:sldId id="264" r:id="rId16"/>
    <p:sldId id="288" r:id="rId17"/>
    <p:sldId id="281" r:id="rId18"/>
    <p:sldId id="268" r:id="rId19"/>
    <p:sldId id="278" r:id="rId20"/>
    <p:sldId id="257" r:id="rId21"/>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B01A37"/>
    <a:srgbClr val="FF3737"/>
    <a:srgbClr val="69A0B8"/>
    <a:srgbClr val="3D8EAB"/>
    <a:srgbClr val="91B293"/>
    <a:srgbClr val="869CAC"/>
    <a:srgbClr val="838DAA"/>
    <a:srgbClr val="828646"/>
    <a:srgbClr val="9A9E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94" autoAdjust="0"/>
    <p:restoredTop sz="96318" autoAdjust="0"/>
  </p:normalViewPr>
  <p:slideViewPr>
    <p:cSldViewPr snapToGrid="0">
      <p:cViewPr varScale="1">
        <p:scale>
          <a:sx n="58" d="100"/>
          <a:sy n="58" d="100"/>
        </p:scale>
        <p:origin x="1104" y="40"/>
      </p:cViewPr>
      <p:guideLst>
        <p:guide orient="horz" pos="2381"/>
        <p:guide pos="336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15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bg-BG"/>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Sheet1!$B$1</c:f>
              <c:strCache>
                <c:ptCount val="1"/>
                <c:pt idx="0">
                  <c:v>Ако ви се наложи, на вас или на ваш близък,  бихте ли се съгласили /търсили възможност/ да бъде направена трансплантация на орган?</c:v>
                </c:pt>
              </c:strCache>
            </c:strRef>
          </c:tx>
          <c:spPr>
            <a:effectLst>
              <a:outerShdw blurRad="50800" dist="38100" dir="2700000" algn="tl" rotWithShape="0">
                <a:prstClr val="black">
                  <a:alpha val="40000"/>
                </a:prstClr>
              </a:outerShdw>
            </a:effectLst>
          </c:spPr>
          <c:explosion val="7"/>
          <c:dPt>
            <c:idx val="0"/>
            <c:bubble3D val="0"/>
            <c:spPr>
              <a:solidFill>
                <a:srgbClr val="3D8EAB"/>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1-024B-4112-ABC7-23697AEE3CD9}"/>
              </c:ext>
            </c:extLst>
          </c:dPt>
          <c:dPt>
            <c:idx val="2"/>
            <c:bubble3D val="0"/>
            <c:spPr>
              <a:solidFill>
                <a:schemeClr val="bg1">
                  <a:lumMod val="75000"/>
                </a:schemeClr>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3-024B-4112-ABC7-23697AEE3CD9}"/>
              </c:ext>
            </c:extLst>
          </c:dPt>
          <c:dLbls>
            <c:spPr>
              <a:noFill/>
              <a:ln>
                <a:noFill/>
              </a:ln>
              <a:effectLst/>
            </c:sp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Да</c:v>
                </c:pt>
                <c:pt idx="1">
                  <c:v>Не</c:v>
                </c:pt>
                <c:pt idx="2">
                  <c:v>Не мога да преценя</c:v>
                </c:pt>
              </c:strCache>
            </c:strRef>
          </c:cat>
          <c:val>
            <c:numRef>
              <c:f>Sheet1!$B$2:$B$4</c:f>
              <c:numCache>
                <c:formatCode>0.0</c:formatCode>
                <c:ptCount val="3"/>
                <c:pt idx="0">
                  <c:v>74.099999999999994</c:v>
                </c:pt>
                <c:pt idx="1">
                  <c:v>8.1999999999999993</c:v>
                </c:pt>
                <c:pt idx="2">
                  <c:v>17.8</c:v>
                </c:pt>
              </c:numCache>
            </c:numRef>
          </c:val>
          <c:extLst>
            <c:ext xmlns:c16="http://schemas.microsoft.com/office/drawing/2014/chart" uri="{C3380CC4-5D6E-409C-BE32-E72D297353CC}">
              <c16:uniqueId val="{00000004-024B-4112-ABC7-23697AEE3CD9}"/>
            </c:ext>
          </c:extLst>
        </c:ser>
        <c:dLbls>
          <c:showLegendKey val="0"/>
          <c:showVal val="0"/>
          <c:showCatName val="0"/>
          <c:showSerName val="0"/>
          <c:showPercent val="0"/>
          <c:showBubbleSize val="0"/>
          <c:showLeaderLines val="1"/>
        </c:dLbls>
        <c:firstSliceAng val="146"/>
      </c:pieChart>
    </c:plotArea>
    <c:legend>
      <c:legendPos val="b"/>
      <c:overlay val="0"/>
    </c:legend>
    <c:plotVisOnly val="1"/>
    <c:dispBlanksAs val="gap"/>
    <c:showDLblsOverMax val="0"/>
  </c:chart>
  <c:txPr>
    <a:bodyPr/>
    <a:lstStyle/>
    <a:p>
      <a:pPr>
        <a:defRPr sz="1200">
          <a:latin typeface="Arial Narrow" panose="020B0606020202030204" pitchFamily="34" charset="0"/>
        </a:defRPr>
      </a:pPr>
      <a:endParaRPr lang="bg-BG"/>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bg-BG"/>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8883598213166555"/>
          <c:y val="1.1298383548272476E-2"/>
        </c:manualLayout>
      </c:layout>
      <c:overlay val="0"/>
    </c:title>
    <c:autoTitleDeleted val="0"/>
    <c:plotArea>
      <c:layout/>
      <c:barChart>
        <c:barDir val="bar"/>
        <c:grouping val="clustered"/>
        <c:varyColors val="0"/>
        <c:ser>
          <c:idx val="0"/>
          <c:order val="0"/>
          <c:tx>
            <c:strRef>
              <c:f>Sheet1!$B$1</c:f>
              <c:strCache>
                <c:ptCount val="1"/>
                <c:pt idx="0">
                  <c:v>Според вас, как е най-добре да се регулира процесът на донорство на органи у нас?</c:v>
                </c:pt>
              </c:strCache>
            </c:strRef>
          </c:tx>
          <c:spPr>
            <a:solidFill>
              <a:srgbClr val="3D8EAB"/>
            </a:solidFill>
            <a:effectLst>
              <a:outerShdw blurRad="50800" dist="38100" dir="2700000" algn="tl" rotWithShape="0">
                <a:prstClr val="black">
                  <a:alpha val="40000"/>
                </a:prstClr>
              </a:outerShdw>
            </a:effectLst>
          </c:spPr>
          <c:invertIfNegative val="0"/>
          <c:dPt>
            <c:idx val="1"/>
            <c:invertIfNegative val="0"/>
            <c:bubble3D val="0"/>
            <c:spPr>
              <a:solidFill>
                <a:schemeClr val="accent3">
                  <a:lumMod val="40000"/>
                  <a:lumOff val="60000"/>
                </a:schemeClr>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1-05C0-4D4B-BC15-E71ED669BC4A}"/>
              </c:ext>
            </c:extLst>
          </c:dPt>
          <c:dPt>
            <c:idx val="2"/>
            <c:invertIfNegative val="0"/>
            <c:bubble3D val="0"/>
            <c:spPr>
              <a:solidFill>
                <a:schemeClr val="accent3">
                  <a:lumMod val="40000"/>
                  <a:lumOff val="60000"/>
                </a:schemeClr>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3-05C0-4D4B-BC15-E71ED669BC4A}"/>
              </c:ext>
            </c:extLst>
          </c:dPt>
          <c:dPt>
            <c:idx val="3"/>
            <c:invertIfNegative val="0"/>
            <c:bubble3D val="0"/>
            <c:spPr>
              <a:solidFill>
                <a:schemeClr val="accent2"/>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5-05C0-4D4B-BC15-E71ED669BC4A}"/>
              </c:ext>
            </c:extLst>
          </c:dPt>
          <c:dPt>
            <c:idx val="4"/>
            <c:invertIfNegative val="0"/>
            <c:bubble3D val="0"/>
            <c:spPr>
              <a:solidFill>
                <a:schemeClr val="bg1">
                  <a:lumMod val="75000"/>
                </a:schemeClr>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7-05C0-4D4B-BC15-E71ED669BC4A}"/>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Да се декларира изрично предварително (приживе) съгласие за донорство</c:v>
                </c:pt>
                <c:pt idx="1">
                  <c:v>Да се декларира предварително (приживе) само изрично несъгласие за донорство</c:v>
                </c:pt>
                <c:pt idx="2">
                  <c:v>Близките да решават</c:v>
                </c:pt>
                <c:pt idx="3">
                  <c:v>Изобщо да няма донорство на органи</c:v>
                </c:pt>
                <c:pt idx="4">
                  <c:v>Не знам, не мога да преценя</c:v>
                </c:pt>
              </c:strCache>
            </c:strRef>
          </c:cat>
          <c:val>
            <c:numRef>
              <c:f>Sheet1!$B$2:$B$6</c:f>
              <c:numCache>
                <c:formatCode>General</c:formatCode>
                <c:ptCount val="5"/>
                <c:pt idx="0">
                  <c:v>51.3</c:v>
                </c:pt>
                <c:pt idx="1">
                  <c:v>9.6</c:v>
                </c:pt>
                <c:pt idx="2">
                  <c:v>19.8</c:v>
                </c:pt>
                <c:pt idx="3">
                  <c:v>3.8</c:v>
                </c:pt>
                <c:pt idx="4">
                  <c:v>15.5</c:v>
                </c:pt>
              </c:numCache>
            </c:numRef>
          </c:val>
          <c:extLst>
            <c:ext xmlns:c16="http://schemas.microsoft.com/office/drawing/2014/chart" uri="{C3380CC4-5D6E-409C-BE32-E72D297353CC}">
              <c16:uniqueId val="{00000008-05C0-4D4B-BC15-E71ED669BC4A}"/>
            </c:ext>
          </c:extLst>
        </c:ser>
        <c:dLbls>
          <c:showLegendKey val="0"/>
          <c:showVal val="0"/>
          <c:showCatName val="0"/>
          <c:showSerName val="0"/>
          <c:showPercent val="0"/>
          <c:showBubbleSize val="0"/>
        </c:dLbls>
        <c:gapWidth val="50"/>
        <c:axId val="123074048"/>
        <c:axId val="123075584"/>
      </c:barChart>
      <c:catAx>
        <c:axId val="123074048"/>
        <c:scaling>
          <c:orientation val="maxMin"/>
        </c:scaling>
        <c:delete val="0"/>
        <c:axPos val="l"/>
        <c:numFmt formatCode="General" sourceLinked="0"/>
        <c:majorTickMark val="out"/>
        <c:minorTickMark val="none"/>
        <c:tickLblPos val="nextTo"/>
        <c:spPr>
          <a:ln>
            <a:noFill/>
          </a:ln>
        </c:spPr>
        <c:crossAx val="123075584"/>
        <c:crosses val="autoZero"/>
        <c:auto val="1"/>
        <c:lblAlgn val="ctr"/>
        <c:lblOffset val="100"/>
        <c:noMultiLvlLbl val="0"/>
      </c:catAx>
      <c:valAx>
        <c:axId val="123075584"/>
        <c:scaling>
          <c:orientation val="minMax"/>
        </c:scaling>
        <c:delete val="1"/>
        <c:axPos val="t"/>
        <c:numFmt formatCode="General" sourceLinked="1"/>
        <c:majorTickMark val="out"/>
        <c:minorTickMark val="none"/>
        <c:tickLblPos val="nextTo"/>
        <c:crossAx val="123074048"/>
        <c:crosses val="autoZero"/>
        <c:crossBetween val="between"/>
      </c:valAx>
    </c:plotArea>
    <c:plotVisOnly val="1"/>
    <c:dispBlanksAs val="gap"/>
    <c:showDLblsOverMax val="0"/>
  </c:chart>
  <c:txPr>
    <a:bodyPr/>
    <a:lstStyle/>
    <a:p>
      <a:pPr>
        <a:defRPr sz="1200">
          <a:latin typeface="Arial Narrow" panose="020B0606020202030204" pitchFamily="34" charset="0"/>
        </a:defRPr>
      </a:pPr>
      <a:endParaRPr lang="bg-BG"/>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bg-BG"/>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23764515327010646"/>
          <c:y val="0.18240496135602541"/>
          <c:w val="0.51333403028997449"/>
          <c:h val="0.75763285542371639"/>
        </c:manualLayout>
      </c:layout>
      <c:pieChart>
        <c:varyColors val="1"/>
        <c:ser>
          <c:idx val="0"/>
          <c:order val="0"/>
          <c:tx>
            <c:strRef>
              <c:f>Sheet1!$B$1</c:f>
              <c:strCache>
                <c:ptCount val="1"/>
                <c:pt idx="0">
                  <c:v>Според вас, хората, регистрирани като донори, трябва ли да имат предимство, заедно със семейството си, при нужда от трансплантация?</c:v>
                </c:pt>
              </c:strCache>
            </c:strRef>
          </c:tx>
          <c:spPr>
            <a:effectLst>
              <a:outerShdw blurRad="50800" dist="38100" dir="2700000" algn="tl" rotWithShape="0">
                <a:prstClr val="black">
                  <a:alpha val="40000"/>
                </a:prstClr>
              </a:outerShdw>
            </a:effectLst>
          </c:spPr>
          <c:explosion val="4"/>
          <c:dPt>
            <c:idx val="0"/>
            <c:bubble3D val="0"/>
            <c:spPr>
              <a:solidFill>
                <a:srgbClr val="3D8EAB"/>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1-BA7E-47E4-9048-56547177A306}"/>
              </c:ext>
            </c:extLst>
          </c:dPt>
          <c:dPt>
            <c:idx val="1"/>
            <c:bubble3D val="0"/>
            <c:spPr>
              <a:solidFill>
                <a:schemeClr val="accent2"/>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3-BA7E-47E4-9048-56547177A306}"/>
              </c:ext>
            </c:extLst>
          </c:dPt>
          <c:dPt>
            <c:idx val="2"/>
            <c:bubble3D val="0"/>
            <c:spPr>
              <a:solidFill>
                <a:schemeClr val="bg1">
                  <a:lumMod val="75000"/>
                </a:schemeClr>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5-BA7E-47E4-9048-56547177A306}"/>
              </c:ext>
            </c:extLst>
          </c:dPt>
          <c:dLbls>
            <c:spPr>
              <a:noFill/>
              <a:ln>
                <a:noFill/>
              </a:ln>
              <a:effectLst/>
            </c:spPr>
            <c:dLblPos val="ct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Sheet1!$A$2:$A$4</c:f>
              <c:strCache>
                <c:ptCount val="3"/>
                <c:pt idx="0">
                  <c:v>Да</c:v>
                </c:pt>
                <c:pt idx="1">
                  <c:v>Не</c:v>
                </c:pt>
                <c:pt idx="2">
                  <c:v>Не мога да преценя</c:v>
                </c:pt>
              </c:strCache>
            </c:strRef>
          </c:cat>
          <c:val>
            <c:numRef>
              <c:f>Sheet1!$B$2:$B$4</c:f>
              <c:numCache>
                <c:formatCode>0.0</c:formatCode>
                <c:ptCount val="3"/>
                <c:pt idx="0">
                  <c:v>54.5</c:v>
                </c:pt>
                <c:pt idx="1">
                  <c:v>16</c:v>
                </c:pt>
                <c:pt idx="2">
                  <c:v>29.4</c:v>
                </c:pt>
              </c:numCache>
            </c:numRef>
          </c:val>
          <c:extLst>
            <c:ext xmlns:c16="http://schemas.microsoft.com/office/drawing/2014/chart" uri="{C3380CC4-5D6E-409C-BE32-E72D297353CC}">
              <c16:uniqueId val="{00000006-BA7E-47E4-9048-56547177A306}"/>
            </c:ext>
          </c:extLst>
        </c:ser>
        <c:dLbls>
          <c:showLegendKey val="0"/>
          <c:showVal val="0"/>
          <c:showCatName val="0"/>
          <c:showSerName val="0"/>
          <c:showPercent val="0"/>
          <c:showBubbleSize val="0"/>
          <c:showLeaderLines val="1"/>
        </c:dLbls>
        <c:firstSliceAng val="185"/>
      </c:pieChart>
    </c:plotArea>
    <c:plotVisOnly val="1"/>
    <c:dispBlanksAs val="gap"/>
    <c:showDLblsOverMax val="0"/>
  </c:chart>
  <c:txPr>
    <a:bodyPr/>
    <a:lstStyle/>
    <a:p>
      <a:pPr>
        <a:defRPr sz="1200">
          <a:latin typeface="Arial Narrow" panose="020B0606020202030204" pitchFamily="34" charset="0"/>
        </a:defRPr>
      </a:pPr>
      <a:endParaRPr lang="bg-BG"/>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bg-BG"/>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Sheet1!$B$1</c:f>
              <c:strCache>
                <c:ptCount val="1"/>
                <c:pt idx="0">
                  <c:v>Вие лично бихте ли дали съгласие да бъдете донор?</c:v>
                </c:pt>
              </c:strCache>
            </c:strRef>
          </c:tx>
          <c:spPr>
            <a:effectLst>
              <a:outerShdw blurRad="50800" dist="38100" dir="2700000" algn="tl" rotWithShape="0">
                <a:prstClr val="black">
                  <a:alpha val="40000"/>
                </a:prstClr>
              </a:outerShdw>
            </a:effectLst>
          </c:spPr>
          <c:explosion val="4"/>
          <c:dPt>
            <c:idx val="0"/>
            <c:bubble3D val="0"/>
            <c:spPr>
              <a:solidFill>
                <a:srgbClr val="3D8EAB"/>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1-7727-43FB-B373-DC397DADB9E4}"/>
              </c:ext>
            </c:extLst>
          </c:dPt>
          <c:dPt>
            <c:idx val="1"/>
            <c:bubble3D val="0"/>
            <c:spPr>
              <a:solidFill>
                <a:schemeClr val="accent2"/>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3-7727-43FB-B373-DC397DADB9E4}"/>
              </c:ext>
            </c:extLst>
          </c:dPt>
          <c:dPt>
            <c:idx val="2"/>
            <c:bubble3D val="0"/>
            <c:spPr>
              <a:solidFill>
                <a:schemeClr val="bg1">
                  <a:lumMod val="75000"/>
                </a:schemeClr>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5-7727-43FB-B373-DC397DADB9E4}"/>
              </c:ext>
            </c:extLst>
          </c:dPt>
          <c:dLbls>
            <c:spPr>
              <a:noFill/>
              <a:ln>
                <a:noFill/>
              </a:ln>
              <a:effectLst/>
            </c:spPr>
            <c:dLblPos val="ct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Sheet1!$A$2:$A$4</c:f>
              <c:strCache>
                <c:ptCount val="3"/>
                <c:pt idx="0">
                  <c:v>Да</c:v>
                </c:pt>
                <c:pt idx="1">
                  <c:v>Не</c:v>
                </c:pt>
                <c:pt idx="2">
                  <c:v>Не мога да преценя</c:v>
                </c:pt>
              </c:strCache>
            </c:strRef>
          </c:cat>
          <c:val>
            <c:numRef>
              <c:f>Sheet1!$B$2:$B$4</c:f>
              <c:numCache>
                <c:formatCode>0.0</c:formatCode>
                <c:ptCount val="3"/>
                <c:pt idx="0">
                  <c:v>35.200000000000003</c:v>
                </c:pt>
                <c:pt idx="1">
                  <c:v>21</c:v>
                </c:pt>
                <c:pt idx="2">
                  <c:v>43.8</c:v>
                </c:pt>
              </c:numCache>
            </c:numRef>
          </c:val>
          <c:extLst>
            <c:ext xmlns:c16="http://schemas.microsoft.com/office/drawing/2014/chart" uri="{C3380CC4-5D6E-409C-BE32-E72D297353CC}">
              <c16:uniqueId val="{00000006-7727-43FB-B373-DC397DADB9E4}"/>
            </c:ext>
          </c:extLst>
        </c:ser>
        <c:dLbls>
          <c:showLegendKey val="0"/>
          <c:showVal val="0"/>
          <c:showCatName val="0"/>
          <c:showSerName val="0"/>
          <c:showPercent val="0"/>
          <c:showBubbleSize val="0"/>
          <c:showLeaderLines val="1"/>
        </c:dLbls>
        <c:firstSliceAng val="185"/>
      </c:pieChart>
    </c:plotArea>
    <c:plotVisOnly val="1"/>
    <c:dispBlanksAs val="gap"/>
    <c:showDLblsOverMax val="0"/>
  </c:chart>
  <c:txPr>
    <a:bodyPr/>
    <a:lstStyle/>
    <a:p>
      <a:pPr>
        <a:defRPr sz="1200">
          <a:latin typeface="Arial Narrow" panose="020B0606020202030204" pitchFamily="34" charset="0"/>
        </a:defRPr>
      </a:pPr>
      <a:endParaRPr lang="bg-BG"/>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bg-BG"/>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Sheet1!$B$1</c:f>
              <c:strCache>
                <c:ptCount val="1"/>
                <c:pt idx="0">
                  <c:v>Ако Ваш близък изпадне в мозъчна смърт, бихте ли дали съгласие да стане донор?</c:v>
                </c:pt>
              </c:strCache>
            </c:strRef>
          </c:tx>
          <c:spPr>
            <a:effectLst>
              <a:outerShdw blurRad="50800" dist="38100" dir="2700000" algn="tl" rotWithShape="0">
                <a:prstClr val="black">
                  <a:alpha val="40000"/>
                </a:prstClr>
              </a:outerShdw>
            </a:effectLst>
          </c:spPr>
          <c:explosion val="4"/>
          <c:dPt>
            <c:idx val="0"/>
            <c:bubble3D val="0"/>
            <c:spPr>
              <a:solidFill>
                <a:srgbClr val="3D8EAB"/>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1-6C01-45AE-BD4F-B92AB796EEBF}"/>
              </c:ext>
            </c:extLst>
          </c:dPt>
          <c:dPt>
            <c:idx val="1"/>
            <c:bubble3D val="0"/>
            <c:spPr>
              <a:solidFill>
                <a:schemeClr val="accent2"/>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3-6C01-45AE-BD4F-B92AB796EEBF}"/>
              </c:ext>
            </c:extLst>
          </c:dPt>
          <c:dPt>
            <c:idx val="2"/>
            <c:bubble3D val="0"/>
            <c:spPr>
              <a:solidFill>
                <a:schemeClr val="bg1">
                  <a:lumMod val="75000"/>
                </a:schemeClr>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5-6C01-45AE-BD4F-B92AB796EEBF}"/>
              </c:ext>
            </c:extLst>
          </c:dPt>
          <c:dLbls>
            <c:spPr>
              <a:noFill/>
              <a:ln>
                <a:noFill/>
              </a:ln>
              <a:effectLst/>
            </c:spPr>
            <c:dLblPos val="ct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Sheet1!$A$2:$A$4</c:f>
              <c:strCache>
                <c:ptCount val="3"/>
                <c:pt idx="0">
                  <c:v>Да</c:v>
                </c:pt>
                <c:pt idx="1">
                  <c:v>Не</c:v>
                </c:pt>
                <c:pt idx="2">
                  <c:v>Не мога да преценя</c:v>
                </c:pt>
              </c:strCache>
            </c:strRef>
          </c:cat>
          <c:val>
            <c:numRef>
              <c:f>Sheet1!$B$2:$B$4</c:f>
              <c:numCache>
                <c:formatCode>0.0</c:formatCode>
                <c:ptCount val="3"/>
                <c:pt idx="0">
                  <c:v>31.7</c:v>
                </c:pt>
                <c:pt idx="1">
                  <c:v>9</c:v>
                </c:pt>
                <c:pt idx="2">
                  <c:v>59.3</c:v>
                </c:pt>
              </c:numCache>
            </c:numRef>
          </c:val>
          <c:extLst>
            <c:ext xmlns:c16="http://schemas.microsoft.com/office/drawing/2014/chart" uri="{C3380CC4-5D6E-409C-BE32-E72D297353CC}">
              <c16:uniqueId val="{00000006-6C01-45AE-BD4F-B92AB796EEBF}"/>
            </c:ext>
          </c:extLst>
        </c:ser>
        <c:dLbls>
          <c:showLegendKey val="0"/>
          <c:showVal val="0"/>
          <c:showCatName val="0"/>
          <c:showSerName val="0"/>
          <c:showPercent val="0"/>
          <c:showBubbleSize val="0"/>
          <c:showLeaderLines val="1"/>
        </c:dLbls>
        <c:firstSliceAng val="211"/>
      </c:pieChart>
    </c:plotArea>
    <c:plotVisOnly val="1"/>
    <c:dispBlanksAs val="gap"/>
    <c:showDLblsOverMax val="0"/>
  </c:chart>
  <c:txPr>
    <a:bodyPr/>
    <a:lstStyle/>
    <a:p>
      <a:pPr>
        <a:defRPr sz="1200">
          <a:latin typeface="Arial Narrow" panose="020B0606020202030204" pitchFamily="34" charset="0"/>
        </a:defRPr>
      </a:pPr>
      <a:endParaRPr lang="bg-BG"/>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bg-BG"/>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А срещали ли сте някъде информация, свързана с донорството?</c:v>
                </c:pt>
              </c:strCache>
            </c:strRef>
          </c:tx>
          <c:spPr>
            <a:solidFill>
              <a:srgbClr val="3D8EAB"/>
            </a:solidFill>
            <a:effectLst>
              <a:outerShdw blurRad="50800" dist="38100" dir="2700000" algn="tl" rotWithShape="0">
                <a:prstClr val="black">
                  <a:alpha val="40000"/>
                </a:prstClr>
              </a:outerShdw>
            </a:effectLst>
          </c:spPr>
          <c:invertIfNegative val="0"/>
          <c:dPt>
            <c:idx val="1"/>
            <c:invertIfNegative val="0"/>
            <c:bubble3D val="0"/>
            <c:spPr>
              <a:solidFill>
                <a:srgbClr val="69A0B8"/>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1-5B97-435F-B2F8-198AF02BBF70}"/>
              </c:ext>
            </c:extLst>
          </c:dPt>
          <c:dPt>
            <c:idx val="2"/>
            <c:invertIfNegative val="0"/>
            <c:bubble3D val="0"/>
            <c:spPr>
              <a:solidFill>
                <a:srgbClr val="69A0B8"/>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3-5B97-435F-B2F8-198AF02BBF70}"/>
              </c:ext>
            </c:extLst>
          </c:dPt>
          <c:dPt>
            <c:idx val="3"/>
            <c:invertIfNegative val="0"/>
            <c:bubble3D val="0"/>
            <c:spPr>
              <a:solidFill>
                <a:schemeClr val="accent3">
                  <a:lumMod val="40000"/>
                  <a:lumOff val="60000"/>
                </a:schemeClr>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5-5B97-435F-B2F8-198AF02BBF70}"/>
              </c:ext>
            </c:extLst>
          </c:dPt>
          <c:dPt>
            <c:idx val="4"/>
            <c:invertIfNegative val="0"/>
            <c:bubble3D val="0"/>
            <c:spPr>
              <a:solidFill>
                <a:schemeClr val="accent2"/>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7-5B97-435F-B2F8-198AF02BBF70}"/>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Да, в медиите</c:v>
                </c:pt>
                <c:pt idx="1">
                  <c:v>Да, в лечебни заведения</c:v>
                </c:pt>
                <c:pt idx="2">
                  <c:v>Да, в интернет</c:v>
                </c:pt>
                <c:pt idx="3">
                  <c:v>Да, в официална информация на сайтовете или брошури на институции</c:v>
                </c:pt>
                <c:pt idx="4">
                  <c:v>Не, не съм срещал/а</c:v>
                </c:pt>
                <c:pt idx="5">
                  <c:v>Практики в чужбина</c:v>
                </c:pt>
                <c:pt idx="6">
                  <c:v>В здравната книжка</c:v>
                </c:pt>
              </c:strCache>
            </c:strRef>
          </c:cat>
          <c:val>
            <c:numRef>
              <c:f>Sheet1!$B$2:$B$8</c:f>
              <c:numCache>
                <c:formatCode>General</c:formatCode>
                <c:ptCount val="7"/>
                <c:pt idx="0">
                  <c:v>31.2</c:v>
                </c:pt>
                <c:pt idx="1">
                  <c:v>7.2</c:v>
                </c:pt>
                <c:pt idx="2">
                  <c:v>5.8</c:v>
                </c:pt>
                <c:pt idx="3">
                  <c:v>3.8</c:v>
                </c:pt>
                <c:pt idx="4">
                  <c:v>59.9</c:v>
                </c:pt>
                <c:pt idx="5">
                  <c:v>0.3</c:v>
                </c:pt>
                <c:pt idx="6">
                  <c:v>0.3</c:v>
                </c:pt>
              </c:numCache>
            </c:numRef>
          </c:val>
          <c:extLst>
            <c:ext xmlns:c16="http://schemas.microsoft.com/office/drawing/2014/chart" uri="{C3380CC4-5D6E-409C-BE32-E72D297353CC}">
              <c16:uniqueId val="{00000008-5B97-435F-B2F8-198AF02BBF70}"/>
            </c:ext>
          </c:extLst>
        </c:ser>
        <c:dLbls>
          <c:showLegendKey val="0"/>
          <c:showVal val="0"/>
          <c:showCatName val="0"/>
          <c:showSerName val="0"/>
          <c:showPercent val="0"/>
          <c:showBubbleSize val="0"/>
        </c:dLbls>
        <c:gapWidth val="50"/>
        <c:axId val="59019264"/>
        <c:axId val="59020800"/>
      </c:barChart>
      <c:catAx>
        <c:axId val="59019264"/>
        <c:scaling>
          <c:orientation val="maxMin"/>
        </c:scaling>
        <c:delete val="0"/>
        <c:axPos val="l"/>
        <c:numFmt formatCode="General" sourceLinked="0"/>
        <c:majorTickMark val="out"/>
        <c:minorTickMark val="none"/>
        <c:tickLblPos val="nextTo"/>
        <c:spPr>
          <a:ln>
            <a:noFill/>
          </a:ln>
        </c:spPr>
        <c:crossAx val="59020800"/>
        <c:crosses val="autoZero"/>
        <c:auto val="1"/>
        <c:lblAlgn val="ctr"/>
        <c:lblOffset val="100"/>
        <c:noMultiLvlLbl val="0"/>
      </c:catAx>
      <c:valAx>
        <c:axId val="59020800"/>
        <c:scaling>
          <c:orientation val="minMax"/>
        </c:scaling>
        <c:delete val="1"/>
        <c:axPos val="t"/>
        <c:numFmt formatCode="General" sourceLinked="1"/>
        <c:majorTickMark val="out"/>
        <c:minorTickMark val="none"/>
        <c:tickLblPos val="nextTo"/>
        <c:crossAx val="59019264"/>
        <c:crosses val="autoZero"/>
        <c:crossBetween val="between"/>
      </c:valAx>
    </c:plotArea>
    <c:plotVisOnly val="1"/>
    <c:dispBlanksAs val="gap"/>
    <c:showDLblsOverMax val="0"/>
  </c:chart>
  <c:txPr>
    <a:bodyPr/>
    <a:lstStyle/>
    <a:p>
      <a:pPr>
        <a:defRPr sz="1200">
          <a:latin typeface="Arial Narrow" panose="020B0606020202030204" pitchFamily="34" charset="0"/>
        </a:defRPr>
      </a:pPr>
      <a:endParaRPr lang="bg-BG"/>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bg-BG"/>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bg-BG"/>
              <a:t>Случвало</a:t>
            </a:r>
            <a:r>
              <a:rPr lang="ru-RU"/>
              <a:t> </a:t>
            </a:r>
            <a:r>
              <a:rPr lang="bg-BG"/>
              <a:t>ли ви се е да разговаряте за донорството на органи - какво представлява</a:t>
            </a:r>
            <a:r>
              <a:rPr lang="ru-RU"/>
              <a:t>, </a:t>
            </a:r>
            <a:r>
              <a:rPr lang="bg-BG"/>
              <a:t>как се случва, каква е ситуацията в България</a:t>
            </a:r>
            <a:r>
              <a:rPr lang="ru-RU"/>
              <a:t>?</a:t>
            </a:r>
          </a:p>
        </c:rich>
      </c:tx>
      <c:layout>
        <c:manualLayout>
          <c:xMode val="edge"/>
          <c:yMode val="edge"/>
          <c:x val="0.1277167320304714"/>
          <c:y val="0"/>
        </c:manualLayout>
      </c:layout>
      <c:overlay val="0"/>
    </c:title>
    <c:autoTitleDeleted val="0"/>
    <c:plotArea>
      <c:layout>
        <c:manualLayout>
          <c:layoutTarget val="inner"/>
          <c:xMode val="edge"/>
          <c:yMode val="edge"/>
          <c:x val="0.43378326228715181"/>
          <c:y val="4.2789220735226938E-2"/>
          <c:w val="0.54541502559290489"/>
          <c:h val="0.8488059829660336"/>
        </c:manualLayout>
      </c:layout>
      <c:barChart>
        <c:barDir val="bar"/>
        <c:grouping val="clustered"/>
        <c:varyColors val="0"/>
        <c:ser>
          <c:idx val="0"/>
          <c:order val="0"/>
          <c:tx>
            <c:strRef>
              <c:f>Sheet1!$B$1</c:f>
              <c:strCache>
                <c:ptCount val="1"/>
                <c:pt idx="0">
                  <c:v>Най-напред искам да ви попитам до момента случвало ли ви се е да разговаряте за донорството на органи - какво представлява, как се случва, каква е ситуацията в България?</c:v>
                </c:pt>
              </c:strCache>
            </c:strRef>
          </c:tx>
          <c:spPr>
            <a:solidFill>
              <a:srgbClr val="3D8EAB"/>
            </a:solidFill>
            <a:effectLst>
              <a:outerShdw blurRad="50800" dist="38100" dir="2700000" algn="tl" rotWithShape="0">
                <a:prstClr val="black">
                  <a:alpha val="40000"/>
                </a:prstClr>
              </a:outerShdw>
            </a:effectLst>
          </c:spPr>
          <c:invertIfNegative val="0"/>
          <c:dPt>
            <c:idx val="4"/>
            <c:invertIfNegative val="0"/>
            <c:bubble3D val="0"/>
            <c:spPr>
              <a:solidFill>
                <a:schemeClr val="accent2"/>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1-6BA5-4ACF-9487-91D127184855}"/>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Разговаряли сме в семейството</c:v>
                </c:pt>
                <c:pt idx="1">
                  <c:v>Разговаряли сме с приятели</c:v>
                </c:pt>
                <c:pt idx="2">
                  <c:v>Разговаряли сме с личния лекар</c:v>
                </c:pt>
                <c:pt idx="3">
                  <c:v>Разговаряли сме с други медицински специалисти</c:v>
                </c:pt>
                <c:pt idx="4">
                  <c:v>Не, не ми се е случвало да разговаряме по този въпрос</c:v>
                </c:pt>
              </c:strCache>
            </c:strRef>
          </c:cat>
          <c:val>
            <c:numRef>
              <c:f>Sheet1!$B$2:$B$6</c:f>
              <c:numCache>
                <c:formatCode>General</c:formatCode>
                <c:ptCount val="5"/>
                <c:pt idx="0">
                  <c:v>11.8</c:v>
                </c:pt>
                <c:pt idx="1">
                  <c:v>19.100000000000001</c:v>
                </c:pt>
                <c:pt idx="2">
                  <c:v>2.2999999999999998</c:v>
                </c:pt>
                <c:pt idx="3">
                  <c:v>4.7</c:v>
                </c:pt>
                <c:pt idx="4">
                  <c:v>68.400000000000006</c:v>
                </c:pt>
              </c:numCache>
            </c:numRef>
          </c:val>
          <c:extLst>
            <c:ext xmlns:c16="http://schemas.microsoft.com/office/drawing/2014/chart" uri="{C3380CC4-5D6E-409C-BE32-E72D297353CC}">
              <c16:uniqueId val="{00000002-6BA5-4ACF-9487-91D127184855}"/>
            </c:ext>
          </c:extLst>
        </c:ser>
        <c:dLbls>
          <c:showLegendKey val="0"/>
          <c:showVal val="0"/>
          <c:showCatName val="0"/>
          <c:showSerName val="0"/>
          <c:showPercent val="0"/>
          <c:showBubbleSize val="0"/>
        </c:dLbls>
        <c:gapWidth val="50"/>
        <c:axId val="58802944"/>
        <c:axId val="58814464"/>
      </c:barChart>
      <c:catAx>
        <c:axId val="58802944"/>
        <c:scaling>
          <c:orientation val="maxMin"/>
        </c:scaling>
        <c:delete val="0"/>
        <c:axPos val="l"/>
        <c:numFmt formatCode="General" sourceLinked="0"/>
        <c:majorTickMark val="out"/>
        <c:minorTickMark val="none"/>
        <c:tickLblPos val="nextTo"/>
        <c:spPr>
          <a:ln>
            <a:noFill/>
          </a:ln>
        </c:spPr>
        <c:txPr>
          <a:bodyPr/>
          <a:lstStyle/>
          <a:p>
            <a:pPr algn="just">
              <a:defRPr/>
            </a:pPr>
            <a:endParaRPr lang="bg-BG"/>
          </a:p>
        </c:txPr>
        <c:crossAx val="58814464"/>
        <c:crosses val="autoZero"/>
        <c:auto val="1"/>
        <c:lblAlgn val="ctr"/>
        <c:lblOffset val="100"/>
        <c:noMultiLvlLbl val="0"/>
      </c:catAx>
      <c:valAx>
        <c:axId val="58814464"/>
        <c:scaling>
          <c:orientation val="minMax"/>
        </c:scaling>
        <c:delete val="1"/>
        <c:axPos val="t"/>
        <c:numFmt formatCode="General" sourceLinked="1"/>
        <c:majorTickMark val="out"/>
        <c:minorTickMark val="none"/>
        <c:tickLblPos val="nextTo"/>
        <c:crossAx val="58802944"/>
        <c:crosses val="autoZero"/>
        <c:crossBetween val="between"/>
      </c:valAx>
    </c:plotArea>
    <c:plotVisOnly val="1"/>
    <c:dispBlanksAs val="gap"/>
    <c:showDLblsOverMax val="0"/>
  </c:chart>
  <c:txPr>
    <a:bodyPr/>
    <a:lstStyle/>
    <a:p>
      <a:pPr>
        <a:defRPr sz="1200" b="1">
          <a:latin typeface="Arial Narrow" panose="020B0606020202030204" pitchFamily="34" charset="0"/>
        </a:defRPr>
      </a:pPr>
      <a:endParaRPr lang="bg-BG"/>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bg-BG"/>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23124852607146848"/>
          <c:y val="0.19968404106819715"/>
          <c:w val="0.34037538706323694"/>
          <c:h val="0.7444989177695549"/>
        </c:manualLayout>
      </c:layout>
      <c:doughnutChart>
        <c:varyColors val="1"/>
        <c:ser>
          <c:idx val="0"/>
          <c:order val="0"/>
          <c:tx>
            <c:strRef>
              <c:f>Sheet1!$B$1</c:f>
              <c:strCache>
                <c:ptCount val="1"/>
                <c:pt idx="0">
                  <c:v>Добре ли е да има повече информация по въпросите на донорството на органи?</c:v>
                </c:pt>
              </c:strCache>
            </c:strRef>
          </c:tx>
          <c:spPr>
            <a:effectLst>
              <a:outerShdw blurRad="50800" dist="38100" dir="2700000" algn="tl" rotWithShape="0">
                <a:prstClr val="black">
                  <a:alpha val="40000"/>
                </a:prstClr>
              </a:outerShdw>
            </a:effectLst>
          </c:spPr>
          <c:explosion val="3"/>
          <c:dPt>
            <c:idx val="0"/>
            <c:bubble3D val="0"/>
            <c:spPr>
              <a:solidFill>
                <a:srgbClr val="3D8EAB"/>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1-FBCF-413F-BAC5-6644A3F9BCDE}"/>
              </c:ext>
            </c:extLst>
          </c:dPt>
          <c:dPt>
            <c:idx val="2"/>
            <c:bubble3D val="0"/>
            <c:spPr>
              <a:solidFill>
                <a:srgbClr val="91B293"/>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3-FBCF-413F-BAC5-6644A3F9BCDE}"/>
              </c:ext>
            </c:extLst>
          </c:dPt>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Да, добре е и е важно за това да има повече донори</c:v>
                </c:pt>
                <c:pt idx="1">
                  <c:v>Не бива да има повече информация, това излишно натоварва и травмира хората</c:v>
                </c:pt>
                <c:pt idx="2">
                  <c:v>Не е необходима специална информация. Който се интересува, сам ще намери</c:v>
                </c:pt>
              </c:strCache>
            </c:strRef>
          </c:cat>
          <c:val>
            <c:numRef>
              <c:f>Sheet1!$B$2:$B$4</c:f>
              <c:numCache>
                <c:formatCode>0.0</c:formatCode>
                <c:ptCount val="3"/>
                <c:pt idx="0">
                  <c:v>74.900000000000006</c:v>
                </c:pt>
                <c:pt idx="1">
                  <c:v>5.2</c:v>
                </c:pt>
                <c:pt idx="2">
                  <c:v>19.8</c:v>
                </c:pt>
              </c:numCache>
            </c:numRef>
          </c:val>
          <c:extLst>
            <c:ext xmlns:c16="http://schemas.microsoft.com/office/drawing/2014/chart" uri="{C3380CC4-5D6E-409C-BE32-E72D297353CC}">
              <c16:uniqueId val="{00000004-FBCF-413F-BAC5-6644A3F9BCDE}"/>
            </c:ext>
          </c:extLst>
        </c:ser>
        <c:dLbls>
          <c:showLegendKey val="0"/>
          <c:showVal val="0"/>
          <c:showCatName val="0"/>
          <c:showSerName val="0"/>
          <c:showPercent val="0"/>
          <c:showBubbleSize val="0"/>
          <c:showLeaderLines val="1"/>
        </c:dLbls>
        <c:firstSliceAng val="139"/>
        <c:holeSize val="50"/>
      </c:doughnutChart>
    </c:plotArea>
    <c:legend>
      <c:legendPos val="r"/>
      <c:overlay val="0"/>
    </c:legend>
    <c:plotVisOnly val="1"/>
    <c:dispBlanksAs val="gap"/>
    <c:showDLblsOverMax val="0"/>
  </c:chart>
  <c:txPr>
    <a:bodyPr/>
    <a:lstStyle/>
    <a:p>
      <a:pPr>
        <a:defRPr sz="1200">
          <a:latin typeface="Arial Narrow" panose="020B0606020202030204" pitchFamily="34" charset="0"/>
        </a:defRPr>
      </a:pPr>
      <a:endParaRPr lang="bg-BG"/>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bg-BG"/>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noProof="0" dirty="0"/>
              <a:t>K</a:t>
            </a:r>
            <a:r>
              <a:rPr lang="bg-BG" noProof="0" dirty="0"/>
              <a:t>аква според вас трябва да е тя</a:t>
            </a:r>
            <a:r>
              <a:rPr lang="ru-RU" dirty="0"/>
              <a:t>? </a:t>
            </a:r>
          </a:p>
        </c:rich>
      </c:tx>
      <c:overlay val="0"/>
    </c:title>
    <c:autoTitleDeleted val="0"/>
    <c:plotArea>
      <c:layout/>
      <c:barChart>
        <c:barDir val="bar"/>
        <c:grouping val="clustered"/>
        <c:varyColors val="0"/>
        <c:ser>
          <c:idx val="0"/>
          <c:order val="0"/>
          <c:tx>
            <c:strRef>
              <c:f>Sheet1!$B$1</c:f>
              <c:strCache>
                <c:ptCount val="1"/>
                <c:pt idx="0">
                  <c:v>Ако смятате, че е необходима повече информация, каква според вас трябва да е тя? /Сред отговорилите, че е необходима повече информация/</c:v>
                </c:pt>
              </c:strCache>
            </c:strRef>
          </c:tx>
          <c:spPr>
            <a:solidFill>
              <a:srgbClr val="3D8EAB"/>
            </a:solidFill>
            <a:ln>
              <a:noFill/>
            </a:ln>
            <a:effectLst>
              <a:outerShdw blurRad="50800" dist="38100" dir="2700000" algn="tl" rotWithShape="0">
                <a:prstClr val="black">
                  <a:alpha val="40000"/>
                </a:prstClr>
              </a:outerShdw>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Какви са гаранциите срещу злоупотреба и неполагане на достатъчно грижи за човек, декларирал желание да бъде донор</c:v>
                </c:pt>
                <c:pt idx="1">
                  <c:v>Какви са гаранциите, че органите ще бъдат използвани за нуждаещи се </c:v>
                </c:pt>
                <c:pt idx="2">
                  <c:v>Как и къде трябва да се декларира съгласие или несъгласие за донорство на органи</c:v>
                </c:pt>
                <c:pt idx="3">
                  <c:v>Историите на хора, получили орган от друг човек</c:v>
                </c:pt>
                <c:pt idx="4">
                  <c:v>Историите на хора, станали донори</c:v>
                </c:pt>
              </c:strCache>
            </c:strRef>
          </c:cat>
          <c:val>
            <c:numRef>
              <c:f>Sheet1!$B$2:$B$6</c:f>
              <c:numCache>
                <c:formatCode>0.0</c:formatCode>
                <c:ptCount val="5"/>
                <c:pt idx="0">
                  <c:v>75.099999999999994</c:v>
                </c:pt>
                <c:pt idx="1">
                  <c:v>67.3</c:v>
                </c:pt>
                <c:pt idx="2">
                  <c:v>56.5</c:v>
                </c:pt>
                <c:pt idx="3">
                  <c:v>30.4</c:v>
                </c:pt>
                <c:pt idx="4">
                  <c:v>28.8</c:v>
                </c:pt>
              </c:numCache>
            </c:numRef>
          </c:val>
          <c:extLst>
            <c:ext xmlns:c16="http://schemas.microsoft.com/office/drawing/2014/chart" uri="{C3380CC4-5D6E-409C-BE32-E72D297353CC}">
              <c16:uniqueId val="{00000000-189D-4FC2-8D3D-92D2129D7055}"/>
            </c:ext>
          </c:extLst>
        </c:ser>
        <c:dLbls>
          <c:showLegendKey val="0"/>
          <c:showVal val="0"/>
          <c:showCatName val="0"/>
          <c:showSerName val="0"/>
          <c:showPercent val="0"/>
          <c:showBubbleSize val="0"/>
        </c:dLbls>
        <c:gapWidth val="50"/>
        <c:axId val="59422592"/>
        <c:axId val="59424128"/>
      </c:barChart>
      <c:catAx>
        <c:axId val="59422592"/>
        <c:scaling>
          <c:orientation val="maxMin"/>
        </c:scaling>
        <c:delete val="0"/>
        <c:axPos val="l"/>
        <c:numFmt formatCode="General" sourceLinked="0"/>
        <c:majorTickMark val="out"/>
        <c:minorTickMark val="none"/>
        <c:tickLblPos val="nextTo"/>
        <c:spPr>
          <a:ln>
            <a:noFill/>
          </a:ln>
        </c:spPr>
        <c:txPr>
          <a:bodyPr/>
          <a:lstStyle/>
          <a:p>
            <a:pPr>
              <a:defRPr sz="1100"/>
            </a:pPr>
            <a:endParaRPr lang="bg-BG"/>
          </a:p>
        </c:txPr>
        <c:crossAx val="59424128"/>
        <c:crosses val="autoZero"/>
        <c:auto val="1"/>
        <c:lblAlgn val="ctr"/>
        <c:lblOffset val="100"/>
        <c:noMultiLvlLbl val="0"/>
      </c:catAx>
      <c:valAx>
        <c:axId val="59424128"/>
        <c:scaling>
          <c:orientation val="minMax"/>
        </c:scaling>
        <c:delete val="1"/>
        <c:axPos val="t"/>
        <c:numFmt formatCode="0.0" sourceLinked="1"/>
        <c:majorTickMark val="out"/>
        <c:minorTickMark val="none"/>
        <c:tickLblPos val="nextTo"/>
        <c:crossAx val="59422592"/>
        <c:crosses val="autoZero"/>
        <c:crossBetween val="between"/>
      </c:valAx>
    </c:plotArea>
    <c:plotVisOnly val="1"/>
    <c:dispBlanksAs val="gap"/>
    <c:showDLblsOverMax val="0"/>
  </c:chart>
  <c:txPr>
    <a:bodyPr/>
    <a:lstStyle/>
    <a:p>
      <a:pPr>
        <a:defRPr sz="1200">
          <a:latin typeface="Arial Narrow" panose="020B0606020202030204" pitchFamily="34" charset="0"/>
        </a:defRPr>
      </a:pPr>
      <a:endParaRPr lang="bg-BG"/>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bg-BG"/>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K</a:t>
            </a:r>
            <a:r>
              <a:rPr lang="bg-BG" noProof="0" dirty="0"/>
              <a:t>акви</a:t>
            </a:r>
            <a:r>
              <a:rPr lang="ru-RU" dirty="0"/>
              <a:t> </a:t>
            </a:r>
            <a:r>
              <a:rPr lang="bg-BG" noProof="0" dirty="0"/>
              <a:t>са страховете на хората, за да не желаят предварително (приживе) да декларират съгласие</a:t>
            </a:r>
            <a:r>
              <a:rPr lang="ru-RU" dirty="0"/>
              <a:t> за донорство?</a:t>
            </a:r>
          </a:p>
        </c:rich>
      </c:tx>
      <c:overlay val="0"/>
    </c:title>
    <c:autoTitleDeleted val="0"/>
    <c:plotArea>
      <c:layout/>
      <c:barChart>
        <c:barDir val="col"/>
        <c:grouping val="clustered"/>
        <c:varyColors val="0"/>
        <c:ser>
          <c:idx val="0"/>
          <c:order val="0"/>
          <c:tx>
            <c:strRef>
              <c:f>Sheet1!$B$1</c:f>
              <c:strCache>
                <c:ptCount val="1"/>
                <c:pt idx="0">
                  <c:v>А според вас какви са страховете на хората, за да не желаят предварително (приживе) да декларират съгласие за донорство?</c:v>
                </c:pt>
              </c:strCache>
            </c:strRef>
          </c:tx>
          <c:spPr>
            <a:solidFill>
              <a:srgbClr val="3D8EAB"/>
            </a:solidFill>
            <a:effectLst>
              <a:outerShdw blurRad="50800" dist="38100" dir="2700000" algn="tl" rotWithShape="0">
                <a:prstClr val="black">
                  <a:alpha val="40000"/>
                </a:prstClr>
              </a:outerShdw>
            </a:effectLst>
          </c:spPr>
          <c:invertIfNegative val="0"/>
          <c:dPt>
            <c:idx val="1"/>
            <c:invertIfNegative val="0"/>
            <c:bubble3D val="0"/>
            <c:spPr>
              <a:solidFill>
                <a:srgbClr val="69A0B8"/>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1-FE0C-4DD9-9BDE-95BD36C4DB65}"/>
              </c:ext>
            </c:extLst>
          </c:dPt>
          <c:dPt>
            <c:idx val="2"/>
            <c:invertIfNegative val="0"/>
            <c:bubble3D val="0"/>
            <c:spPr>
              <a:solidFill>
                <a:srgbClr val="69A0B8"/>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3-FE0C-4DD9-9BDE-95BD36C4DB65}"/>
              </c:ext>
            </c:extLst>
          </c:dPt>
          <c:dPt>
            <c:idx val="3"/>
            <c:invertIfNegative val="0"/>
            <c:bubble3D val="0"/>
            <c:spPr>
              <a:solidFill>
                <a:schemeClr val="accent3">
                  <a:lumMod val="40000"/>
                  <a:lumOff val="60000"/>
                </a:schemeClr>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5-FE0C-4DD9-9BDE-95BD36C4DB65}"/>
              </c:ext>
            </c:extLst>
          </c:dPt>
          <c:dPt>
            <c:idx val="4"/>
            <c:invertIfNegative val="0"/>
            <c:bubble3D val="0"/>
            <c:spPr>
              <a:solidFill>
                <a:schemeClr val="bg1">
                  <a:lumMod val="75000"/>
                </a:schemeClr>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7-FE0C-4DD9-9BDE-95BD36C4DB65}"/>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Страх, че при инцидент няма да бъдат положени достатъчно усилия да бъдат спасени</c:v>
                </c:pt>
                <c:pt idx="1">
                  <c:v>Суеверие, страх, че могат да "предизвикат съдбата"</c:v>
                </c:pt>
                <c:pt idx="2">
                  <c:v>Хората не искат да мислят за фатални неща</c:v>
                </c:pt>
                <c:pt idx="3">
                  <c:v>Морално-религиозни - нежелание да се върви "срещу природата"</c:v>
                </c:pt>
                <c:pt idx="4">
                  <c:v>Не знам, не мога да преценя</c:v>
                </c:pt>
              </c:strCache>
            </c:strRef>
          </c:cat>
          <c:val>
            <c:numRef>
              <c:f>Sheet1!$B$2:$B$6</c:f>
              <c:numCache>
                <c:formatCode>0.0</c:formatCode>
                <c:ptCount val="5"/>
                <c:pt idx="0">
                  <c:v>57.3</c:v>
                </c:pt>
                <c:pt idx="1">
                  <c:v>42</c:v>
                </c:pt>
                <c:pt idx="2">
                  <c:v>34.4</c:v>
                </c:pt>
                <c:pt idx="3">
                  <c:v>18.399999999999999</c:v>
                </c:pt>
                <c:pt idx="4">
                  <c:v>5.5</c:v>
                </c:pt>
              </c:numCache>
            </c:numRef>
          </c:val>
          <c:extLst>
            <c:ext xmlns:c16="http://schemas.microsoft.com/office/drawing/2014/chart" uri="{C3380CC4-5D6E-409C-BE32-E72D297353CC}">
              <c16:uniqueId val="{00000008-FE0C-4DD9-9BDE-95BD36C4DB65}"/>
            </c:ext>
          </c:extLst>
        </c:ser>
        <c:dLbls>
          <c:showLegendKey val="0"/>
          <c:showVal val="0"/>
          <c:showCatName val="0"/>
          <c:showSerName val="0"/>
          <c:showPercent val="0"/>
          <c:showBubbleSize val="0"/>
        </c:dLbls>
        <c:gapWidth val="50"/>
        <c:axId val="122448512"/>
        <c:axId val="122466688"/>
      </c:barChart>
      <c:catAx>
        <c:axId val="122448512"/>
        <c:scaling>
          <c:orientation val="minMax"/>
        </c:scaling>
        <c:delete val="0"/>
        <c:axPos val="b"/>
        <c:numFmt formatCode="General" sourceLinked="0"/>
        <c:majorTickMark val="out"/>
        <c:minorTickMark val="none"/>
        <c:tickLblPos val="nextTo"/>
        <c:spPr>
          <a:ln>
            <a:noFill/>
          </a:ln>
        </c:spPr>
        <c:crossAx val="122466688"/>
        <c:crosses val="autoZero"/>
        <c:auto val="1"/>
        <c:lblAlgn val="ctr"/>
        <c:lblOffset val="100"/>
        <c:noMultiLvlLbl val="0"/>
      </c:catAx>
      <c:valAx>
        <c:axId val="122466688"/>
        <c:scaling>
          <c:orientation val="minMax"/>
        </c:scaling>
        <c:delete val="1"/>
        <c:axPos val="l"/>
        <c:numFmt formatCode="0.0" sourceLinked="1"/>
        <c:majorTickMark val="out"/>
        <c:minorTickMark val="none"/>
        <c:tickLblPos val="nextTo"/>
        <c:crossAx val="122448512"/>
        <c:crosses val="autoZero"/>
        <c:crossBetween val="between"/>
      </c:valAx>
    </c:plotArea>
    <c:plotVisOnly val="1"/>
    <c:dispBlanksAs val="gap"/>
    <c:showDLblsOverMax val="0"/>
  </c:chart>
  <c:txPr>
    <a:bodyPr/>
    <a:lstStyle/>
    <a:p>
      <a:pPr>
        <a:defRPr sz="1200">
          <a:latin typeface="Arial Narrow" panose="020B0606020202030204" pitchFamily="34" charset="0"/>
        </a:defRPr>
      </a:pPr>
      <a:endParaRPr lang="bg-BG"/>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bg-BG"/>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dirty="0" err="1"/>
              <a:t>Какви</a:t>
            </a:r>
            <a:r>
              <a:rPr lang="ru-RU" dirty="0"/>
              <a:t> </a:t>
            </a:r>
            <a:r>
              <a:rPr lang="ru-RU" dirty="0" err="1"/>
              <a:t>са</a:t>
            </a:r>
            <a:r>
              <a:rPr lang="ru-RU" dirty="0"/>
              <a:t> </a:t>
            </a:r>
            <a:r>
              <a:rPr lang="ru-RU" dirty="0" err="1"/>
              <a:t>основните</a:t>
            </a:r>
            <a:r>
              <a:rPr lang="ru-RU" dirty="0"/>
              <a:t> </a:t>
            </a:r>
            <a:r>
              <a:rPr lang="ru-RU" dirty="0" err="1"/>
              <a:t>мотиви</a:t>
            </a:r>
            <a:r>
              <a:rPr lang="ru-RU" dirty="0"/>
              <a:t> на </a:t>
            </a:r>
            <a:r>
              <a:rPr lang="ru-RU" dirty="0" err="1"/>
              <a:t>хората</a:t>
            </a:r>
            <a:r>
              <a:rPr lang="ru-RU" baseline="0" dirty="0"/>
              <a:t> да </a:t>
            </a:r>
            <a:r>
              <a:rPr lang="ru-RU" baseline="0" dirty="0" err="1"/>
              <a:t>декларират</a:t>
            </a:r>
            <a:r>
              <a:rPr lang="ru-RU" baseline="0" dirty="0"/>
              <a:t> </a:t>
            </a:r>
            <a:r>
              <a:rPr lang="ru-RU" baseline="0" dirty="0" err="1"/>
              <a:t>приживе</a:t>
            </a:r>
            <a:r>
              <a:rPr lang="ru-RU" baseline="0" dirty="0"/>
              <a:t> </a:t>
            </a:r>
            <a:r>
              <a:rPr lang="ru-RU" baseline="0" dirty="0" err="1"/>
              <a:t>съгласие</a:t>
            </a:r>
            <a:r>
              <a:rPr lang="ru-RU" baseline="0" dirty="0"/>
              <a:t> за донорство, или </a:t>
            </a:r>
            <a:r>
              <a:rPr lang="ru-RU" dirty="0" err="1"/>
              <a:t>съгласие</a:t>
            </a:r>
            <a:r>
              <a:rPr lang="ru-RU" dirty="0"/>
              <a:t> </a:t>
            </a:r>
            <a:r>
              <a:rPr lang="ru-RU" dirty="0" err="1"/>
              <a:t>органи</a:t>
            </a:r>
            <a:r>
              <a:rPr lang="ru-RU" dirty="0"/>
              <a:t> на починал </a:t>
            </a:r>
            <a:r>
              <a:rPr lang="ru-RU" dirty="0" err="1"/>
              <a:t>близък</a:t>
            </a:r>
            <a:r>
              <a:rPr lang="ru-RU" dirty="0"/>
              <a:t> да се </a:t>
            </a:r>
            <a:r>
              <a:rPr lang="ru-RU" dirty="0" err="1"/>
              <a:t>използват</a:t>
            </a:r>
            <a:r>
              <a:rPr lang="ru-RU" dirty="0"/>
              <a:t> за трансплантация?</a:t>
            </a:r>
          </a:p>
        </c:rich>
      </c:tx>
      <c:overlay val="0"/>
    </c:title>
    <c:autoTitleDeleted val="0"/>
    <c:plotArea>
      <c:layout>
        <c:manualLayout>
          <c:layoutTarget val="inner"/>
          <c:xMode val="edge"/>
          <c:yMode val="edge"/>
          <c:x val="1.7876042123991145E-2"/>
          <c:y val="0.20285786054498373"/>
          <c:w val="0.96424791575201774"/>
          <c:h val="0.60223203568763739"/>
        </c:manualLayout>
      </c:layout>
      <c:barChart>
        <c:barDir val="col"/>
        <c:grouping val="clustered"/>
        <c:varyColors val="0"/>
        <c:ser>
          <c:idx val="0"/>
          <c:order val="0"/>
          <c:tx>
            <c:strRef>
              <c:f>Sheet1!$B$1</c:f>
              <c:strCache>
                <c:ptCount val="1"/>
                <c:pt idx="0">
                  <c:v>Според вас, какви са ОСНОВНИТЕ мотиви на хората, които сами приживе се съгласяват да станат донори на органи, или на близките на починал човек, които дават съгласие негови органи да се използват за трансплантиране на нуждаещ се?</c:v>
                </c:pt>
              </c:strCache>
            </c:strRef>
          </c:tx>
          <c:spPr>
            <a:solidFill>
              <a:srgbClr val="3D8EAB"/>
            </a:solidFill>
            <a:effectLst>
              <a:outerShdw blurRad="50800" dist="38100" dir="2700000" algn="tl" rotWithShape="0">
                <a:prstClr val="black">
                  <a:alpha val="40000"/>
                </a:prstClr>
              </a:outerShdw>
            </a:effectLst>
          </c:spPr>
          <c:invertIfNegative val="0"/>
          <c:dPt>
            <c:idx val="1"/>
            <c:invertIfNegative val="0"/>
            <c:bubble3D val="0"/>
            <c:spPr>
              <a:solidFill>
                <a:schemeClr val="accent3">
                  <a:lumMod val="40000"/>
                  <a:lumOff val="60000"/>
                </a:schemeClr>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1-6D4F-4E18-8223-A44DE7588A8E}"/>
              </c:ext>
            </c:extLst>
          </c:dPt>
          <c:dPt>
            <c:idx val="3"/>
            <c:invertIfNegative val="0"/>
            <c:bubble3D val="0"/>
            <c:spPr>
              <a:solidFill>
                <a:schemeClr val="bg1">
                  <a:lumMod val="75000"/>
                </a:schemeClr>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3-6D4F-4E18-8223-A44DE7588A8E}"/>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Хуманност, морален дълг, желанието да дадат шанс за живот на друг човек</c:v>
                </c:pt>
                <c:pt idx="1">
                  <c:v>Финансови, заради заплащане</c:v>
                </c:pt>
                <c:pt idx="2">
                  <c:v>Разбирането, че и на техен близък може да се наложи трансплантация и затова трябва да се проявява съпричастност</c:v>
                </c:pt>
                <c:pt idx="3">
                  <c:v>Не мога да преценя</c:v>
                </c:pt>
              </c:strCache>
            </c:strRef>
          </c:cat>
          <c:val>
            <c:numRef>
              <c:f>Sheet1!$B$2:$B$5</c:f>
              <c:numCache>
                <c:formatCode>0.0</c:formatCode>
                <c:ptCount val="4"/>
                <c:pt idx="0">
                  <c:v>58</c:v>
                </c:pt>
                <c:pt idx="1">
                  <c:v>4.7</c:v>
                </c:pt>
                <c:pt idx="2">
                  <c:v>29.4</c:v>
                </c:pt>
                <c:pt idx="3">
                  <c:v>7.9</c:v>
                </c:pt>
              </c:numCache>
            </c:numRef>
          </c:val>
          <c:extLst>
            <c:ext xmlns:c16="http://schemas.microsoft.com/office/drawing/2014/chart" uri="{C3380CC4-5D6E-409C-BE32-E72D297353CC}">
              <c16:uniqueId val="{00000004-6D4F-4E18-8223-A44DE7588A8E}"/>
            </c:ext>
          </c:extLst>
        </c:ser>
        <c:dLbls>
          <c:showLegendKey val="0"/>
          <c:showVal val="0"/>
          <c:showCatName val="0"/>
          <c:showSerName val="0"/>
          <c:showPercent val="0"/>
          <c:showBubbleSize val="0"/>
        </c:dLbls>
        <c:gapWidth val="50"/>
        <c:axId val="122848384"/>
        <c:axId val="122849920"/>
      </c:barChart>
      <c:catAx>
        <c:axId val="122848384"/>
        <c:scaling>
          <c:orientation val="minMax"/>
        </c:scaling>
        <c:delete val="0"/>
        <c:axPos val="b"/>
        <c:numFmt formatCode="General" sourceLinked="0"/>
        <c:majorTickMark val="out"/>
        <c:minorTickMark val="none"/>
        <c:tickLblPos val="nextTo"/>
        <c:spPr>
          <a:ln>
            <a:noFill/>
          </a:ln>
        </c:spPr>
        <c:crossAx val="122849920"/>
        <c:crosses val="autoZero"/>
        <c:auto val="1"/>
        <c:lblAlgn val="ctr"/>
        <c:lblOffset val="100"/>
        <c:noMultiLvlLbl val="0"/>
      </c:catAx>
      <c:valAx>
        <c:axId val="122849920"/>
        <c:scaling>
          <c:orientation val="minMax"/>
        </c:scaling>
        <c:delete val="1"/>
        <c:axPos val="l"/>
        <c:numFmt formatCode="0.0" sourceLinked="1"/>
        <c:majorTickMark val="out"/>
        <c:minorTickMark val="none"/>
        <c:tickLblPos val="nextTo"/>
        <c:crossAx val="122848384"/>
        <c:crosses val="autoZero"/>
        <c:crossBetween val="between"/>
      </c:valAx>
    </c:plotArea>
    <c:plotVisOnly val="1"/>
    <c:dispBlanksAs val="gap"/>
    <c:showDLblsOverMax val="0"/>
  </c:chart>
  <c:txPr>
    <a:bodyPr/>
    <a:lstStyle/>
    <a:p>
      <a:pPr>
        <a:defRPr sz="1200">
          <a:latin typeface="Arial Narrow" panose="020B0606020202030204" pitchFamily="34" charset="0"/>
        </a:defRPr>
      </a:pPr>
      <a:endParaRPr lang="bg-BG"/>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0.56744</cdr:x>
      <cdr:y>0.12527</cdr:y>
    </cdr:from>
    <cdr:to>
      <cdr:x>0.62391</cdr:x>
      <cdr:y>0.12527</cdr:y>
    </cdr:to>
    <cdr:cxnSp macro="">
      <cdr:nvCxnSpPr>
        <cdr:cNvPr id="3" name="Съединител &quot;права стрелка&quot; 2">
          <a:extLst xmlns:a="http://schemas.openxmlformats.org/drawingml/2006/main">
            <a:ext uri="{FF2B5EF4-FFF2-40B4-BE49-F238E27FC236}">
              <a16:creationId xmlns:a16="http://schemas.microsoft.com/office/drawing/2014/main" id="{041251BA-4C90-4000-947D-A4123B6FD4D2}"/>
            </a:ext>
          </a:extLst>
        </cdr:cNvPr>
        <cdr:cNvCxnSpPr/>
      </cdr:nvCxnSpPr>
      <cdr:spPr>
        <a:xfrm xmlns:a="http://schemas.openxmlformats.org/drawingml/2006/main">
          <a:off x="4593570" y="729988"/>
          <a:ext cx="457125" cy="0"/>
        </a:xfrm>
        <a:prstGeom xmlns:a="http://schemas.openxmlformats.org/drawingml/2006/main" prst="straightConnector1">
          <a:avLst/>
        </a:prstGeom>
        <a:ln xmlns:a="http://schemas.openxmlformats.org/drawingml/2006/main" w="28575">
          <a:solidFill>
            <a:srgbClr val="B01A37"/>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C5BB23-5527-4929-8682-D431C754CE57}" type="datetimeFigureOut">
              <a:rPr lang="bg-BG" smtClean="0"/>
              <a:t>5.11.2019 г.</a:t>
            </a:fld>
            <a:endParaRPr lang="bg-BG"/>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75E7490-028D-43AE-AFB5-A55D7C9FC67C}" type="slidenum">
              <a:rPr lang="bg-BG" smtClean="0"/>
              <a:t>‹#›</a:t>
            </a:fld>
            <a:endParaRPr lang="bg-BG"/>
          </a:p>
        </p:txBody>
      </p:sp>
    </p:spTree>
    <p:extLst>
      <p:ext uri="{BB962C8B-B14F-4D97-AF65-F5344CB8AC3E}">
        <p14:creationId xmlns:p14="http://schemas.microsoft.com/office/powerpoint/2010/main" val="17475945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6D933F-A935-47C5-9190-5D99A5DFD831}" type="datetimeFigureOut">
              <a:rPr lang="bg-BG" smtClean="0"/>
              <a:t>5.11.2019 г.</a:t>
            </a:fld>
            <a:endParaRPr lang="bg-BG"/>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55286F-F0CC-4215-8FB1-E8CF56B6EEA1}" type="slidenum">
              <a:rPr lang="bg-BG" smtClean="0"/>
              <a:t>‹#›</a:t>
            </a:fld>
            <a:endParaRPr lang="bg-BG"/>
          </a:p>
        </p:txBody>
      </p:sp>
    </p:spTree>
    <p:extLst>
      <p:ext uri="{BB962C8B-B14F-4D97-AF65-F5344CB8AC3E}">
        <p14:creationId xmlns:p14="http://schemas.microsoft.com/office/powerpoint/2010/main" val="11089602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_Justified_Title">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6" y="4296"/>
            <a:ext cx="10691813" cy="755537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16" y="4296"/>
            <a:ext cx="10691812" cy="7555377"/>
          </a:xfrm>
          <a:prstGeom prst="rect">
            <a:avLst/>
          </a:prstGeom>
        </p:spPr>
      </p:pic>
      <p:sp>
        <p:nvSpPr>
          <p:cNvPr id="8" name="Title 7"/>
          <p:cNvSpPr>
            <a:spLocks noGrp="1"/>
          </p:cNvSpPr>
          <p:nvPr>
            <p:ph type="title"/>
          </p:nvPr>
        </p:nvSpPr>
        <p:spPr>
          <a:xfrm>
            <a:off x="3744963" y="3521291"/>
            <a:ext cx="6873825" cy="847509"/>
          </a:xfrm>
          <a:prstGeom prst="rect">
            <a:avLst/>
          </a:prstGeom>
        </p:spPr>
        <p:txBody>
          <a:bodyPr>
            <a:normAutofit/>
          </a:bodyPr>
          <a:lstStyle>
            <a:lvl1pPr algn="just">
              <a:defRPr sz="3600" b="1">
                <a:solidFill>
                  <a:schemeClr val="accent3"/>
                </a:solidFill>
              </a:defRPr>
            </a:lvl1pPr>
          </a:lstStyle>
          <a:p>
            <a:r>
              <a:rPr lang="en-US" dirty="0"/>
              <a:t>Click to edit Master title style</a:t>
            </a:r>
            <a:endParaRPr lang="bg-BG" dirty="0"/>
          </a:p>
        </p:txBody>
      </p:sp>
      <p:sp>
        <p:nvSpPr>
          <p:cNvPr id="3" name="Picture Placeholder 2"/>
          <p:cNvSpPr>
            <a:spLocks noGrp="1"/>
          </p:cNvSpPr>
          <p:nvPr>
            <p:ph type="pic" sz="quarter" idx="11"/>
          </p:nvPr>
        </p:nvSpPr>
        <p:spPr>
          <a:xfrm>
            <a:off x="1073150" y="541338"/>
            <a:ext cx="1566863" cy="2678112"/>
          </a:xfrm>
          <a:prstGeom prst="rect">
            <a:avLst/>
          </a:prstGeom>
        </p:spPr>
        <p:txBody>
          <a:bodyPr/>
          <a:lstStyle/>
          <a:p>
            <a:r>
              <a:rPr lang="en-US"/>
              <a:t>Click icon to add picture</a:t>
            </a:r>
            <a:endParaRPr lang="bg-BG"/>
          </a:p>
        </p:txBody>
      </p:sp>
      <p:sp>
        <p:nvSpPr>
          <p:cNvPr id="10" name="Picture Placeholder 9"/>
          <p:cNvSpPr>
            <a:spLocks noGrp="1"/>
          </p:cNvSpPr>
          <p:nvPr>
            <p:ph type="pic" sz="quarter" idx="12"/>
          </p:nvPr>
        </p:nvSpPr>
        <p:spPr>
          <a:xfrm>
            <a:off x="7502525" y="0"/>
            <a:ext cx="2108200" cy="1595438"/>
          </a:xfrm>
          <a:prstGeom prst="rect">
            <a:avLst/>
          </a:prstGeom>
        </p:spPr>
        <p:txBody>
          <a:bodyPr/>
          <a:lstStyle/>
          <a:p>
            <a:r>
              <a:rPr lang="en-US"/>
              <a:t>Click icon to add picture</a:t>
            </a:r>
            <a:endParaRPr lang="bg-BG"/>
          </a:p>
        </p:txBody>
      </p:sp>
      <p:sp>
        <p:nvSpPr>
          <p:cNvPr id="11" name="Text Placeholder 10"/>
          <p:cNvSpPr>
            <a:spLocks noGrp="1"/>
          </p:cNvSpPr>
          <p:nvPr>
            <p:ph type="body" sz="quarter" idx="13"/>
          </p:nvPr>
        </p:nvSpPr>
        <p:spPr>
          <a:xfrm>
            <a:off x="3744913" y="4459288"/>
            <a:ext cx="6873875" cy="663575"/>
          </a:xfrm>
          <a:prstGeom prst="rect">
            <a:avLst/>
          </a:prstGeom>
        </p:spPr>
        <p:txBody>
          <a:bodyPr/>
          <a:lstStyle>
            <a:lvl1pPr marL="0" indent="0">
              <a:buNone/>
              <a:defRPr sz="2400" b="1">
                <a:solidFill>
                  <a:schemeClr val="accent5"/>
                </a:solidFill>
              </a:defRPr>
            </a:lvl1pPr>
          </a:lstStyle>
          <a:p>
            <a:pPr lvl="0"/>
            <a:r>
              <a:rPr lang="en-US"/>
              <a:t>Click to edit Master text styles</a:t>
            </a:r>
          </a:p>
        </p:txBody>
      </p:sp>
    </p:spTree>
    <p:extLst>
      <p:ext uri="{BB962C8B-B14F-4D97-AF65-F5344CB8AC3E}">
        <p14:creationId xmlns:p14="http://schemas.microsoft.com/office/powerpoint/2010/main" val="2138073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harts Portrai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5" y="300147"/>
            <a:ext cx="8074507" cy="631607"/>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3" name="Chart Placeholder 2"/>
          <p:cNvSpPr>
            <a:spLocks noGrp="1"/>
          </p:cNvSpPr>
          <p:nvPr>
            <p:ph type="chart" sz="quarter" idx="10"/>
          </p:nvPr>
        </p:nvSpPr>
        <p:spPr>
          <a:xfrm>
            <a:off x="2027239" y="1157288"/>
            <a:ext cx="2582084" cy="4562377"/>
          </a:xfrm>
          <a:prstGeom prst="rect">
            <a:avLst/>
          </a:prstGeom>
          <a:ln w="12700">
            <a:solidFill>
              <a:schemeClr val="accent5"/>
            </a:solidFill>
          </a:ln>
        </p:spPr>
        <p:txBody>
          <a:bodyPr/>
          <a:lstStyle/>
          <a:p>
            <a:r>
              <a:rPr lang="en-US"/>
              <a:t>Click icon to add chart</a:t>
            </a:r>
            <a:endParaRPr lang="bg-BG"/>
          </a:p>
        </p:txBody>
      </p:sp>
      <p:sp>
        <p:nvSpPr>
          <p:cNvPr id="8" name="Text Placeholder 5"/>
          <p:cNvSpPr>
            <a:spLocks noGrp="1"/>
          </p:cNvSpPr>
          <p:nvPr>
            <p:ph type="body" sz="quarter" idx="12"/>
          </p:nvPr>
        </p:nvSpPr>
        <p:spPr>
          <a:xfrm>
            <a:off x="112713" y="1231900"/>
            <a:ext cx="1333500" cy="4039896"/>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10" name="Chart Placeholder 2"/>
          <p:cNvSpPr>
            <a:spLocks noGrp="1"/>
          </p:cNvSpPr>
          <p:nvPr>
            <p:ph type="chart" sz="quarter" idx="13"/>
          </p:nvPr>
        </p:nvSpPr>
        <p:spPr>
          <a:xfrm>
            <a:off x="4773328" y="1157578"/>
            <a:ext cx="2582084" cy="4562377"/>
          </a:xfrm>
          <a:prstGeom prst="rect">
            <a:avLst/>
          </a:prstGeom>
          <a:ln w="12700">
            <a:solidFill>
              <a:schemeClr val="accent5"/>
            </a:solidFill>
          </a:ln>
        </p:spPr>
        <p:txBody>
          <a:bodyPr/>
          <a:lstStyle/>
          <a:p>
            <a:r>
              <a:rPr lang="en-US"/>
              <a:t>Click icon to add chart</a:t>
            </a:r>
            <a:endParaRPr lang="bg-BG"/>
          </a:p>
        </p:txBody>
      </p:sp>
      <p:sp>
        <p:nvSpPr>
          <p:cNvPr id="12" name="Chart Placeholder 2"/>
          <p:cNvSpPr>
            <a:spLocks noGrp="1"/>
          </p:cNvSpPr>
          <p:nvPr>
            <p:ph type="chart" sz="quarter" idx="14"/>
          </p:nvPr>
        </p:nvSpPr>
        <p:spPr>
          <a:xfrm>
            <a:off x="7519418" y="1157287"/>
            <a:ext cx="2582084" cy="4562377"/>
          </a:xfrm>
          <a:prstGeom prst="rect">
            <a:avLst/>
          </a:prstGeom>
          <a:ln w="12700">
            <a:solidFill>
              <a:schemeClr val="accent5"/>
            </a:solidFill>
          </a:ln>
        </p:spPr>
        <p:txBody>
          <a:bodyPr/>
          <a:lstStyle/>
          <a:p>
            <a:r>
              <a:rPr lang="en-US"/>
              <a:t>Click icon to add chart</a:t>
            </a:r>
            <a:endParaRPr lang="bg-BG"/>
          </a:p>
        </p:txBody>
      </p:sp>
      <p:sp>
        <p:nvSpPr>
          <p:cNvPr id="5" name="Text Placeholder 4"/>
          <p:cNvSpPr>
            <a:spLocks noGrp="1"/>
          </p:cNvSpPr>
          <p:nvPr>
            <p:ph type="body" sz="quarter" idx="15"/>
          </p:nvPr>
        </p:nvSpPr>
        <p:spPr>
          <a:xfrm>
            <a:off x="2027238" y="5822950"/>
            <a:ext cx="8074025" cy="984250"/>
          </a:xfrm>
          <a:prstGeom prst="rect">
            <a:avLst/>
          </a:prstGeom>
        </p:spPr>
        <p:txBody>
          <a:bodyPr/>
          <a:lstStyle>
            <a:lvl1pPr marL="0" indent="0" algn="just">
              <a:buNone/>
              <a:defRPr sz="1400" b="0"/>
            </a:lvl1pPr>
            <a:lvl2pPr marL="503971" indent="0" algn="just">
              <a:buNone/>
              <a:defRPr sz="1200" b="1"/>
            </a:lvl2pPr>
            <a:lvl3pPr marL="1007943" indent="0" algn="just">
              <a:buNone/>
              <a:defRPr sz="1200"/>
            </a:lvl3pPr>
          </a:lstStyle>
          <a:p>
            <a:pPr lvl="0"/>
            <a:r>
              <a:rPr lang="en-US"/>
              <a:t>Click to edit Master text styles</a:t>
            </a:r>
          </a:p>
          <a:p>
            <a:pPr lvl="1"/>
            <a:r>
              <a:rPr lang="en-US"/>
              <a:t>Second level</a:t>
            </a:r>
          </a:p>
          <a:p>
            <a:pPr lvl="2"/>
            <a:r>
              <a:rPr lang="en-US"/>
              <a:t>Third level</a:t>
            </a:r>
          </a:p>
        </p:txBody>
      </p:sp>
      <p:sp>
        <p:nvSpPr>
          <p:cNvPr id="13"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5" name="Text Placeholder 7"/>
          <p:cNvSpPr>
            <a:spLocks noGrp="1"/>
          </p:cNvSpPr>
          <p:nvPr>
            <p:ph type="body" sz="quarter" idx="17"/>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Tree>
    <p:extLst>
      <p:ext uri="{BB962C8B-B14F-4D97-AF65-F5344CB8AC3E}">
        <p14:creationId xmlns:p14="http://schemas.microsoft.com/office/powerpoint/2010/main" val="27208881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harts &amp; Tex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5" y="300147"/>
            <a:ext cx="8074507" cy="631607"/>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3" name="Chart Placeholder 2"/>
          <p:cNvSpPr>
            <a:spLocks noGrp="1"/>
          </p:cNvSpPr>
          <p:nvPr>
            <p:ph type="chart" sz="quarter" idx="10"/>
          </p:nvPr>
        </p:nvSpPr>
        <p:spPr>
          <a:xfrm>
            <a:off x="2027238" y="1157288"/>
            <a:ext cx="3935023" cy="2761569"/>
          </a:xfrm>
          <a:prstGeom prst="rect">
            <a:avLst/>
          </a:prstGeom>
          <a:ln w="12700">
            <a:solidFill>
              <a:schemeClr val="accent5"/>
            </a:solidFill>
          </a:ln>
        </p:spPr>
        <p:txBody>
          <a:bodyPr/>
          <a:lstStyle/>
          <a:p>
            <a:r>
              <a:rPr lang="en-US"/>
              <a:t>Click icon to add chart</a:t>
            </a:r>
            <a:endParaRPr lang="bg-BG" dirty="0"/>
          </a:p>
        </p:txBody>
      </p:sp>
      <p:sp>
        <p:nvSpPr>
          <p:cNvPr id="8" name="Text Placeholder 5"/>
          <p:cNvSpPr>
            <a:spLocks noGrp="1"/>
          </p:cNvSpPr>
          <p:nvPr>
            <p:ph type="body" sz="quarter" idx="12"/>
          </p:nvPr>
        </p:nvSpPr>
        <p:spPr>
          <a:xfrm>
            <a:off x="112713" y="1231899"/>
            <a:ext cx="1333500" cy="4030565"/>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9" name="Chart Placeholder 2"/>
          <p:cNvSpPr>
            <a:spLocks noGrp="1"/>
          </p:cNvSpPr>
          <p:nvPr>
            <p:ph type="chart" sz="quarter" idx="13"/>
          </p:nvPr>
        </p:nvSpPr>
        <p:spPr>
          <a:xfrm>
            <a:off x="2026995" y="4040154"/>
            <a:ext cx="8074507" cy="2767045"/>
          </a:xfrm>
          <a:prstGeom prst="rect">
            <a:avLst/>
          </a:prstGeom>
          <a:ln w="12700">
            <a:solidFill>
              <a:schemeClr val="accent5"/>
            </a:solidFill>
          </a:ln>
        </p:spPr>
        <p:txBody>
          <a:bodyPr/>
          <a:lstStyle/>
          <a:p>
            <a:r>
              <a:rPr lang="en-US"/>
              <a:t>Click icon to add chart</a:t>
            </a:r>
            <a:endParaRPr lang="bg-BG"/>
          </a:p>
        </p:txBody>
      </p:sp>
      <p:sp>
        <p:nvSpPr>
          <p:cNvPr id="10" name="Text Placeholder 4"/>
          <p:cNvSpPr>
            <a:spLocks noGrp="1"/>
          </p:cNvSpPr>
          <p:nvPr>
            <p:ph type="body" sz="quarter" idx="15"/>
          </p:nvPr>
        </p:nvSpPr>
        <p:spPr>
          <a:xfrm>
            <a:off x="6074229" y="1157288"/>
            <a:ext cx="4027034" cy="2761569"/>
          </a:xfrm>
          <a:prstGeom prst="rect">
            <a:avLst/>
          </a:prstGeom>
        </p:spPr>
        <p:txBody>
          <a:bodyPr/>
          <a:lstStyle>
            <a:lvl1pPr marL="0" indent="0" algn="just">
              <a:buNone/>
              <a:defRPr sz="1400" b="0"/>
            </a:lvl1pPr>
            <a:lvl2pPr marL="503971" indent="0" algn="just">
              <a:buNone/>
              <a:defRPr sz="1200" b="1"/>
            </a:lvl2pPr>
            <a:lvl3pPr marL="1007943" indent="0" algn="just">
              <a:buNone/>
              <a:defRPr sz="1200"/>
            </a:lvl3pPr>
          </a:lstStyle>
          <a:p>
            <a:pPr lvl="0"/>
            <a:r>
              <a:rPr lang="en-US"/>
              <a:t>Click to edit Master text styles</a:t>
            </a:r>
          </a:p>
          <a:p>
            <a:pPr lvl="1"/>
            <a:r>
              <a:rPr lang="en-US"/>
              <a:t>Second level</a:t>
            </a:r>
          </a:p>
          <a:p>
            <a:pPr lvl="2"/>
            <a:r>
              <a:rPr lang="en-US"/>
              <a:t>Third level</a:t>
            </a:r>
          </a:p>
        </p:txBody>
      </p:sp>
      <p:sp>
        <p:nvSpPr>
          <p:cNvPr id="12"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4" name="Text Placeholder 7"/>
          <p:cNvSpPr>
            <a:spLocks noGrp="1"/>
          </p:cNvSpPr>
          <p:nvPr>
            <p:ph type="body" sz="quarter" idx="14"/>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Tree>
    <p:extLst>
      <p:ext uri="{BB962C8B-B14F-4D97-AF65-F5344CB8AC3E}">
        <p14:creationId xmlns:p14="http://schemas.microsoft.com/office/powerpoint/2010/main" val="50776478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 1 Charts">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5" y="300147"/>
            <a:ext cx="8074507" cy="631607"/>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3" name="Chart Placeholder 2"/>
          <p:cNvSpPr>
            <a:spLocks noGrp="1"/>
          </p:cNvSpPr>
          <p:nvPr>
            <p:ph type="chart" sz="quarter" idx="10"/>
          </p:nvPr>
        </p:nvSpPr>
        <p:spPr>
          <a:xfrm>
            <a:off x="2027238" y="1157288"/>
            <a:ext cx="3935023" cy="2761569"/>
          </a:xfrm>
          <a:prstGeom prst="rect">
            <a:avLst/>
          </a:prstGeom>
          <a:ln w="12700">
            <a:solidFill>
              <a:schemeClr val="accent5"/>
            </a:solidFill>
          </a:ln>
        </p:spPr>
        <p:txBody>
          <a:bodyPr/>
          <a:lstStyle/>
          <a:p>
            <a:r>
              <a:rPr lang="en-US"/>
              <a:t>Click icon to add chart</a:t>
            </a:r>
            <a:endParaRPr lang="bg-BG"/>
          </a:p>
        </p:txBody>
      </p:sp>
      <p:sp>
        <p:nvSpPr>
          <p:cNvPr id="8" name="Text Placeholder 5"/>
          <p:cNvSpPr>
            <a:spLocks noGrp="1"/>
          </p:cNvSpPr>
          <p:nvPr>
            <p:ph type="body" sz="quarter" idx="12"/>
          </p:nvPr>
        </p:nvSpPr>
        <p:spPr>
          <a:xfrm>
            <a:off x="112713" y="1231899"/>
            <a:ext cx="1333500" cy="4030565"/>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9" name="Chart Placeholder 2"/>
          <p:cNvSpPr>
            <a:spLocks noGrp="1"/>
          </p:cNvSpPr>
          <p:nvPr>
            <p:ph type="chart" sz="quarter" idx="13"/>
          </p:nvPr>
        </p:nvSpPr>
        <p:spPr>
          <a:xfrm>
            <a:off x="2026995" y="4040154"/>
            <a:ext cx="8074507" cy="2767045"/>
          </a:xfrm>
          <a:prstGeom prst="rect">
            <a:avLst/>
          </a:prstGeom>
          <a:ln w="12700">
            <a:solidFill>
              <a:schemeClr val="accent5"/>
            </a:solidFill>
          </a:ln>
        </p:spPr>
        <p:txBody>
          <a:bodyPr/>
          <a:lstStyle/>
          <a:p>
            <a:r>
              <a:rPr lang="en-US"/>
              <a:t>Click icon to add chart</a:t>
            </a:r>
            <a:endParaRPr lang="bg-BG"/>
          </a:p>
        </p:txBody>
      </p:sp>
      <p:sp>
        <p:nvSpPr>
          <p:cNvPr id="12" name="Chart Placeholder 2"/>
          <p:cNvSpPr>
            <a:spLocks noGrp="1"/>
          </p:cNvSpPr>
          <p:nvPr>
            <p:ph type="chart" sz="quarter" idx="14"/>
          </p:nvPr>
        </p:nvSpPr>
        <p:spPr>
          <a:xfrm>
            <a:off x="6083559" y="1157287"/>
            <a:ext cx="4017943" cy="2761569"/>
          </a:xfrm>
          <a:prstGeom prst="rect">
            <a:avLst/>
          </a:prstGeom>
        </p:spPr>
        <p:txBody>
          <a:bodyPr/>
          <a:lstStyle/>
          <a:p>
            <a:r>
              <a:rPr lang="en-US"/>
              <a:t>Click icon to add chart</a:t>
            </a:r>
            <a:endParaRPr lang="bg-BG"/>
          </a:p>
        </p:txBody>
      </p:sp>
      <p:sp>
        <p:nvSpPr>
          <p:cNvPr id="13"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5" name="Text Placeholder 7"/>
          <p:cNvSpPr>
            <a:spLocks noGrp="1"/>
          </p:cNvSpPr>
          <p:nvPr>
            <p:ph type="body" sz="quarter" idx="16"/>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Tree>
    <p:extLst>
      <p:ext uri="{BB962C8B-B14F-4D97-AF65-F5344CB8AC3E}">
        <p14:creationId xmlns:p14="http://schemas.microsoft.com/office/powerpoint/2010/main" val="170767863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harts &amp; Tex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5" y="300147"/>
            <a:ext cx="8074507" cy="631607"/>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3" name="Chart Placeholder 2"/>
          <p:cNvSpPr>
            <a:spLocks noGrp="1"/>
          </p:cNvSpPr>
          <p:nvPr>
            <p:ph type="chart" sz="quarter" idx="10"/>
          </p:nvPr>
        </p:nvSpPr>
        <p:spPr>
          <a:xfrm>
            <a:off x="2026995" y="4040153"/>
            <a:ext cx="3935023" cy="2761569"/>
          </a:xfrm>
          <a:prstGeom prst="rect">
            <a:avLst/>
          </a:prstGeom>
          <a:ln w="12700">
            <a:solidFill>
              <a:schemeClr val="accent5"/>
            </a:solidFill>
          </a:ln>
        </p:spPr>
        <p:txBody>
          <a:bodyPr/>
          <a:lstStyle/>
          <a:p>
            <a:r>
              <a:rPr lang="en-US"/>
              <a:t>Click icon to add chart</a:t>
            </a:r>
            <a:endParaRPr lang="bg-BG" dirty="0"/>
          </a:p>
        </p:txBody>
      </p:sp>
      <p:sp>
        <p:nvSpPr>
          <p:cNvPr id="8" name="Text Placeholder 5"/>
          <p:cNvSpPr>
            <a:spLocks noGrp="1"/>
          </p:cNvSpPr>
          <p:nvPr>
            <p:ph type="body" sz="quarter" idx="12"/>
          </p:nvPr>
        </p:nvSpPr>
        <p:spPr>
          <a:xfrm>
            <a:off x="112713" y="1231899"/>
            <a:ext cx="1333500" cy="4021235"/>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12" name="Chart Placeholder 2"/>
          <p:cNvSpPr>
            <a:spLocks noGrp="1"/>
          </p:cNvSpPr>
          <p:nvPr>
            <p:ph type="chart" sz="quarter" idx="14"/>
          </p:nvPr>
        </p:nvSpPr>
        <p:spPr>
          <a:xfrm>
            <a:off x="6083558" y="4040153"/>
            <a:ext cx="4017943" cy="2761569"/>
          </a:xfrm>
          <a:prstGeom prst="rect">
            <a:avLst/>
          </a:prstGeom>
          <a:ln w="12700">
            <a:solidFill>
              <a:schemeClr val="accent5"/>
            </a:solidFill>
          </a:ln>
        </p:spPr>
        <p:txBody>
          <a:bodyPr/>
          <a:lstStyle/>
          <a:p>
            <a:r>
              <a:rPr lang="en-US"/>
              <a:t>Click icon to add chart</a:t>
            </a:r>
            <a:endParaRPr lang="bg-BG"/>
          </a:p>
        </p:txBody>
      </p:sp>
      <p:sp>
        <p:nvSpPr>
          <p:cNvPr id="10" name="Chart Placeholder 2"/>
          <p:cNvSpPr>
            <a:spLocks noGrp="1"/>
          </p:cNvSpPr>
          <p:nvPr>
            <p:ph type="chart" sz="quarter" idx="15"/>
          </p:nvPr>
        </p:nvSpPr>
        <p:spPr>
          <a:xfrm>
            <a:off x="2026994" y="1107907"/>
            <a:ext cx="3935023" cy="2761569"/>
          </a:xfrm>
          <a:prstGeom prst="rect">
            <a:avLst/>
          </a:prstGeom>
          <a:ln w="12700">
            <a:solidFill>
              <a:schemeClr val="accent5"/>
            </a:solidFill>
          </a:ln>
        </p:spPr>
        <p:txBody>
          <a:bodyPr/>
          <a:lstStyle/>
          <a:p>
            <a:r>
              <a:rPr lang="en-US"/>
              <a:t>Click icon to add chart</a:t>
            </a:r>
            <a:endParaRPr lang="bg-BG" dirty="0"/>
          </a:p>
        </p:txBody>
      </p:sp>
      <p:sp>
        <p:nvSpPr>
          <p:cNvPr id="14" name="Text Placeholder 4"/>
          <p:cNvSpPr>
            <a:spLocks noGrp="1"/>
          </p:cNvSpPr>
          <p:nvPr>
            <p:ph type="body" sz="quarter" idx="16"/>
          </p:nvPr>
        </p:nvSpPr>
        <p:spPr>
          <a:xfrm>
            <a:off x="6083558" y="1107907"/>
            <a:ext cx="4017705" cy="2761569"/>
          </a:xfrm>
          <a:prstGeom prst="rect">
            <a:avLst/>
          </a:prstGeom>
        </p:spPr>
        <p:txBody>
          <a:bodyPr/>
          <a:lstStyle>
            <a:lvl1pPr marL="0" indent="0" algn="just">
              <a:buNone/>
              <a:defRPr sz="1400" b="0"/>
            </a:lvl1pPr>
            <a:lvl2pPr marL="503971" indent="0" algn="just">
              <a:buNone/>
              <a:defRPr sz="1200" b="1"/>
            </a:lvl2pPr>
            <a:lvl3pPr marL="1007943" indent="0" algn="just">
              <a:buNone/>
              <a:defRPr sz="1200"/>
            </a:lvl3pPr>
          </a:lstStyle>
          <a:p>
            <a:pPr lvl="0"/>
            <a:r>
              <a:rPr lang="en-US"/>
              <a:t>Click to edit Master text styles</a:t>
            </a:r>
          </a:p>
          <a:p>
            <a:pPr lvl="1"/>
            <a:r>
              <a:rPr lang="en-US"/>
              <a:t>Second level</a:t>
            </a:r>
          </a:p>
          <a:p>
            <a:pPr lvl="2"/>
            <a:r>
              <a:rPr lang="en-US"/>
              <a:t>Third level</a:t>
            </a:r>
          </a:p>
        </p:txBody>
      </p:sp>
      <p:sp>
        <p:nvSpPr>
          <p:cNvPr id="15"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3" name="Text Placeholder 7"/>
          <p:cNvSpPr>
            <a:spLocks noGrp="1"/>
          </p:cNvSpPr>
          <p:nvPr>
            <p:ph type="body" sz="quarter" idx="17"/>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Tree>
    <p:extLst>
      <p:ext uri="{BB962C8B-B14F-4D97-AF65-F5344CB8AC3E}">
        <p14:creationId xmlns:p14="http://schemas.microsoft.com/office/powerpoint/2010/main" val="3562743142"/>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Charts">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5" y="300147"/>
            <a:ext cx="8074507" cy="631607"/>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3" name="Chart Placeholder 2"/>
          <p:cNvSpPr>
            <a:spLocks noGrp="1"/>
          </p:cNvSpPr>
          <p:nvPr>
            <p:ph type="chart" sz="quarter" idx="10"/>
          </p:nvPr>
        </p:nvSpPr>
        <p:spPr>
          <a:xfrm>
            <a:off x="2026995" y="4040153"/>
            <a:ext cx="3935023" cy="2761569"/>
          </a:xfrm>
          <a:prstGeom prst="rect">
            <a:avLst/>
          </a:prstGeom>
          <a:ln w="12700">
            <a:solidFill>
              <a:schemeClr val="accent5"/>
            </a:solidFill>
          </a:ln>
        </p:spPr>
        <p:txBody>
          <a:bodyPr/>
          <a:lstStyle/>
          <a:p>
            <a:r>
              <a:rPr lang="en-US"/>
              <a:t>Click icon to add chart</a:t>
            </a:r>
            <a:endParaRPr lang="bg-BG" dirty="0"/>
          </a:p>
        </p:txBody>
      </p:sp>
      <p:sp>
        <p:nvSpPr>
          <p:cNvPr id="8" name="Text Placeholder 5"/>
          <p:cNvSpPr>
            <a:spLocks noGrp="1"/>
          </p:cNvSpPr>
          <p:nvPr>
            <p:ph type="body" sz="quarter" idx="12"/>
          </p:nvPr>
        </p:nvSpPr>
        <p:spPr>
          <a:xfrm>
            <a:off x="112713" y="1231899"/>
            <a:ext cx="1333500" cy="4030565"/>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12" name="Chart Placeholder 2"/>
          <p:cNvSpPr>
            <a:spLocks noGrp="1"/>
          </p:cNvSpPr>
          <p:nvPr>
            <p:ph type="chart" sz="quarter" idx="14"/>
          </p:nvPr>
        </p:nvSpPr>
        <p:spPr>
          <a:xfrm>
            <a:off x="6083558" y="4040153"/>
            <a:ext cx="4017943" cy="2761569"/>
          </a:xfrm>
          <a:prstGeom prst="rect">
            <a:avLst/>
          </a:prstGeom>
          <a:ln w="12700">
            <a:solidFill>
              <a:schemeClr val="accent5"/>
            </a:solidFill>
          </a:ln>
        </p:spPr>
        <p:txBody>
          <a:bodyPr/>
          <a:lstStyle/>
          <a:p>
            <a:r>
              <a:rPr lang="en-US"/>
              <a:t>Click icon to add chart</a:t>
            </a:r>
            <a:endParaRPr lang="bg-BG"/>
          </a:p>
        </p:txBody>
      </p:sp>
      <p:sp>
        <p:nvSpPr>
          <p:cNvPr id="10" name="Chart Placeholder 2"/>
          <p:cNvSpPr>
            <a:spLocks noGrp="1"/>
          </p:cNvSpPr>
          <p:nvPr>
            <p:ph type="chart" sz="quarter" idx="15"/>
          </p:nvPr>
        </p:nvSpPr>
        <p:spPr>
          <a:xfrm>
            <a:off x="2026994" y="1107907"/>
            <a:ext cx="3935023" cy="2761569"/>
          </a:xfrm>
          <a:prstGeom prst="rect">
            <a:avLst/>
          </a:prstGeom>
          <a:ln w="12700">
            <a:solidFill>
              <a:schemeClr val="accent5"/>
            </a:solidFill>
          </a:ln>
        </p:spPr>
        <p:txBody>
          <a:bodyPr/>
          <a:lstStyle/>
          <a:p>
            <a:r>
              <a:rPr lang="en-US"/>
              <a:t>Click icon to add chart</a:t>
            </a:r>
            <a:endParaRPr lang="bg-BG" dirty="0"/>
          </a:p>
        </p:txBody>
      </p:sp>
      <p:sp>
        <p:nvSpPr>
          <p:cNvPr id="13" name="Chart Placeholder 2"/>
          <p:cNvSpPr>
            <a:spLocks noGrp="1"/>
          </p:cNvSpPr>
          <p:nvPr>
            <p:ph type="chart" sz="quarter" idx="16"/>
          </p:nvPr>
        </p:nvSpPr>
        <p:spPr>
          <a:xfrm>
            <a:off x="6064248" y="1107907"/>
            <a:ext cx="4017943" cy="2761569"/>
          </a:xfrm>
          <a:prstGeom prst="rect">
            <a:avLst/>
          </a:prstGeom>
          <a:ln w="12700">
            <a:solidFill>
              <a:schemeClr val="accent5"/>
            </a:solidFill>
          </a:ln>
        </p:spPr>
        <p:txBody>
          <a:bodyPr/>
          <a:lstStyle/>
          <a:p>
            <a:r>
              <a:rPr lang="en-US"/>
              <a:t>Click icon to add chart</a:t>
            </a:r>
            <a:endParaRPr lang="bg-BG"/>
          </a:p>
        </p:txBody>
      </p:sp>
      <p:sp>
        <p:nvSpPr>
          <p:cNvPr id="14"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6" name="Text Placeholder 7"/>
          <p:cNvSpPr>
            <a:spLocks noGrp="1"/>
          </p:cNvSpPr>
          <p:nvPr>
            <p:ph type="body" sz="quarter" idx="17"/>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Tree>
    <p:extLst>
      <p:ext uri="{BB962C8B-B14F-4D97-AF65-F5344CB8AC3E}">
        <p14:creationId xmlns:p14="http://schemas.microsoft.com/office/powerpoint/2010/main" val="182471256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4 Chart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5" y="300147"/>
            <a:ext cx="8074507" cy="631607"/>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8" name="Text Placeholder 5"/>
          <p:cNvSpPr>
            <a:spLocks noGrp="1"/>
          </p:cNvSpPr>
          <p:nvPr>
            <p:ph type="body" sz="quarter" idx="12"/>
          </p:nvPr>
        </p:nvSpPr>
        <p:spPr>
          <a:xfrm>
            <a:off x="112713" y="1231899"/>
            <a:ext cx="1333500" cy="4030565"/>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14"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6" name="Text Placeholder 7"/>
          <p:cNvSpPr>
            <a:spLocks noGrp="1"/>
          </p:cNvSpPr>
          <p:nvPr>
            <p:ph type="body" sz="quarter" idx="17"/>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
        <p:nvSpPr>
          <p:cNvPr id="11" name="Chart Placeholder 2"/>
          <p:cNvSpPr>
            <a:spLocks noGrp="1"/>
          </p:cNvSpPr>
          <p:nvPr>
            <p:ph type="chart" sz="quarter" idx="10"/>
          </p:nvPr>
        </p:nvSpPr>
        <p:spPr>
          <a:xfrm>
            <a:off x="2026995" y="4040153"/>
            <a:ext cx="3935023" cy="2761569"/>
          </a:xfrm>
          <a:prstGeom prst="rect">
            <a:avLst/>
          </a:prstGeom>
          <a:ln w="12700">
            <a:solidFill>
              <a:schemeClr val="accent5"/>
            </a:solidFill>
          </a:ln>
        </p:spPr>
        <p:txBody>
          <a:bodyPr/>
          <a:lstStyle/>
          <a:p>
            <a:r>
              <a:rPr lang="en-US"/>
              <a:t>Click icon to add chart</a:t>
            </a:r>
            <a:endParaRPr lang="bg-BG" dirty="0"/>
          </a:p>
        </p:txBody>
      </p:sp>
      <p:sp>
        <p:nvSpPr>
          <p:cNvPr id="15" name="Chart Placeholder 2"/>
          <p:cNvSpPr>
            <a:spLocks noGrp="1"/>
          </p:cNvSpPr>
          <p:nvPr>
            <p:ph type="chart" sz="quarter" idx="14"/>
          </p:nvPr>
        </p:nvSpPr>
        <p:spPr>
          <a:xfrm>
            <a:off x="6083558" y="4040153"/>
            <a:ext cx="4017943" cy="2761569"/>
          </a:xfrm>
          <a:prstGeom prst="rect">
            <a:avLst/>
          </a:prstGeom>
          <a:ln w="12700">
            <a:solidFill>
              <a:schemeClr val="accent5"/>
            </a:solidFill>
          </a:ln>
        </p:spPr>
        <p:txBody>
          <a:bodyPr/>
          <a:lstStyle/>
          <a:p>
            <a:r>
              <a:rPr lang="en-US"/>
              <a:t>Click icon to add chart</a:t>
            </a:r>
            <a:endParaRPr lang="bg-BG"/>
          </a:p>
        </p:txBody>
      </p:sp>
      <p:sp>
        <p:nvSpPr>
          <p:cNvPr id="17" name="Chart Placeholder 2"/>
          <p:cNvSpPr>
            <a:spLocks noGrp="1"/>
          </p:cNvSpPr>
          <p:nvPr>
            <p:ph type="chart" sz="quarter" idx="15"/>
          </p:nvPr>
        </p:nvSpPr>
        <p:spPr>
          <a:xfrm>
            <a:off x="2026994" y="1107907"/>
            <a:ext cx="8074507" cy="2761569"/>
          </a:xfrm>
          <a:prstGeom prst="rect">
            <a:avLst/>
          </a:prstGeom>
          <a:ln w="12700">
            <a:solidFill>
              <a:schemeClr val="accent5"/>
            </a:solidFill>
          </a:ln>
        </p:spPr>
        <p:txBody>
          <a:bodyPr/>
          <a:lstStyle/>
          <a:p>
            <a:r>
              <a:rPr lang="en-US"/>
              <a:t>Click icon to add chart</a:t>
            </a:r>
            <a:endParaRPr lang="bg-BG" dirty="0"/>
          </a:p>
        </p:txBody>
      </p:sp>
    </p:spTree>
    <p:extLst>
      <p:ext uri="{BB962C8B-B14F-4D97-AF65-F5344CB8AC3E}">
        <p14:creationId xmlns:p14="http://schemas.microsoft.com/office/powerpoint/2010/main" val="115421650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 Charts">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5" y="300147"/>
            <a:ext cx="8074507" cy="631607"/>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8" name="Text Placeholder 5"/>
          <p:cNvSpPr>
            <a:spLocks noGrp="1"/>
          </p:cNvSpPr>
          <p:nvPr>
            <p:ph type="body" sz="quarter" idx="12"/>
          </p:nvPr>
        </p:nvSpPr>
        <p:spPr>
          <a:xfrm>
            <a:off x="112713" y="1231900"/>
            <a:ext cx="1333500" cy="4011904"/>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10" name="Chart Placeholder 2"/>
          <p:cNvSpPr>
            <a:spLocks noGrp="1"/>
          </p:cNvSpPr>
          <p:nvPr>
            <p:ph type="chart" sz="quarter" idx="15"/>
          </p:nvPr>
        </p:nvSpPr>
        <p:spPr>
          <a:xfrm>
            <a:off x="2026995" y="1107907"/>
            <a:ext cx="2572998" cy="2761569"/>
          </a:xfrm>
          <a:prstGeom prst="rect">
            <a:avLst/>
          </a:prstGeom>
          <a:ln w="12700">
            <a:solidFill>
              <a:schemeClr val="accent5"/>
            </a:solidFill>
          </a:ln>
        </p:spPr>
        <p:txBody>
          <a:bodyPr/>
          <a:lstStyle/>
          <a:p>
            <a:r>
              <a:rPr lang="en-US"/>
              <a:t>Click icon to add chart</a:t>
            </a:r>
            <a:endParaRPr lang="bg-BG" dirty="0"/>
          </a:p>
        </p:txBody>
      </p:sp>
      <p:sp>
        <p:nvSpPr>
          <p:cNvPr id="14" name="Chart Placeholder 2"/>
          <p:cNvSpPr>
            <a:spLocks noGrp="1"/>
          </p:cNvSpPr>
          <p:nvPr>
            <p:ph type="chart" sz="quarter" idx="16"/>
          </p:nvPr>
        </p:nvSpPr>
        <p:spPr>
          <a:xfrm>
            <a:off x="4777749" y="1102431"/>
            <a:ext cx="2572998" cy="2761569"/>
          </a:xfrm>
          <a:prstGeom prst="rect">
            <a:avLst/>
          </a:prstGeom>
          <a:ln w="12700">
            <a:solidFill>
              <a:schemeClr val="accent5"/>
            </a:solidFill>
          </a:ln>
        </p:spPr>
        <p:txBody>
          <a:bodyPr/>
          <a:lstStyle/>
          <a:p>
            <a:r>
              <a:rPr lang="en-US"/>
              <a:t>Click icon to add chart</a:t>
            </a:r>
            <a:endParaRPr lang="bg-BG" dirty="0"/>
          </a:p>
        </p:txBody>
      </p:sp>
      <p:sp>
        <p:nvSpPr>
          <p:cNvPr id="15" name="Chart Placeholder 2"/>
          <p:cNvSpPr>
            <a:spLocks noGrp="1"/>
          </p:cNvSpPr>
          <p:nvPr>
            <p:ph type="chart" sz="quarter" idx="17"/>
          </p:nvPr>
        </p:nvSpPr>
        <p:spPr>
          <a:xfrm>
            <a:off x="7528503" y="1102431"/>
            <a:ext cx="2572998" cy="2761569"/>
          </a:xfrm>
          <a:prstGeom prst="rect">
            <a:avLst/>
          </a:prstGeom>
          <a:ln w="12700">
            <a:solidFill>
              <a:schemeClr val="accent5"/>
            </a:solidFill>
          </a:ln>
        </p:spPr>
        <p:txBody>
          <a:bodyPr/>
          <a:lstStyle/>
          <a:p>
            <a:r>
              <a:rPr lang="en-US"/>
              <a:t>Click icon to add chart</a:t>
            </a:r>
            <a:endParaRPr lang="bg-BG" dirty="0"/>
          </a:p>
        </p:txBody>
      </p:sp>
      <p:sp>
        <p:nvSpPr>
          <p:cNvPr id="16" name="Chart Placeholder 2"/>
          <p:cNvSpPr>
            <a:spLocks noGrp="1"/>
          </p:cNvSpPr>
          <p:nvPr>
            <p:ph type="chart" sz="quarter" idx="18"/>
          </p:nvPr>
        </p:nvSpPr>
        <p:spPr>
          <a:xfrm>
            <a:off x="2026995" y="4056583"/>
            <a:ext cx="2572998" cy="2761569"/>
          </a:xfrm>
          <a:prstGeom prst="rect">
            <a:avLst/>
          </a:prstGeom>
          <a:ln w="12700">
            <a:solidFill>
              <a:schemeClr val="accent5"/>
            </a:solidFill>
          </a:ln>
        </p:spPr>
        <p:txBody>
          <a:bodyPr/>
          <a:lstStyle/>
          <a:p>
            <a:r>
              <a:rPr lang="en-US"/>
              <a:t>Click icon to add chart</a:t>
            </a:r>
            <a:endParaRPr lang="bg-BG" dirty="0"/>
          </a:p>
        </p:txBody>
      </p:sp>
      <p:sp>
        <p:nvSpPr>
          <p:cNvPr id="17" name="Chart Placeholder 2"/>
          <p:cNvSpPr>
            <a:spLocks noGrp="1"/>
          </p:cNvSpPr>
          <p:nvPr>
            <p:ph type="chart" sz="quarter" idx="19"/>
          </p:nvPr>
        </p:nvSpPr>
        <p:spPr>
          <a:xfrm>
            <a:off x="4777749" y="4051107"/>
            <a:ext cx="2572998" cy="2761569"/>
          </a:xfrm>
          <a:prstGeom prst="rect">
            <a:avLst/>
          </a:prstGeom>
          <a:ln w="12700">
            <a:solidFill>
              <a:schemeClr val="accent5"/>
            </a:solidFill>
          </a:ln>
        </p:spPr>
        <p:txBody>
          <a:bodyPr/>
          <a:lstStyle/>
          <a:p>
            <a:r>
              <a:rPr lang="en-US"/>
              <a:t>Click icon to add chart</a:t>
            </a:r>
            <a:endParaRPr lang="bg-BG" dirty="0"/>
          </a:p>
        </p:txBody>
      </p:sp>
      <p:sp>
        <p:nvSpPr>
          <p:cNvPr id="18" name="Chart Placeholder 2"/>
          <p:cNvSpPr>
            <a:spLocks noGrp="1"/>
          </p:cNvSpPr>
          <p:nvPr>
            <p:ph type="chart" sz="quarter" idx="20"/>
          </p:nvPr>
        </p:nvSpPr>
        <p:spPr>
          <a:xfrm>
            <a:off x="7528503" y="4051107"/>
            <a:ext cx="2572998" cy="2761569"/>
          </a:xfrm>
          <a:prstGeom prst="rect">
            <a:avLst/>
          </a:prstGeom>
          <a:ln w="12700">
            <a:solidFill>
              <a:schemeClr val="accent5"/>
            </a:solidFill>
          </a:ln>
        </p:spPr>
        <p:txBody>
          <a:bodyPr/>
          <a:lstStyle/>
          <a:p>
            <a:r>
              <a:rPr lang="en-US"/>
              <a:t>Click icon to add chart</a:t>
            </a:r>
            <a:endParaRPr lang="bg-BG" dirty="0"/>
          </a:p>
        </p:txBody>
      </p:sp>
      <p:sp>
        <p:nvSpPr>
          <p:cNvPr id="19"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21" name="Text Placeholder 7"/>
          <p:cNvSpPr>
            <a:spLocks noGrp="1"/>
          </p:cNvSpPr>
          <p:nvPr>
            <p:ph type="body" sz="quarter" idx="14"/>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Tree>
    <p:extLst>
      <p:ext uri="{BB962C8B-B14F-4D97-AF65-F5344CB8AC3E}">
        <p14:creationId xmlns:p14="http://schemas.microsoft.com/office/powerpoint/2010/main" val="2448543410"/>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6 Charts">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5" y="300147"/>
            <a:ext cx="8074507" cy="631607"/>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8" name="Text Placeholder 5"/>
          <p:cNvSpPr>
            <a:spLocks noGrp="1"/>
          </p:cNvSpPr>
          <p:nvPr>
            <p:ph type="body" sz="quarter" idx="12"/>
          </p:nvPr>
        </p:nvSpPr>
        <p:spPr>
          <a:xfrm>
            <a:off x="112713" y="1231900"/>
            <a:ext cx="1333500" cy="4011904"/>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19"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21" name="Text Placeholder 7"/>
          <p:cNvSpPr>
            <a:spLocks noGrp="1"/>
          </p:cNvSpPr>
          <p:nvPr>
            <p:ph type="body" sz="quarter" idx="14"/>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
        <p:nvSpPr>
          <p:cNvPr id="13" name="Chart Placeholder 2"/>
          <p:cNvSpPr>
            <a:spLocks noGrp="1"/>
          </p:cNvSpPr>
          <p:nvPr>
            <p:ph type="chart" sz="quarter" idx="15"/>
          </p:nvPr>
        </p:nvSpPr>
        <p:spPr>
          <a:xfrm>
            <a:off x="2026995" y="1107907"/>
            <a:ext cx="2572998" cy="2761569"/>
          </a:xfrm>
          <a:prstGeom prst="rect">
            <a:avLst/>
          </a:prstGeom>
          <a:ln w="12700">
            <a:solidFill>
              <a:schemeClr val="accent5"/>
            </a:solidFill>
          </a:ln>
        </p:spPr>
        <p:txBody>
          <a:bodyPr/>
          <a:lstStyle/>
          <a:p>
            <a:r>
              <a:rPr lang="en-US"/>
              <a:t>Click icon to add chart</a:t>
            </a:r>
            <a:endParaRPr lang="bg-BG" dirty="0"/>
          </a:p>
        </p:txBody>
      </p:sp>
      <p:sp>
        <p:nvSpPr>
          <p:cNvPr id="20" name="Chart Placeholder 2"/>
          <p:cNvSpPr>
            <a:spLocks noGrp="1"/>
          </p:cNvSpPr>
          <p:nvPr>
            <p:ph type="chart" sz="quarter" idx="16"/>
          </p:nvPr>
        </p:nvSpPr>
        <p:spPr>
          <a:xfrm>
            <a:off x="4777749" y="1102431"/>
            <a:ext cx="2572998" cy="2761569"/>
          </a:xfrm>
          <a:prstGeom prst="rect">
            <a:avLst/>
          </a:prstGeom>
          <a:ln w="12700">
            <a:solidFill>
              <a:schemeClr val="accent5"/>
            </a:solidFill>
          </a:ln>
        </p:spPr>
        <p:txBody>
          <a:bodyPr/>
          <a:lstStyle/>
          <a:p>
            <a:r>
              <a:rPr lang="en-US"/>
              <a:t>Click icon to add chart</a:t>
            </a:r>
            <a:endParaRPr lang="bg-BG" dirty="0"/>
          </a:p>
        </p:txBody>
      </p:sp>
      <p:sp>
        <p:nvSpPr>
          <p:cNvPr id="22" name="Chart Placeholder 2"/>
          <p:cNvSpPr>
            <a:spLocks noGrp="1"/>
          </p:cNvSpPr>
          <p:nvPr>
            <p:ph type="chart" sz="quarter" idx="17"/>
          </p:nvPr>
        </p:nvSpPr>
        <p:spPr>
          <a:xfrm>
            <a:off x="7528503" y="1102431"/>
            <a:ext cx="2572998" cy="2761569"/>
          </a:xfrm>
          <a:prstGeom prst="rect">
            <a:avLst/>
          </a:prstGeom>
          <a:ln w="12700">
            <a:solidFill>
              <a:schemeClr val="accent5"/>
            </a:solidFill>
          </a:ln>
        </p:spPr>
        <p:txBody>
          <a:bodyPr/>
          <a:lstStyle/>
          <a:p>
            <a:r>
              <a:rPr lang="en-US"/>
              <a:t>Click icon to add chart</a:t>
            </a:r>
            <a:endParaRPr lang="bg-BG" dirty="0"/>
          </a:p>
        </p:txBody>
      </p:sp>
      <p:sp>
        <p:nvSpPr>
          <p:cNvPr id="23" name="Table Placeholder 2"/>
          <p:cNvSpPr>
            <a:spLocks noGrp="1"/>
          </p:cNvSpPr>
          <p:nvPr>
            <p:ph type="tbl" sz="quarter" idx="10"/>
          </p:nvPr>
        </p:nvSpPr>
        <p:spPr>
          <a:xfrm>
            <a:off x="2027238" y="4045629"/>
            <a:ext cx="8074263" cy="2807317"/>
          </a:xfrm>
          <a:prstGeom prst="rect">
            <a:avLst/>
          </a:prstGeom>
          <a:ln>
            <a:noFill/>
          </a:ln>
        </p:spPr>
        <p:style>
          <a:lnRef idx="2">
            <a:schemeClr val="accent1"/>
          </a:lnRef>
          <a:fillRef idx="1">
            <a:schemeClr val="lt1"/>
          </a:fillRef>
          <a:effectRef idx="0">
            <a:schemeClr val="accent1"/>
          </a:effectRef>
          <a:fontRef idx="none"/>
        </p:style>
        <p:txBody>
          <a:bodyPr/>
          <a:lstStyle>
            <a:lvl1pPr marL="0" indent="0">
              <a:buFontTx/>
              <a:buNone/>
              <a:defRPr sz="1600" b="1"/>
            </a:lvl1pPr>
          </a:lstStyle>
          <a:p>
            <a:r>
              <a:rPr lang="en-US"/>
              <a:t>Click icon to add table</a:t>
            </a:r>
            <a:endParaRPr lang="bg-BG" dirty="0"/>
          </a:p>
        </p:txBody>
      </p:sp>
    </p:spTree>
    <p:extLst>
      <p:ext uri="{BB962C8B-B14F-4D97-AF65-F5344CB8AC3E}">
        <p14:creationId xmlns:p14="http://schemas.microsoft.com/office/powerpoint/2010/main" val="164794627"/>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6 Charts">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5" y="300147"/>
            <a:ext cx="8074507" cy="631607"/>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8" name="Text Placeholder 5"/>
          <p:cNvSpPr>
            <a:spLocks noGrp="1"/>
          </p:cNvSpPr>
          <p:nvPr>
            <p:ph type="body" sz="quarter" idx="12"/>
          </p:nvPr>
        </p:nvSpPr>
        <p:spPr>
          <a:xfrm>
            <a:off x="112713" y="1231900"/>
            <a:ext cx="1333500" cy="4011904"/>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19"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21" name="Text Placeholder 7"/>
          <p:cNvSpPr>
            <a:spLocks noGrp="1"/>
          </p:cNvSpPr>
          <p:nvPr>
            <p:ph type="body" sz="quarter" idx="14"/>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
        <p:nvSpPr>
          <p:cNvPr id="11" name="Chart Placeholder 2"/>
          <p:cNvSpPr>
            <a:spLocks noGrp="1"/>
          </p:cNvSpPr>
          <p:nvPr>
            <p:ph type="chart" sz="quarter" idx="17"/>
          </p:nvPr>
        </p:nvSpPr>
        <p:spPr>
          <a:xfrm>
            <a:off x="6086475" y="1102431"/>
            <a:ext cx="4015026" cy="2761569"/>
          </a:xfrm>
          <a:prstGeom prst="rect">
            <a:avLst/>
          </a:prstGeom>
          <a:ln w="12700">
            <a:solidFill>
              <a:schemeClr val="accent5"/>
            </a:solidFill>
          </a:ln>
        </p:spPr>
        <p:txBody>
          <a:bodyPr/>
          <a:lstStyle/>
          <a:p>
            <a:r>
              <a:rPr lang="en-US"/>
              <a:t>Click icon to add chart</a:t>
            </a:r>
            <a:endParaRPr lang="bg-BG" dirty="0"/>
          </a:p>
        </p:txBody>
      </p:sp>
      <p:sp>
        <p:nvSpPr>
          <p:cNvPr id="12" name="Chart Placeholder 2"/>
          <p:cNvSpPr>
            <a:spLocks noGrp="1"/>
          </p:cNvSpPr>
          <p:nvPr>
            <p:ph type="chart" sz="quarter" idx="18"/>
          </p:nvPr>
        </p:nvSpPr>
        <p:spPr>
          <a:xfrm>
            <a:off x="2026996" y="1102431"/>
            <a:ext cx="3830880" cy="5715721"/>
          </a:xfrm>
          <a:prstGeom prst="rect">
            <a:avLst/>
          </a:prstGeom>
          <a:ln w="12700">
            <a:solidFill>
              <a:schemeClr val="accent5"/>
            </a:solidFill>
          </a:ln>
        </p:spPr>
        <p:txBody>
          <a:bodyPr/>
          <a:lstStyle/>
          <a:p>
            <a:r>
              <a:rPr lang="en-US"/>
              <a:t>Click icon to add chart</a:t>
            </a:r>
            <a:endParaRPr lang="bg-BG" dirty="0"/>
          </a:p>
        </p:txBody>
      </p:sp>
      <p:sp>
        <p:nvSpPr>
          <p:cNvPr id="14" name="Chart Placeholder 2"/>
          <p:cNvSpPr>
            <a:spLocks noGrp="1"/>
          </p:cNvSpPr>
          <p:nvPr>
            <p:ph type="chart" sz="quarter" idx="20"/>
          </p:nvPr>
        </p:nvSpPr>
        <p:spPr>
          <a:xfrm>
            <a:off x="6086475" y="4051107"/>
            <a:ext cx="4015026" cy="2761569"/>
          </a:xfrm>
          <a:prstGeom prst="rect">
            <a:avLst/>
          </a:prstGeom>
          <a:ln w="12700">
            <a:solidFill>
              <a:schemeClr val="accent5"/>
            </a:solidFill>
          </a:ln>
        </p:spPr>
        <p:txBody>
          <a:bodyPr/>
          <a:lstStyle/>
          <a:p>
            <a:r>
              <a:rPr lang="en-US"/>
              <a:t>Click icon to add chart</a:t>
            </a:r>
            <a:endParaRPr lang="bg-BG" dirty="0"/>
          </a:p>
        </p:txBody>
      </p:sp>
    </p:spTree>
    <p:extLst>
      <p:ext uri="{BB962C8B-B14F-4D97-AF65-F5344CB8AC3E}">
        <p14:creationId xmlns:p14="http://schemas.microsoft.com/office/powerpoint/2010/main" val="301064181"/>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Charts Landscape">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5" y="300147"/>
            <a:ext cx="8074507" cy="631607"/>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8" name="Text Placeholder 5"/>
          <p:cNvSpPr>
            <a:spLocks noGrp="1"/>
          </p:cNvSpPr>
          <p:nvPr>
            <p:ph type="body" sz="quarter" idx="12"/>
          </p:nvPr>
        </p:nvSpPr>
        <p:spPr>
          <a:xfrm>
            <a:off x="112713" y="1231899"/>
            <a:ext cx="1333500" cy="4030565"/>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10" name="Chart Placeholder 2"/>
          <p:cNvSpPr>
            <a:spLocks noGrp="1"/>
          </p:cNvSpPr>
          <p:nvPr>
            <p:ph type="chart" sz="quarter" idx="15"/>
          </p:nvPr>
        </p:nvSpPr>
        <p:spPr>
          <a:xfrm>
            <a:off x="2026994" y="1107908"/>
            <a:ext cx="8074507" cy="1803243"/>
          </a:xfrm>
          <a:prstGeom prst="rect">
            <a:avLst/>
          </a:prstGeom>
          <a:ln w="12700">
            <a:solidFill>
              <a:schemeClr val="accent5"/>
            </a:solidFill>
          </a:ln>
        </p:spPr>
        <p:txBody>
          <a:bodyPr/>
          <a:lstStyle/>
          <a:p>
            <a:r>
              <a:rPr lang="en-US"/>
              <a:t>Click icon to add chart</a:t>
            </a:r>
            <a:endParaRPr lang="bg-BG" dirty="0"/>
          </a:p>
        </p:txBody>
      </p:sp>
      <p:sp>
        <p:nvSpPr>
          <p:cNvPr id="19" name="Chart Placeholder 2"/>
          <p:cNvSpPr>
            <a:spLocks noGrp="1"/>
          </p:cNvSpPr>
          <p:nvPr>
            <p:ph type="chart" sz="quarter" idx="16"/>
          </p:nvPr>
        </p:nvSpPr>
        <p:spPr>
          <a:xfrm>
            <a:off x="2026993" y="3055932"/>
            <a:ext cx="8074507" cy="1803243"/>
          </a:xfrm>
          <a:prstGeom prst="rect">
            <a:avLst/>
          </a:prstGeom>
          <a:ln w="12700">
            <a:solidFill>
              <a:schemeClr val="accent5"/>
            </a:solidFill>
          </a:ln>
        </p:spPr>
        <p:txBody>
          <a:bodyPr/>
          <a:lstStyle/>
          <a:p>
            <a:r>
              <a:rPr lang="en-US"/>
              <a:t>Click icon to add chart</a:t>
            </a:r>
            <a:endParaRPr lang="bg-BG" dirty="0"/>
          </a:p>
        </p:txBody>
      </p:sp>
      <p:sp>
        <p:nvSpPr>
          <p:cNvPr id="20" name="Chart Placeholder 2"/>
          <p:cNvSpPr>
            <a:spLocks noGrp="1"/>
          </p:cNvSpPr>
          <p:nvPr>
            <p:ph type="chart" sz="quarter" idx="17"/>
          </p:nvPr>
        </p:nvSpPr>
        <p:spPr>
          <a:xfrm>
            <a:off x="2026993" y="5003957"/>
            <a:ext cx="8074507" cy="1803243"/>
          </a:xfrm>
          <a:prstGeom prst="rect">
            <a:avLst/>
          </a:prstGeom>
          <a:ln w="12700">
            <a:solidFill>
              <a:schemeClr val="accent5"/>
            </a:solidFill>
          </a:ln>
        </p:spPr>
        <p:txBody>
          <a:bodyPr/>
          <a:lstStyle/>
          <a:p>
            <a:r>
              <a:rPr lang="en-US"/>
              <a:t>Click icon to add chart</a:t>
            </a:r>
            <a:endParaRPr lang="bg-BG" dirty="0"/>
          </a:p>
        </p:txBody>
      </p:sp>
      <p:sp>
        <p:nvSpPr>
          <p:cNvPr id="21"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2" name="Text Placeholder 7"/>
          <p:cNvSpPr>
            <a:spLocks noGrp="1"/>
          </p:cNvSpPr>
          <p:nvPr>
            <p:ph type="body" sz="quarter" idx="14"/>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Tree>
    <p:extLst>
      <p:ext uri="{BB962C8B-B14F-4D97-AF65-F5344CB8AC3E}">
        <p14:creationId xmlns:p14="http://schemas.microsoft.com/office/powerpoint/2010/main" val="421708248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tutle Slide">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6" y="4296"/>
            <a:ext cx="10691812" cy="7555377"/>
          </a:xfrm>
          <a:prstGeom prst="rect">
            <a:avLst/>
          </a:prstGeom>
        </p:spPr>
      </p:pic>
      <p:sp>
        <p:nvSpPr>
          <p:cNvPr id="8" name="Title 7"/>
          <p:cNvSpPr>
            <a:spLocks noGrp="1"/>
          </p:cNvSpPr>
          <p:nvPr>
            <p:ph type="title"/>
          </p:nvPr>
        </p:nvSpPr>
        <p:spPr>
          <a:xfrm>
            <a:off x="3124779" y="3610191"/>
            <a:ext cx="6946850" cy="847509"/>
          </a:xfrm>
          <a:prstGeom prst="rect">
            <a:avLst/>
          </a:prstGeom>
        </p:spPr>
        <p:txBody>
          <a:bodyPr>
            <a:normAutofit/>
          </a:bodyPr>
          <a:lstStyle>
            <a:lvl1pPr>
              <a:defRPr sz="3600" b="1">
                <a:solidFill>
                  <a:schemeClr val="accent3"/>
                </a:solidFill>
              </a:defRPr>
            </a:lvl1pPr>
          </a:lstStyle>
          <a:p>
            <a:r>
              <a:rPr lang="en-US" dirty="0"/>
              <a:t>Click to edit Master title style</a:t>
            </a:r>
            <a:endParaRPr lang="bg-BG" dirty="0"/>
          </a:p>
        </p:txBody>
      </p:sp>
      <p:sp>
        <p:nvSpPr>
          <p:cNvPr id="9" name="Picture Placeholder 2"/>
          <p:cNvSpPr>
            <a:spLocks noGrp="1"/>
          </p:cNvSpPr>
          <p:nvPr>
            <p:ph type="pic" sz="quarter" idx="11"/>
          </p:nvPr>
        </p:nvSpPr>
        <p:spPr>
          <a:xfrm>
            <a:off x="541305" y="522676"/>
            <a:ext cx="1566863" cy="2678112"/>
          </a:xfrm>
          <a:prstGeom prst="rect">
            <a:avLst/>
          </a:prstGeom>
        </p:spPr>
        <p:txBody>
          <a:bodyPr/>
          <a:lstStyle/>
          <a:p>
            <a:r>
              <a:rPr lang="en-US"/>
              <a:t>Click icon to add picture</a:t>
            </a:r>
            <a:endParaRPr lang="bg-BG"/>
          </a:p>
        </p:txBody>
      </p:sp>
    </p:spTree>
    <p:extLst>
      <p:ext uri="{BB962C8B-B14F-4D97-AF65-F5344CB8AC3E}">
        <p14:creationId xmlns:p14="http://schemas.microsoft.com/office/powerpoint/2010/main" val="31229331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33" y="14931"/>
            <a:ext cx="10673871" cy="7555377"/>
          </a:xfrm>
          <a:prstGeom prst="rect">
            <a:avLst/>
          </a:prstGeom>
        </p:spPr>
      </p:pic>
    </p:spTree>
    <p:extLst>
      <p:ext uri="{BB962C8B-B14F-4D97-AF65-F5344CB8AC3E}">
        <p14:creationId xmlns:p14="http://schemas.microsoft.com/office/powerpoint/2010/main" val="224982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7" y="270091"/>
            <a:ext cx="7985366" cy="758609"/>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6" name="Text Placeholder 5"/>
          <p:cNvSpPr>
            <a:spLocks noGrp="1"/>
          </p:cNvSpPr>
          <p:nvPr>
            <p:ph type="body" sz="quarter" idx="11"/>
          </p:nvPr>
        </p:nvSpPr>
        <p:spPr>
          <a:xfrm>
            <a:off x="112713" y="1231899"/>
            <a:ext cx="1333500" cy="4021235"/>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12"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4" name="Text Placeholder 7"/>
          <p:cNvSpPr>
            <a:spLocks noGrp="1"/>
          </p:cNvSpPr>
          <p:nvPr>
            <p:ph type="body" sz="quarter" idx="14"/>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
        <p:nvSpPr>
          <p:cNvPr id="10" name="Text Placeholder 9"/>
          <p:cNvSpPr>
            <a:spLocks noGrp="1"/>
          </p:cNvSpPr>
          <p:nvPr>
            <p:ph type="body" sz="quarter" idx="15"/>
          </p:nvPr>
        </p:nvSpPr>
        <p:spPr>
          <a:xfrm>
            <a:off x="2027238" y="1231900"/>
            <a:ext cx="7985125" cy="5616575"/>
          </a:xfrm>
          <a:prstGeom prst="rect">
            <a:avLst/>
          </a:prstGeom>
        </p:spPr>
        <p:txBody>
          <a:bodyPr/>
          <a:lstStyle>
            <a:lvl1pPr marL="0" indent="0" algn="just">
              <a:buNone/>
              <a:defRPr sz="1400" b="0"/>
            </a:lvl1pPr>
            <a:lvl2pPr marL="503971" indent="0" algn="just">
              <a:buNone/>
              <a:defRPr sz="1200" b="1"/>
            </a:lvl2pPr>
            <a:lvl3pPr marL="1007943" indent="0" algn="just">
              <a:buNone/>
              <a:defRPr sz="12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2494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_Large">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7" y="270091"/>
            <a:ext cx="7985366" cy="847509"/>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3" name="Table Placeholder 2"/>
          <p:cNvSpPr>
            <a:spLocks noGrp="1"/>
          </p:cNvSpPr>
          <p:nvPr>
            <p:ph type="tbl" sz="quarter" idx="10"/>
          </p:nvPr>
        </p:nvSpPr>
        <p:spPr>
          <a:xfrm>
            <a:off x="2027238" y="1506115"/>
            <a:ext cx="7985125" cy="5346832"/>
          </a:xfrm>
          <a:prstGeom prst="rect">
            <a:avLst/>
          </a:prstGeom>
          <a:ln>
            <a:noFill/>
          </a:ln>
        </p:spPr>
        <p:style>
          <a:lnRef idx="2">
            <a:schemeClr val="accent1"/>
          </a:lnRef>
          <a:fillRef idx="1">
            <a:schemeClr val="lt1"/>
          </a:fillRef>
          <a:effectRef idx="0">
            <a:schemeClr val="accent1"/>
          </a:effectRef>
          <a:fontRef idx="none"/>
        </p:style>
        <p:txBody>
          <a:bodyPr/>
          <a:lstStyle>
            <a:lvl1pPr marL="0" indent="0">
              <a:buFontTx/>
              <a:buNone/>
              <a:defRPr sz="1600" b="1"/>
            </a:lvl1pPr>
          </a:lstStyle>
          <a:p>
            <a:r>
              <a:rPr lang="en-US"/>
              <a:t>Click icon to add table</a:t>
            </a:r>
            <a:endParaRPr lang="bg-BG" dirty="0"/>
          </a:p>
        </p:txBody>
      </p:sp>
      <p:sp>
        <p:nvSpPr>
          <p:cNvPr id="6" name="Text Placeholder 5"/>
          <p:cNvSpPr>
            <a:spLocks noGrp="1"/>
          </p:cNvSpPr>
          <p:nvPr>
            <p:ph type="body" sz="quarter" idx="11"/>
          </p:nvPr>
        </p:nvSpPr>
        <p:spPr>
          <a:xfrm>
            <a:off x="112713" y="1231899"/>
            <a:ext cx="1333500" cy="4049227"/>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5" name="Text Placeholder 4"/>
          <p:cNvSpPr>
            <a:spLocks noGrp="1"/>
          </p:cNvSpPr>
          <p:nvPr>
            <p:ph type="body" sz="quarter" idx="12"/>
          </p:nvPr>
        </p:nvSpPr>
        <p:spPr>
          <a:xfrm>
            <a:off x="2027237" y="1117600"/>
            <a:ext cx="7985125" cy="270091"/>
          </a:xfrm>
          <a:prstGeom prst="rect">
            <a:avLst/>
          </a:prstGeom>
        </p:spPr>
        <p:txBody>
          <a:bodyPr>
            <a:normAutofit/>
          </a:bodyPr>
          <a:lstStyle>
            <a:lvl1pPr marL="0" indent="0">
              <a:buNone/>
              <a:defRPr sz="1600" b="1"/>
            </a:lvl1pPr>
          </a:lstStyle>
          <a:p>
            <a:pPr lvl="0"/>
            <a:r>
              <a:rPr lang="en-US"/>
              <a:t>Click to edit Master text styles</a:t>
            </a:r>
          </a:p>
        </p:txBody>
      </p:sp>
      <p:sp>
        <p:nvSpPr>
          <p:cNvPr id="12"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4" name="Text Placeholder 7"/>
          <p:cNvSpPr>
            <a:spLocks noGrp="1"/>
          </p:cNvSpPr>
          <p:nvPr>
            <p:ph type="body" sz="quarter" idx="14"/>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Tree>
    <p:extLst>
      <p:ext uri="{BB962C8B-B14F-4D97-AF65-F5344CB8AC3E}">
        <p14:creationId xmlns:p14="http://schemas.microsoft.com/office/powerpoint/2010/main" val="3645751294"/>
      </p:ext>
    </p:extLst>
  </p:cSld>
  <p:clrMapOvr>
    <a:masterClrMapping/>
  </p:clrMapOvr>
  <p:hf hdr="0" ftr="0" dt="0"/>
  <p:extLst>
    <p:ext uri="{DCECCB84-F9BA-43D5-87BE-67443E8EF086}">
      <p15:sldGuideLst xmlns:p15="http://schemas.microsoft.com/office/powerpoint/2012/main">
        <p15:guide id="1" orient="horz" pos="2381" userDrawn="1">
          <p15:clr>
            <a:srgbClr val="FBAE40"/>
          </p15:clr>
        </p15:guide>
        <p15:guide id="2" pos="3367"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_Large">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7" y="270091"/>
            <a:ext cx="7966316" cy="847509"/>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3" name="Chart Placeholder 2"/>
          <p:cNvSpPr>
            <a:spLocks noGrp="1"/>
          </p:cNvSpPr>
          <p:nvPr>
            <p:ph type="chart" sz="quarter" idx="10"/>
          </p:nvPr>
        </p:nvSpPr>
        <p:spPr>
          <a:xfrm>
            <a:off x="2027238" y="1296988"/>
            <a:ext cx="7966075" cy="5510212"/>
          </a:xfrm>
          <a:prstGeom prst="rect">
            <a:avLst/>
          </a:prstGeom>
          <a:ln/>
        </p:spPr>
        <p:style>
          <a:lnRef idx="2">
            <a:schemeClr val="accent1"/>
          </a:lnRef>
          <a:fillRef idx="1">
            <a:schemeClr val="lt1"/>
          </a:fillRef>
          <a:effectRef idx="0">
            <a:schemeClr val="accent1"/>
          </a:effectRef>
          <a:fontRef idx="none"/>
        </p:style>
        <p:txBody>
          <a:bodyPr/>
          <a:lstStyle>
            <a:lvl1pPr marL="0" indent="0">
              <a:buNone/>
              <a:defRPr sz="1600" b="1"/>
            </a:lvl1pPr>
          </a:lstStyle>
          <a:p>
            <a:r>
              <a:rPr lang="en-US"/>
              <a:t>Click icon to add chart</a:t>
            </a:r>
            <a:endParaRPr lang="bg-BG"/>
          </a:p>
        </p:txBody>
      </p:sp>
      <p:sp>
        <p:nvSpPr>
          <p:cNvPr id="9" name="Text Placeholder 5"/>
          <p:cNvSpPr>
            <a:spLocks noGrp="1"/>
          </p:cNvSpPr>
          <p:nvPr>
            <p:ph type="body" sz="quarter" idx="11"/>
          </p:nvPr>
        </p:nvSpPr>
        <p:spPr>
          <a:xfrm>
            <a:off x="112713" y="1231900"/>
            <a:ext cx="1333500" cy="4039896"/>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10"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4" name="Text Placeholder 7"/>
          <p:cNvSpPr>
            <a:spLocks noGrp="1"/>
          </p:cNvSpPr>
          <p:nvPr>
            <p:ph type="body" sz="quarter" idx="14"/>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Tree>
    <p:extLst>
      <p:ext uri="{BB962C8B-B14F-4D97-AF65-F5344CB8AC3E}">
        <p14:creationId xmlns:p14="http://schemas.microsoft.com/office/powerpoint/2010/main" val="297218476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amp; Table">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3" name="Chart Placeholder 2"/>
          <p:cNvSpPr>
            <a:spLocks noGrp="1"/>
          </p:cNvSpPr>
          <p:nvPr>
            <p:ph type="chart" sz="quarter" idx="10"/>
          </p:nvPr>
        </p:nvSpPr>
        <p:spPr>
          <a:xfrm>
            <a:off x="2027238" y="1231900"/>
            <a:ext cx="8081962" cy="2613025"/>
          </a:xfrm>
          <a:prstGeom prst="rect">
            <a:avLst/>
          </a:prstGeom>
          <a:ln w="12700">
            <a:solidFill>
              <a:schemeClr val="accent5"/>
            </a:solidFill>
          </a:ln>
        </p:spPr>
        <p:txBody>
          <a:bodyPr/>
          <a:lstStyle/>
          <a:p>
            <a:r>
              <a:rPr lang="en-US"/>
              <a:t>Click icon to add chart</a:t>
            </a:r>
            <a:endParaRPr lang="bg-BG"/>
          </a:p>
        </p:txBody>
      </p:sp>
      <p:sp>
        <p:nvSpPr>
          <p:cNvPr id="9" name="Table Placeholder 8"/>
          <p:cNvSpPr>
            <a:spLocks noGrp="1"/>
          </p:cNvSpPr>
          <p:nvPr>
            <p:ph type="tbl" sz="quarter" idx="11"/>
          </p:nvPr>
        </p:nvSpPr>
        <p:spPr>
          <a:xfrm>
            <a:off x="2027238" y="3946525"/>
            <a:ext cx="8081962" cy="2860675"/>
          </a:xfrm>
          <a:prstGeom prst="rect">
            <a:avLst/>
          </a:prstGeom>
          <a:ln w="12700">
            <a:solidFill>
              <a:schemeClr val="accent5"/>
            </a:solidFill>
          </a:ln>
        </p:spPr>
        <p:txBody>
          <a:bodyPr/>
          <a:lstStyle/>
          <a:p>
            <a:r>
              <a:rPr lang="en-US"/>
              <a:t>Click icon to add table</a:t>
            </a:r>
            <a:endParaRPr lang="bg-BG"/>
          </a:p>
        </p:txBody>
      </p:sp>
      <p:sp>
        <p:nvSpPr>
          <p:cNvPr id="14" name="Title 7"/>
          <p:cNvSpPr>
            <a:spLocks noGrp="1"/>
          </p:cNvSpPr>
          <p:nvPr>
            <p:ph type="title"/>
          </p:nvPr>
        </p:nvSpPr>
        <p:spPr>
          <a:xfrm>
            <a:off x="2026996" y="270091"/>
            <a:ext cx="8082203" cy="847509"/>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8" name="Text Placeholder 5"/>
          <p:cNvSpPr>
            <a:spLocks noGrp="1"/>
          </p:cNvSpPr>
          <p:nvPr>
            <p:ph type="body" sz="quarter" idx="12"/>
          </p:nvPr>
        </p:nvSpPr>
        <p:spPr>
          <a:xfrm>
            <a:off x="112713" y="1231899"/>
            <a:ext cx="1333500" cy="4030565"/>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10"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2" name="Text Placeholder 7"/>
          <p:cNvSpPr>
            <a:spLocks noGrp="1"/>
          </p:cNvSpPr>
          <p:nvPr>
            <p:ph type="body" sz="quarter" idx="14"/>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Tree>
    <p:extLst>
      <p:ext uri="{BB962C8B-B14F-4D97-AF65-F5344CB8AC3E}">
        <p14:creationId xmlns:p14="http://schemas.microsoft.com/office/powerpoint/2010/main" val="162237354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harts">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5" y="300147"/>
            <a:ext cx="8074507" cy="631607"/>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3" name="Chart Placeholder 2"/>
          <p:cNvSpPr>
            <a:spLocks noGrp="1"/>
          </p:cNvSpPr>
          <p:nvPr>
            <p:ph type="chart" sz="quarter" idx="10"/>
          </p:nvPr>
        </p:nvSpPr>
        <p:spPr>
          <a:xfrm>
            <a:off x="2027238" y="1157288"/>
            <a:ext cx="8074025" cy="2733675"/>
          </a:xfrm>
          <a:prstGeom prst="rect">
            <a:avLst/>
          </a:prstGeom>
          <a:ln w="12700">
            <a:solidFill>
              <a:schemeClr val="accent5"/>
            </a:solidFill>
          </a:ln>
        </p:spPr>
        <p:txBody>
          <a:bodyPr/>
          <a:lstStyle/>
          <a:p>
            <a:r>
              <a:rPr lang="en-US"/>
              <a:t>Click icon to add chart</a:t>
            </a:r>
            <a:endParaRPr lang="bg-BG"/>
          </a:p>
        </p:txBody>
      </p:sp>
      <p:sp>
        <p:nvSpPr>
          <p:cNvPr id="9" name="Chart Placeholder 8"/>
          <p:cNvSpPr>
            <a:spLocks noGrp="1"/>
          </p:cNvSpPr>
          <p:nvPr>
            <p:ph type="chart" sz="quarter" idx="11"/>
          </p:nvPr>
        </p:nvSpPr>
        <p:spPr>
          <a:xfrm>
            <a:off x="2027238" y="3965575"/>
            <a:ext cx="8074025" cy="2841625"/>
          </a:xfrm>
          <a:prstGeom prst="rect">
            <a:avLst/>
          </a:prstGeom>
          <a:ln w="12700">
            <a:solidFill>
              <a:schemeClr val="accent5"/>
            </a:solidFill>
          </a:ln>
        </p:spPr>
        <p:txBody>
          <a:bodyPr/>
          <a:lstStyle/>
          <a:p>
            <a:r>
              <a:rPr lang="en-US"/>
              <a:t>Click icon to add chart</a:t>
            </a:r>
            <a:endParaRPr lang="bg-BG"/>
          </a:p>
        </p:txBody>
      </p:sp>
      <p:sp>
        <p:nvSpPr>
          <p:cNvPr id="8" name="Text Placeholder 5"/>
          <p:cNvSpPr>
            <a:spLocks noGrp="1"/>
          </p:cNvSpPr>
          <p:nvPr>
            <p:ph type="body" sz="quarter" idx="12"/>
          </p:nvPr>
        </p:nvSpPr>
        <p:spPr>
          <a:xfrm>
            <a:off x="112713" y="1231899"/>
            <a:ext cx="1333500" cy="4021235"/>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10"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3" name="Text Placeholder 7"/>
          <p:cNvSpPr>
            <a:spLocks noGrp="1"/>
          </p:cNvSpPr>
          <p:nvPr>
            <p:ph type="body" sz="quarter" idx="14"/>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Tree>
    <p:extLst>
      <p:ext uri="{BB962C8B-B14F-4D97-AF65-F5344CB8AC3E}">
        <p14:creationId xmlns:p14="http://schemas.microsoft.com/office/powerpoint/2010/main" val="208590715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mp; Tex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5" y="300147"/>
            <a:ext cx="8074507" cy="631607"/>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3" name="Chart Placeholder 2"/>
          <p:cNvSpPr>
            <a:spLocks noGrp="1"/>
          </p:cNvSpPr>
          <p:nvPr>
            <p:ph type="chart" sz="quarter" idx="10"/>
          </p:nvPr>
        </p:nvSpPr>
        <p:spPr>
          <a:xfrm>
            <a:off x="2027238" y="1157288"/>
            <a:ext cx="8074025" cy="2733675"/>
          </a:xfrm>
          <a:prstGeom prst="rect">
            <a:avLst/>
          </a:prstGeom>
          <a:ln w="12700">
            <a:solidFill>
              <a:schemeClr val="accent5"/>
            </a:solidFill>
          </a:ln>
        </p:spPr>
        <p:txBody>
          <a:bodyPr/>
          <a:lstStyle/>
          <a:p>
            <a:r>
              <a:rPr lang="en-US"/>
              <a:t>Click icon to add chart</a:t>
            </a:r>
            <a:endParaRPr lang="bg-BG"/>
          </a:p>
        </p:txBody>
      </p:sp>
      <p:sp>
        <p:nvSpPr>
          <p:cNvPr id="8" name="Text Placeholder 5"/>
          <p:cNvSpPr>
            <a:spLocks noGrp="1"/>
          </p:cNvSpPr>
          <p:nvPr>
            <p:ph type="body" sz="quarter" idx="12"/>
          </p:nvPr>
        </p:nvSpPr>
        <p:spPr>
          <a:xfrm>
            <a:off x="112713" y="1231899"/>
            <a:ext cx="1333500" cy="4021235"/>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5" name="Text Placeholder 4"/>
          <p:cNvSpPr>
            <a:spLocks noGrp="1"/>
          </p:cNvSpPr>
          <p:nvPr>
            <p:ph type="body" sz="quarter" idx="13"/>
          </p:nvPr>
        </p:nvSpPr>
        <p:spPr>
          <a:xfrm>
            <a:off x="2027238" y="4002088"/>
            <a:ext cx="8074025" cy="2805112"/>
          </a:xfrm>
          <a:prstGeom prst="rect">
            <a:avLst/>
          </a:prstGeom>
        </p:spPr>
        <p:txBody>
          <a:bodyPr/>
          <a:lstStyle>
            <a:lvl1pPr marL="0" indent="0" algn="just">
              <a:buNone/>
              <a:defRPr sz="1400" b="0"/>
            </a:lvl1pPr>
            <a:lvl2pPr marL="503971" indent="0" algn="just">
              <a:buNone/>
              <a:defRPr sz="1200" b="1"/>
            </a:lvl2pPr>
            <a:lvl3pPr marL="1007943" indent="0" algn="just">
              <a:buNone/>
              <a:defRPr sz="1200"/>
            </a:lvl3pPr>
            <a:lvl4pPr marL="1511914" indent="0">
              <a:buNone/>
              <a:defRPr/>
            </a:lvl4pPr>
            <a:lvl5pPr marL="2015886" indent="0">
              <a:buNone/>
              <a:defRPr/>
            </a:lvl5pPr>
          </a:lstStyle>
          <a:p>
            <a:pPr lvl="0"/>
            <a:r>
              <a:rPr lang="en-US"/>
              <a:t>Click to edit Master text styles</a:t>
            </a:r>
          </a:p>
          <a:p>
            <a:pPr lvl="1"/>
            <a:r>
              <a:rPr lang="en-US"/>
              <a:t>Second level</a:t>
            </a:r>
          </a:p>
          <a:p>
            <a:pPr lvl="2"/>
            <a:r>
              <a:rPr lang="en-US"/>
              <a:t>Third level</a:t>
            </a:r>
          </a:p>
        </p:txBody>
      </p:sp>
      <p:sp>
        <p:nvSpPr>
          <p:cNvPr id="10"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3" name="Text Placeholder 7"/>
          <p:cNvSpPr>
            <a:spLocks noGrp="1"/>
          </p:cNvSpPr>
          <p:nvPr>
            <p:ph type="body" sz="quarter" idx="15"/>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Tree>
    <p:extLst>
      <p:ext uri="{BB962C8B-B14F-4D97-AF65-F5344CB8AC3E}">
        <p14:creationId xmlns:p14="http://schemas.microsoft.com/office/powerpoint/2010/main" val="198134303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harts Portrai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691810" cy="7555377"/>
          </a:xfrm>
          <a:prstGeom prst="rect">
            <a:avLst/>
          </a:prstGeom>
        </p:spPr>
      </p:pic>
      <p:sp>
        <p:nvSpPr>
          <p:cNvPr id="4" name="Title 7"/>
          <p:cNvSpPr>
            <a:spLocks noGrp="1"/>
          </p:cNvSpPr>
          <p:nvPr>
            <p:ph type="title"/>
          </p:nvPr>
        </p:nvSpPr>
        <p:spPr>
          <a:xfrm>
            <a:off x="2026995" y="300147"/>
            <a:ext cx="8074507" cy="631607"/>
          </a:xfrm>
          <a:prstGeom prst="rect">
            <a:avLst/>
          </a:prstGeom>
        </p:spPr>
        <p:txBody>
          <a:bodyPr>
            <a:normAutofit/>
          </a:bodyPr>
          <a:lstStyle>
            <a:lvl1pPr>
              <a:defRPr sz="2400" b="1">
                <a:solidFill>
                  <a:schemeClr val="accent3"/>
                </a:solidFill>
              </a:defRPr>
            </a:lvl1pPr>
          </a:lstStyle>
          <a:p>
            <a:r>
              <a:rPr lang="en-US" dirty="0"/>
              <a:t>Click to edit Master title style</a:t>
            </a:r>
            <a:endParaRPr lang="bg-BG" dirty="0"/>
          </a:p>
        </p:txBody>
      </p:sp>
      <p:sp>
        <p:nvSpPr>
          <p:cNvPr id="3" name="Chart Placeholder 2"/>
          <p:cNvSpPr>
            <a:spLocks noGrp="1"/>
          </p:cNvSpPr>
          <p:nvPr>
            <p:ph type="chart" sz="quarter" idx="10"/>
          </p:nvPr>
        </p:nvSpPr>
        <p:spPr>
          <a:xfrm>
            <a:off x="2027238" y="1157288"/>
            <a:ext cx="3935023" cy="5649912"/>
          </a:xfrm>
          <a:prstGeom prst="rect">
            <a:avLst/>
          </a:prstGeom>
          <a:ln w="12700">
            <a:solidFill>
              <a:schemeClr val="accent5"/>
            </a:solidFill>
          </a:ln>
        </p:spPr>
        <p:txBody>
          <a:bodyPr/>
          <a:lstStyle/>
          <a:p>
            <a:r>
              <a:rPr lang="en-US"/>
              <a:t>Click icon to add chart</a:t>
            </a:r>
            <a:endParaRPr lang="bg-BG" dirty="0"/>
          </a:p>
        </p:txBody>
      </p:sp>
      <p:sp>
        <p:nvSpPr>
          <p:cNvPr id="8" name="Text Placeholder 5"/>
          <p:cNvSpPr>
            <a:spLocks noGrp="1"/>
          </p:cNvSpPr>
          <p:nvPr>
            <p:ph type="body" sz="quarter" idx="12"/>
          </p:nvPr>
        </p:nvSpPr>
        <p:spPr>
          <a:xfrm>
            <a:off x="112713" y="1231899"/>
            <a:ext cx="1333500" cy="4021235"/>
          </a:xfrm>
          <a:prstGeom prst="rect">
            <a:avLst/>
          </a:prstGeom>
        </p:spPr>
        <p:txBody>
          <a:bodyPr>
            <a:normAutofit/>
          </a:bodyPr>
          <a:lstStyle>
            <a:lvl1pPr marL="0" indent="0">
              <a:buNone/>
              <a:defRPr sz="2400">
                <a:solidFill>
                  <a:schemeClr val="tx2"/>
                </a:solidFill>
                <a:latin typeface="Monotype Corsiva" panose="03010101010201010101" pitchFamily="66" charset="0"/>
              </a:defRPr>
            </a:lvl1pPr>
            <a:lvl5pPr marL="2015886" indent="0">
              <a:buNone/>
              <a:defRPr/>
            </a:lvl5pPr>
          </a:lstStyle>
          <a:p>
            <a:pPr lvl="0"/>
            <a:r>
              <a:rPr lang="en-US"/>
              <a:t>Click to edit Master text styles</a:t>
            </a:r>
          </a:p>
        </p:txBody>
      </p:sp>
      <p:sp>
        <p:nvSpPr>
          <p:cNvPr id="9" name="Chart Placeholder 2"/>
          <p:cNvSpPr>
            <a:spLocks noGrp="1"/>
          </p:cNvSpPr>
          <p:nvPr>
            <p:ph type="chart" sz="quarter" idx="13"/>
          </p:nvPr>
        </p:nvSpPr>
        <p:spPr>
          <a:xfrm>
            <a:off x="6104275" y="1157288"/>
            <a:ext cx="3997227" cy="5649912"/>
          </a:xfrm>
          <a:prstGeom prst="rect">
            <a:avLst/>
          </a:prstGeom>
          <a:ln w="12700">
            <a:solidFill>
              <a:schemeClr val="accent5"/>
            </a:solidFill>
          </a:ln>
        </p:spPr>
        <p:txBody>
          <a:bodyPr/>
          <a:lstStyle/>
          <a:p>
            <a:r>
              <a:rPr lang="en-US"/>
              <a:t>Click icon to add chart</a:t>
            </a:r>
            <a:endParaRPr lang="bg-BG"/>
          </a:p>
        </p:txBody>
      </p:sp>
      <p:sp>
        <p:nvSpPr>
          <p:cNvPr id="10" name="Slide Number Placeholder 5"/>
          <p:cNvSpPr>
            <a:spLocks noGrp="1"/>
          </p:cNvSpPr>
          <p:nvPr>
            <p:ph type="sldNum" sz="quarter" idx="4"/>
          </p:nvPr>
        </p:nvSpPr>
        <p:spPr>
          <a:xfrm>
            <a:off x="10185400" y="7126072"/>
            <a:ext cx="506412" cy="402483"/>
          </a:xfrm>
          <a:prstGeom prst="rect">
            <a:avLst/>
          </a:prstGeom>
        </p:spPr>
        <p:txBody>
          <a:bodyPr vert="horz" lIns="91440" tIns="45720" rIns="91440" bIns="45720" rtlCol="0" anchor="ctr"/>
          <a:lstStyle>
            <a:lvl1pPr algn="ctr">
              <a:defRPr sz="1323">
                <a:solidFill>
                  <a:schemeClr val="bg1"/>
                </a:solidFill>
              </a:defRPr>
            </a:lvl1pPr>
          </a:lstStyle>
          <a:p>
            <a:fld id="{DE3AA45F-980D-4F34-ABAD-1E35E3E654A8}" type="slidenum">
              <a:rPr lang="bg-BG" smtClean="0"/>
              <a:pPr/>
              <a:t>‹#›</a:t>
            </a:fld>
            <a:endParaRPr lang="bg-BG" dirty="0"/>
          </a:p>
        </p:txBody>
      </p:sp>
      <p:sp>
        <p:nvSpPr>
          <p:cNvPr id="13" name="Text Placeholder 7"/>
          <p:cNvSpPr>
            <a:spLocks noGrp="1"/>
          </p:cNvSpPr>
          <p:nvPr>
            <p:ph type="body" sz="quarter" idx="15"/>
          </p:nvPr>
        </p:nvSpPr>
        <p:spPr>
          <a:xfrm>
            <a:off x="2026997" y="6946256"/>
            <a:ext cx="7135812" cy="328612"/>
          </a:xfrm>
          <a:prstGeom prst="rect">
            <a:avLst/>
          </a:prstGeom>
        </p:spPr>
        <p:txBody>
          <a:bodyPr>
            <a:normAutofit/>
          </a:bodyPr>
          <a:lstStyle>
            <a:lvl1pPr marL="0" indent="0">
              <a:buNone/>
              <a:defRPr sz="1400" i="1">
                <a:solidFill>
                  <a:schemeClr val="accent3"/>
                </a:solidFill>
              </a:defRPr>
            </a:lvl1pPr>
          </a:lstStyle>
          <a:p>
            <a:pPr lvl="0"/>
            <a:r>
              <a:rPr lang="en-US" dirty="0"/>
              <a:t>Click to edit Master text styles</a:t>
            </a:r>
          </a:p>
        </p:txBody>
      </p:sp>
    </p:spTree>
    <p:extLst>
      <p:ext uri="{BB962C8B-B14F-4D97-AF65-F5344CB8AC3E}">
        <p14:creationId xmlns:p14="http://schemas.microsoft.com/office/powerpoint/2010/main" val="225065277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2116" y="4296"/>
            <a:ext cx="10691812" cy="7555377"/>
          </a:xfrm>
          <a:prstGeom prst="rect">
            <a:avLst/>
          </a:prstGeom>
        </p:spPr>
      </p:pic>
    </p:spTree>
    <p:extLst>
      <p:ext uri="{BB962C8B-B14F-4D97-AF65-F5344CB8AC3E}">
        <p14:creationId xmlns:p14="http://schemas.microsoft.com/office/powerpoint/2010/main" val="3505065480"/>
      </p:ext>
    </p:extLst>
  </p:cSld>
  <p:clrMap bg1="lt1" tx1="dk1" bg2="lt2" tx2="dk2" accent1="accent1" accent2="accent2" accent3="accent3" accent4="accent4" accent5="accent5" accent6="accent6" hlink="hlink" folHlink="folHlink"/>
  <p:sldLayoutIdLst>
    <p:sldLayoutId id="2147483686" r:id="rId1"/>
    <p:sldLayoutId id="2147483698" r:id="rId2"/>
    <p:sldLayoutId id="2147483699" r:id="rId3"/>
    <p:sldLayoutId id="2147483713"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4" r:id="rId15"/>
    <p:sldLayoutId id="2147483710" r:id="rId16"/>
    <p:sldLayoutId id="2147483715" r:id="rId17"/>
    <p:sldLayoutId id="2147483716" r:id="rId18"/>
    <p:sldLayoutId id="2147483711" r:id="rId19"/>
    <p:sldLayoutId id="2147483712" r:id="rId20"/>
  </p:sldLayoutIdLst>
  <p:hf hdr="0" ftr="0" dt="0"/>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007605" y="3404213"/>
            <a:ext cx="7611183" cy="964588"/>
          </a:xfrm>
          <a:noFill/>
        </p:spPr>
        <p:txBody>
          <a:bodyPr>
            <a:normAutofit fontScale="90000"/>
          </a:bodyPr>
          <a:lstStyle/>
          <a:p>
            <a:pPr algn="l"/>
            <a:r>
              <a:rPr lang="bg-BG" dirty="0"/>
              <a:t>ОБЩЕСТВЕНИ НАГЛАСИ КЪМ ДОНОРСТВОТО НА ОРГАНИ</a:t>
            </a:r>
            <a:endParaRPr lang="en-US" dirty="0"/>
          </a:p>
        </p:txBody>
      </p:sp>
      <p:sp>
        <p:nvSpPr>
          <p:cNvPr id="5" name="Текстов контейнер 4"/>
          <p:cNvSpPr>
            <a:spLocks noGrp="1"/>
          </p:cNvSpPr>
          <p:nvPr>
            <p:ph type="body" sz="quarter" idx="13"/>
          </p:nvPr>
        </p:nvSpPr>
        <p:spPr/>
        <p:txBody>
          <a:bodyPr/>
          <a:lstStyle/>
          <a:p>
            <a:r>
              <a:rPr lang="bg-BG" dirty="0"/>
              <a:t>Октомври 2019</a:t>
            </a:r>
            <a:endParaRPr lang="en-US" dirty="0"/>
          </a:p>
        </p:txBody>
      </p:sp>
    </p:spTree>
    <p:extLst>
      <p:ext uri="{BB962C8B-B14F-4D97-AF65-F5344CB8AC3E}">
        <p14:creationId xmlns:p14="http://schemas.microsoft.com/office/powerpoint/2010/main" val="2342564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5266" y="95619"/>
            <a:ext cx="8129574" cy="847509"/>
          </a:xfrm>
        </p:spPr>
        <p:txBody>
          <a:bodyPr>
            <a:normAutofit/>
          </a:bodyPr>
          <a:lstStyle/>
          <a:p>
            <a:br>
              <a:rPr lang="ru-RU" sz="1800" cap="all" dirty="0"/>
            </a:br>
            <a:r>
              <a:rPr lang="ru-RU" sz="1800" cap="all" dirty="0" err="1"/>
              <a:t>Срещали</a:t>
            </a:r>
            <a:r>
              <a:rPr lang="ru-RU" sz="1800" cap="all" dirty="0"/>
              <a:t> ли </a:t>
            </a:r>
            <a:r>
              <a:rPr lang="ru-RU" sz="1800" cap="all" dirty="0" err="1"/>
              <a:t>сте</a:t>
            </a:r>
            <a:r>
              <a:rPr lang="ru-RU" sz="1800" cap="all" dirty="0"/>
              <a:t> информация, </a:t>
            </a:r>
            <a:r>
              <a:rPr lang="ru-RU" sz="1800" cap="all" dirty="0" err="1"/>
              <a:t>свързана</a:t>
            </a:r>
            <a:r>
              <a:rPr lang="ru-RU" sz="1800" cap="all" dirty="0"/>
              <a:t> с </a:t>
            </a:r>
            <a:r>
              <a:rPr lang="ru-RU" sz="1800" cap="all" dirty="0" err="1"/>
              <a:t>донорството</a:t>
            </a:r>
            <a:r>
              <a:rPr lang="ru-RU" sz="1800" cap="all" dirty="0"/>
              <a:t>? </a:t>
            </a:r>
            <a:r>
              <a:rPr lang="en-US" sz="1800" cap="all" dirty="0"/>
              <a:t>(%)</a:t>
            </a:r>
            <a:endParaRPr lang="bg-BG" sz="1800" cap="all" dirty="0"/>
          </a:p>
        </p:txBody>
      </p:sp>
      <p:sp>
        <p:nvSpPr>
          <p:cNvPr id="5" name="Slide Number Placeholder 4"/>
          <p:cNvSpPr>
            <a:spLocks noGrp="1"/>
          </p:cNvSpPr>
          <p:nvPr>
            <p:ph type="sldNum" sz="quarter" idx="4"/>
          </p:nvPr>
        </p:nvSpPr>
        <p:spPr/>
        <p:txBody>
          <a:bodyPr/>
          <a:lstStyle/>
          <a:p>
            <a:fld id="{DE3AA45F-980D-4F34-ABAD-1E35E3E654A8}" type="slidenum">
              <a:rPr lang="bg-BG" smtClean="0"/>
              <a:pPr/>
              <a:t>10</a:t>
            </a:fld>
            <a:endParaRPr lang="bg-BG" dirty="0"/>
          </a:p>
        </p:txBody>
      </p:sp>
      <p:sp>
        <p:nvSpPr>
          <p:cNvPr id="6" name="Text Placeholder 5"/>
          <p:cNvSpPr>
            <a:spLocks noGrp="1"/>
          </p:cNvSpPr>
          <p:nvPr>
            <p:ph type="body" sz="quarter" idx="14"/>
          </p:nvPr>
        </p:nvSpPr>
        <p:spPr>
          <a:xfrm>
            <a:off x="2026997" y="6946256"/>
            <a:ext cx="6936250" cy="517800"/>
          </a:xfrm>
        </p:spPr>
        <p:txBody>
          <a:bodyPr>
            <a:noAutofit/>
          </a:bodyPr>
          <a:lstStyle/>
          <a:p>
            <a:pPr>
              <a:spcBef>
                <a:spcPts val="0"/>
              </a:spcBef>
            </a:pPr>
            <a:r>
              <a:rPr lang="en-US" sz="1000" dirty="0"/>
              <a:t>Q</a:t>
            </a:r>
            <a:r>
              <a:rPr lang="bg-BG" sz="1000" dirty="0"/>
              <a:t>2</a:t>
            </a:r>
            <a:r>
              <a:rPr lang="en-US" sz="1000" dirty="0"/>
              <a:t>. </a:t>
            </a:r>
            <a:r>
              <a:rPr lang="bg-BG" sz="1000" dirty="0"/>
              <a:t>А срещали ли сте някъде информация, свързана с донорството</a:t>
            </a:r>
            <a:r>
              <a:rPr lang="ru-RU" sz="1000" dirty="0"/>
              <a:t>?</a:t>
            </a:r>
          </a:p>
          <a:p>
            <a:pPr>
              <a:spcBef>
                <a:spcPts val="0"/>
              </a:spcBef>
            </a:pPr>
            <a:r>
              <a:rPr lang="en-US" sz="1000" dirty="0"/>
              <a:t>Q3. </a:t>
            </a:r>
            <a:r>
              <a:rPr lang="bg-BG" sz="1000" dirty="0"/>
              <a:t>Споменахте,че сте срещали информация какво трябва да направи човек,за да стане донор в интернет.Моля, посочете в кои сайтове: /Само сред посочилите, че са виждали информация в интернет</a:t>
            </a:r>
            <a:r>
              <a:rPr lang="ru-RU" sz="1000" dirty="0"/>
              <a:t>/</a:t>
            </a:r>
            <a:endParaRPr lang="bg-BG" sz="1000" dirty="0"/>
          </a:p>
        </p:txBody>
      </p:sp>
      <p:graphicFrame>
        <p:nvGraphicFramePr>
          <p:cNvPr id="4" name="Chart Placeholder 3"/>
          <p:cNvGraphicFramePr>
            <a:graphicFrameLocks noGrp="1"/>
          </p:cNvGraphicFramePr>
          <p:nvPr>
            <p:ph type="chart" sz="quarter" idx="10"/>
            <p:extLst>
              <p:ext uri="{D42A27DB-BD31-4B8C-83A1-F6EECF244321}">
                <p14:modId xmlns:p14="http://schemas.microsoft.com/office/powerpoint/2010/main" val="1438224702"/>
              </p:ext>
            </p:extLst>
          </p:nvPr>
        </p:nvGraphicFramePr>
        <p:xfrm>
          <a:off x="2017903" y="1137684"/>
          <a:ext cx="5201604" cy="5620273"/>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p:cNvSpPr txBox="1"/>
          <p:nvPr/>
        </p:nvSpPr>
        <p:spPr>
          <a:xfrm>
            <a:off x="4210498" y="6662560"/>
            <a:ext cx="1477926" cy="276999"/>
          </a:xfrm>
          <a:prstGeom prst="rect">
            <a:avLst/>
          </a:prstGeom>
          <a:noFill/>
        </p:spPr>
        <p:txBody>
          <a:bodyPr wrap="square" rtlCol="0">
            <a:spAutoFit/>
          </a:bodyPr>
          <a:lstStyle/>
          <a:p>
            <a:pPr algn="ctr"/>
            <a:r>
              <a:rPr lang="bg-BG" sz="1200" dirty="0">
                <a:latin typeface="Arial Narrow" panose="020B0606020202030204" pitchFamily="34" charset="0"/>
              </a:rPr>
              <a:t>База: Цялата извадка</a:t>
            </a:r>
          </a:p>
        </p:txBody>
      </p:sp>
      <p:sp>
        <p:nvSpPr>
          <p:cNvPr id="19" name="Freeform 18"/>
          <p:cNvSpPr/>
          <p:nvPr/>
        </p:nvSpPr>
        <p:spPr>
          <a:xfrm>
            <a:off x="9990399" y="292040"/>
            <a:ext cx="574721" cy="471487"/>
          </a:xfrm>
          <a:custGeom>
            <a:avLst/>
            <a:gdLst>
              <a:gd name="connsiteX0" fmla="*/ 2074460 w 4148919"/>
              <a:gd name="connsiteY0" fmla="*/ 368490 h 3425589"/>
              <a:gd name="connsiteX1" fmla="*/ 3098042 w 4148919"/>
              <a:gd name="connsiteY1" fmla="*/ 0 h 3425589"/>
              <a:gd name="connsiteX2" fmla="*/ 4148919 w 4148919"/>
              <a:gd name="connsiteY2" fmla="*/ 846162 h 3425589"/>
              <a:gd name="connsiteX3" fmla="*/ 3234519 w 4148919"/>
              <a:gd name="connsiteY3" fmla="*/ 2756848 h 3425589"/>
              <a:gd name="connsiteX4" fmla="*/ 2074460 w 4148919"/>
              <a:gd name="connsiteY4" fmla="*/ 3425589 h 3425589"/>
              <a:gd name="connsiteX5" fmla="*/ 941695 w 4148919"/>
              <a:gd name="connsiteY5" fmla="*/ 2784144 h 3425589"/>
              <a:gd name="connsiteX6" fmla="*/ 0 w 4148919"/>
              <a:gd name="connsiteY6" fmla="*/ 846162 h 3425589"/>
              <a:gd name="connsiteX7" fmla="*/ 1132764 w 4148919"/>
              <a:gd name="connsiteY7" fmla="*/ 0 h 3425589"/>
              <a:gd name="connsiteX8" fmla="*/ 2074460 w 4148919"/>
              <a:gd name="connsiteY8" fmla="*/ 368490 h 3425589"/>
              <a:gd name="connsiteX0" fmla="*/ 2074460 w 4148919"/>
              <a:gd name="connsiteY0" fmla="*/ 368517 h 3425616"/>
              <a:gd name="connsiteX1" fmla="*/ 3098042 w 4148919"/>
              <a:gd name="connsiteY1" fmla="*/ 27 h 3425616"/>
              <a:gd name="connsiteX2" fmla="*/ 4148919 w 4148919"/>
              <a:gd name="connsiteY2" fmla="*/ 846189 h 3425616"/>
              <a:gd name="connsiteX3" fmla="*/ 3234519 w 4148919"/>
              <a:gd name="connsiteY3" fmla="*/ 2756875 h 3425616"/>
              <a:gd name="connsiteX4" fmla="*/ 2074460 w 4148919"/>
              <a:gd name="connsiteY4" fmla="*/ 3425616 h 3425616"/>
              <a:gd name="connsiteX5" fmla="*/ 941695 w 4148919"/>
              <a:gd name="connsiteY5" fmla="*/ 2784171 h 3425616"/>
              <a:gd name="connsiteX6" fmla="*/ 0 w 4148919"/>
              <a:gd name="connsiteY6" fmla="*/ 846189 h 3425616"/>
              <a:gd name="connsiteX7" fmla="*/ 1132764 w 4148919"/>
              <a:gd name="connsiteY7" fmla="*/ 27 h 3425616"/>
              <a:gd name="connsiteX8" fmla="*/ 2074460 w 4148919"/>
              <a:gd name="connsiteY8" fmla="*/ 368517 h 3425616"/>
              <a:gd name="connsiteX0" fmla="*/ 2074460 w 4167351"/>
              <a:gd name="connsiteY0" fmla="*/ 368527 h 3425626"/>
              <a:gd name="connsiteX1" fmla="*/ 3098042 w 4167351"/>
              <a:gd name="connsiteY1" fmla="*/ 37 h 3425626"/>
              <a:gd name="connsiteX2" fmla="*/ 4148919 w 4167351"/>
              <a:gd name="connsiteY2" fmla="*/ 846199 h 3425626"/>
              <a:gd name="connsiteX3" fmla="*/ 3234519 w 4167351"/>
              <a:gd name="connsiteY3" fmla="*/ 2756885 h 3425626"/>
              <a:gd name="connsiteX4" fmla="*/ 2074460 w 4167351"/>
              <a:gd name="connsiteY4" fmla="*/ 3425626 h 3425626"/>
              <a:gd name="connsiteX5" fmla="*/ 941695 w 4167351"/>
              <a:gd name="connsiteY5" fmla="*/ 2784181 h 3425626"/>
              <a:gd name="connsiteX6" fmla="*/ 0 w 4167351"/>
              <a:gd name="connsiteY6" fmla="*/ 846199 h 3425626"/>
              <a:gd name="connsiteX7" fmla="*/ 1132764 w 4167351"/>
              <a:gd name="connsiteY7" fmla="*/ 37 h 3425626"/>
              <a:gd name="connsiteX8" fmla="*/ 2074460 w 4167351"/>
              <a:gd name="connsiteY8" fmla="*/ 368527 h 3425626"/>
              <a:gd name="connsiteX0" fmla="*/ 2074460 w 4180157"/>
              <a:gd name="connsiteY0" fmla="*/ 368527 h 3425626"/>
              <a:gd name="connsiteX1" fmla="*/ 3098042 w 4180157"/>
              <a:gd name="connsiteY1" fmla="*/ 37 h 3425626"/>
              <a:gd name="connsiteX2" fmla="*/ 4148919 w 4180157"/>
              <a:gd name="connsiteY2" fmla="*/ 846199 h 3425626"/>
              <a:gd name="connsiteX3" fmla="*/ 3234519 w 4180157"/>
              <a:gd name="connsiteY3" fmla="*/ 2756885 h 3425626"/>
              <a:gd name="connsiteX4" fmla="*/ 2074460 w 4180157"/>
              <a:gd name="connsiteY4" fmla="*/ 3425626 h 3425626"/>
              <a:gd name="connsiteX5" fmla="*/ 941695 w 4180157"/>
              <a:gd name="connsiteY5" fmla="*/ 2784181 h 3425626"/>
              <a:gd name="connsiteX6" fmla="*/ 0 w 4180157"/>
              <a:gd name="connsiteY6" fmla="*/ 846199 h 3425626"/>
              <a:gd name="connsiteX7" fmla="*/ 1132764 w 4180157"/>
              <a:gd name="connsiteY7" fmla="*/ 37 h 3425626"/>
              <a:gd name="connsiteX8" fmla="*/ 2074460 w 4180157"/>
              <a:gd name="connsiteY8" fmla="*/ 368527 h 3425626"/>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1865"/>
              <a:gd name="connsiteY0" fmla="*/ 368527 h 3425632"/>
              <a:gd name="connsiteX1" fmla="*/ 3098042 w 4181865"/>
              <a:gd name="connsiteY1" fmla="*/ 37 h 3425632"/>
              <a:gd name="connsiteX2" fmla="*/ 4148919 w 4181865"/>
              <a:gd name="connsiteY2" fmla="*/ 846199 h 3425632"/>
              <a:gd name="connsiteX3" fmla="*/ 3234519 w 4181865"/>
              <a:gd name="connsiteY3" fmla="*/ 2756885 h 3425632"/>
              <a:gd name="connsiteX4" fmla="*/ 2074460 w 4181865"/>
              <a:gd name="connsiteY4" fmla="*/ 3425626 h 3425632"/>
              <a:gd name="connsiteX5" fmla="*/ 941695 w 4181865"/>
              <a:gd name="connsiteY5" fmla="*/ 2784181 h 3425632"/>
              <a:gd name="connsiteX6" fmla="*/ 0 w 4181865"/>
              <a:gd name="connsiteY6" fmla="*/ 846199 h 3425632"/>
              <a:gd name="connsiteX7" fmla="*/ 1132764 w 4181865"/>
              <a:gd name="connsiteY7" fmla="*/ 37 h 3425632"/>
              <a:gd name="connsiteX8" fmla="*/ 2074460 w 4181865"/>
              <a:gd name="connsiteY8" fmla="*/ 368527 h 3425632"/>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57668"/>
              <a:gd name="connsiteY0" fmla="*/ 368531 h 3425636"/>
              <a:gd name="connsiteX1" fmla="*/ 3098042 w 4157668"/>
              <a:gd name="connsiteY1" fmla="*/ 41 h 3425636"/>
              <a:gd name="connsiteX2" fmla="*/ 4148919 w 4157668"/>
              <a:gd name="connsiteY2" fmla="*/ 846203 h 3425636"/>
              <a:gd name="connsiteX3" fmla="*/ 3234519 w 4157668"/>
              <a:gd name="connsiteY3" fmla="*/ 2756889 h 3425636"/>
              <a:gd name="connsiteX4" fmla="*/ 2074460 w 4157668"/>
              <a:gd name="connsiteY4" fmla="*/ 3425630 h 3425636"/>
              <a:gd name="connsiteX5" fmla="*/ 941695 w 4157668"/>
              <a:gd name="connsiteY5" fmla="*/ 2784185 h 3425636"/>
              <a:gd name="connsiteX6" fmla="*/ 0 w 4157668"/>
              <a:gd name="connsiteY6" fmla="*/ 846203 h 3425636"/>
              <a:gd name="connsiteX7" fmla="*/ 1132764 w 4157668"/>
              <a:gd name="connsiteY7" fmla="*/ 41 h 3425636"/>
              <a:gd name="connsiteX8" fmla="*/ 2074460 w 4157668"/>
              <a:gd name="connsiteY8" fmla="*/ 368531 h 3425636"/>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61467"/>
              <a:gd name="connsiteY0" fmla="*/ 368531 h 3425642"/>
              <a:gd name="connsiteX1" fmla="*/ 3098042 w 4161467"/>
              <a:gd name="connsiteY1" fmla="*/ 41 h 3425642"/>
              <a:gd name="connsiteX2" fmla="*/ 4148919 w 4161467"/>
              <a:gd name="connsiteY2" fmla="*/ 846203 h 3425642"/>
              <a:gd name="connsiteX3" fmla="*/ 3234519 w 4161467"/>
              <a:gd name="connsiteY3" fmla="*/ 2756889 h 3425642"/>
              <a:gd name="connsiteX4" fmla="*/ 2074460 w 4161467"/>
              <a:gd name="connsiteY4" fmla="*/ 3425630 h 3425642"/>
              <a:gd name="connsiteX5" fmla="*/ 941695 w 4161467"/>
              <a:gd name="connsiteY5" fmla="*/ 2784185 h 3425642"/>
              <a:gd name="connsiteX6" fmla="*/ 0 w 4161467"/>
              <a:gd name="connsiteY6" fmla="*/ 846203 h 3425642"/>
              <a:gd name="connsiteX7" fmla="*/ 1132764 w 4161467"/>
              <a:gd name="connsiteY7" fmla="*/ 41 h 3425642"/>
              <a:gd name="connsiteX8" fmla="*/ 2074460 w 4161467"/>
              <a:gd name="connsiteY8" fmla="*/ 368531 h 3425642"/>
              <a:gd name="connsiteX0" fmla="*/ 2080011 w 4167018"/>
              <a:gd name="connsiteY0" fmla="*/ 368531 h 3425642"/>
              <a:gd name="connsiteX1" fmla="*/ 3103593 w 4167018"/>
              <a:gd name="connsiteY1" fmla="*/ 41 h 3425642"/>
              <a:gd name="connsiteX2" fmla="*/ 4154470 w 4167018"/>
              <a:gd name="connsiteY2" fmla="*/ 846203 h 3425642"/>
              <a:gd name="connsiteX3" fmla="*/ 3240070 w 4167018"/>
              <a:gd name="connsiteY3" fmla="*/ 2756889 h 3425642"/>
              <a:gd name="connsiteX4" fmla="*/ 2080011 w 4167018"/>
              <a:gd name="connsiteY4" fmla="*/ 3425630 h 3425642"/>
              <a:gd name="connsiteX5" fmla="*/ 947246 w 4167018"/>
              <a:gd name="connsiteY5" fmla="*/ 2784185 h 3425642"/>
              <a:gd name="connsiteX6" fmla="*/ 5551 w 4167018"/>
              <a:gd name="connsiteY6" fmla="*/ 846203 h 3425642"/>
              <a:gd name="connsiteX7" fmla="*/ 1138315 w 4167018"/>
              <a:gd name="connsiteY7" fmla="*/ 41 h 3425642"/>
              <a:gd name="connsiteX8" fmla="*/ 2080011 w 4167018"/>
              <a:gd name="connsiteY8" fmla="*/ 368531 h 3425642"/>
              <a:gd name="connsiteX0" fmla="*/ 2080011 w 4167018"/>
              <a:gd name="connsiteY0" fmla="*/ 386805 h 3443916"/>
              <a:gd name="connsiteX1" fmla="*/ 3103593 w 4167018"/>
              <a:gd name="connsiteY1" fmla="*/ 18315 h 3443916"/>
              <a:gd name="connsiteX2" fmla="*/ 4154470 w 4167018"/>
              <a:gd name="connsiteY2" fmla="*/ 864477 h 3443916"/>
              <a:gd name="connsiteX3" fmla="*/ 3240070 w 4167018"/>
              <a:gd name="connsiteY3" fmla="*/ 2775163 h 3443916"/>
              <a:gd name="connsiteX4" fmla="*/ 2080011 w 4167018"/>
              <a:gd name="connsiteY4" fmla="*/ 3443904 h 3443916"/>
              <a:gd name="connsiteX5" fmla="*/ 947246 w 4167018"/>
              <a:gd name="connsiteY5" fmla="*/ 2802459 h 3443916"/>
              <a:gd name="connsiteX6" fmla="*/ 5551 w 4167018"/>
              <a:gd name="connsiteY6" fmla="*/ 864477 h 3443916"/>
              <a:gd name="connsiteX7" fmla="*/ 1138315 w 4167018"/>
              <a:gd name="connsiteY7" fmla="*/ 18315 h 3443916"/>
              <a:gd name="connsiteX8" fmla="*/ 2080011 w 4167018"/>
              <a:gd name="connsiteY8" fmla="*/ 386805 h 3443916"/>
              <a:gd name="connsiteX0" fmla="*/ 2080011 w 4167018"/>
              <a:gd name="connsiteY0" fmla="*/ 371079 h 3428190"/>
              <a:gd name="connsiteX1" fmla="*/ 3103593 w 4167018"/>
              <a:gd name="connsiteY1" fmla="*/ 2589 h 3428190"/>
              <a:gd name="connsiteX2" fmla="*/ 4154470 w 4167018"/>
              <a:gd name="connsiteY2" fmla="*/ 848751 h 3428190"/>
              <a:gd name="connsiteX3" fmla="*/ 3240070 w 4167018"/>
              <a:gd name="connsiteY3" fmla="*/ 2759437 h 3428190"/>
              <a:gd name="connsiteX4" fmla="*/ 2080011 w 4167018"/>
              <a:gd name="connsiteY4" fmla="*/ 3428178 h 3428190"/>
              <a:gd name="connsiteX5" fmla="*/ 947246 w 4167018"/>
              <a:gd name="connsiteY5" fmla="*/ 2786733 h 3428190"/>
              <a:gd name="connsiteX6" fmla="*/ 5551 w 4167018"/>
              <a:gd name="connsiteY6" fmla="*/ 848751 h 3428190"/>
              <a:gd name="connsiteX7" fmla="*/ 1138315 w 4167018"/>
              <a:gd name="connsiteY7" fmla="*/ 2589 h 3428190"/>
              <a:gd name="connsiteX8" fmla="*/ 2080011 w 4167018"/>
              <a:gd name="connsiteY8" fmla="*/ 371079 h 3428190"/>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8877 w 4175884"/>
              <a:gd name="connsiteY0" fmla="*/ 368677 h 3425790"/>
              <a:gd name="connsiteX1" fmla="*/ 3112459 w 4175884"/>
              <a:gd name="connsiteY1" fmla="*/ 187 h 3425790"/>
              <a:gd name="connsiteX2" fmla="*/ 4163336 w 4175884"/>
              <a:gd name="connsiteY2" fmla="*/ 846349 h 3425790"/>
              <a:gd name="connsiteX3" fmla="*/ 3248936 w 4175884"/>
              <a:gd name="connsiteY3" fmla="*/ 2757035 h 3425790"/>
              <a:gd name="connsiteX4" fmla="*/ 2088877 w 4175884"/>
              <a:gd name="connsiteY4" fmla="*/ 3425776 h 3425790"/>
              <a:gd name="connsiteX5" fmla="*/ 956112 w 4175884"/>
              <a:gd name="connsiteY5" fmla="*/ 2784331 h 3425790"/>
              <a:gd name="connsiteX6" fmla="*/ 14417 w 4175884"/>
              <a:gd name="connsiteY6" fmla="*/ 846349 h 3425790"/>
              <a:gd name="connsiteX7" fmla="*/ 1147181 w 4175884"/>
              <a:gd name="connsiteY7" fmla="*/ 187 h 3425790"/>
              <a:gd name="connsiteX8" fmla="*/ 2088877 w 4175884"/>
              <a:gd name="connsiteY8" fmla="*/ 368677 h 3425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5884" h="3425790">
                <a:moveTo>
                  <a:pt x="2088877" y="368677"/>
                </a:moveTo>
                <a:cubicBezTo>
                  <a:pt x="2218616" y="369672"/>
                  <a:pt x="2489212" y="4736"/>
                  <a:pt x="3112459" y="187"/>
                </a:cubicBezTo>
                <a:cubicBezTo>
                  <a:pt x="3735706" y="-4362"/>
                  <a:pt x="4086340" y="362422"/>
                  <a:pt x="4163336" y="846349"/>
                </a:cubicBezTo>
                <a:cubicBezTo>
                  <a:pt x="4240332" y="1330276"/>
                  <a:pt x="3966353" y="2171205"/>
                  <a:pt x="3248936" y="2757035"/>
                </a:cubicBezTo>
                <a:cubicBezTo>
                  <a:pt x="2587194" y="3297402"/>
                  <a:pt x="2239343" y="3423842"/>
                  <a:pt x="2088877" y="3425776"/>
                </a:cubicBezTo>
                <a:cubicBezTo>
                  <a:pt x="1938411" y="3427710"/>
                  <a:pt x="1516580" y="3241986"/>
                  <a:pt x="956112" y="2784331"/>
                </a:cubicBezTo>
                <a:cubicBezTo>
                  <a:pt x="395644" y="2326676"/>
                  <a:pt x="-90785" y="1416143"/>
                  <a:pt x="14417" y="846349"/>
                </a:cubicBezTo>
                <a:cubicBezTo>
                  <a:pt x="119619" y="276555"/>
                  <a:pt x="574202" y="-8343"/>
                  <a:pt x="1147181" y="187"/>
                </a:cubicBezTo>
                <a:cubicBezTo>
                  <a:pt x="1720160" y="8717"/>
                  <a:pt x="1959138" y="367682"/>
                  <a:pt x="2088877" y="368677"/>
                </a:cubicBezTo>
                <a:close/>
              </a:path>
            </a:pathLst>
          </a:custGeom>
          <a:gradFill flip="none" rotWithShape="1">
            <a:gsLst>
              <a:gs pos="0">
                <a:srgbClr val="8A0000"/>
              </a:gs>
              <a:gs pos="100000">
                <a:srgbClr val="E20000"/>
              </a:gs>
            </a:gsLst>
            <a:lin ang="13500000" scaled="1"/>
            <a:tileRect/>
          </a:gradFill>
          <a:ln>
            <a:noFill/>
          </a:ln>
          <a:effectLst>
            <a:outerShdw blurRad="50800" dist="38100" dir="5400000" algn="t" rotWithShape="0">
              <a:prstClr val="black">
                <a:alpha val="40000"/>
              </a:prstClr>
            </a:outerShdw>
          </a:effectLst>
          <a:scene3d>
            <a:camera prst="orthographicFront"/>
            <a:lightRig rig="threePt" dir="t"/>
          </a:scene3d>
          <a:sp3d>
            <a:bevelT w="463550" h="603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7613193" y="6570226"/>
            <a:ext cx="2509007" cy="461665"/>
          </a:xfrm>
          <a:prstGeom prst="rect">
            <a:avLst/>
          </a:prstGeom>
          <a:noFill/>
        </p:spPr>
        <p:txBody>
          <a:bodyPr wrap="square" rtlCol="0">
            <a:spAutoFit/>
          </a:bodyPr>
          <a:lstStyle/>
          <a:p>
            <a:pPr algn="ctr"/>
            <a:r>
              <a:rPr lang="bg-BG" sz="1200" dirty="0">
                <a:latin typeface="Arial Narrow" panose="020B0606020202030204" pitchFamily="34" charset="0"/>
              </a:rPr>
              <a:t>База: Посочилите, че са виждали информация в интернет</a:t>
            </a:r>
          </a:p>
        </p:txBody>
      </p:sp>
      <p:sp>
        <p:nvSpPr>
          <p:cNvPr id="21" name="Rectangular Callout 20"/>
          <p:cNvSpPr/>
          <p:nvPr/>
        </p:nvSpPr>
        <p:spPr>
          <a:xfrm rot="5400000">
            <a:off x="6969641" y="2095884"/>
            <a:ext cx="3147240" cy="2647508"/>
          </a:xfrm>
          <a:prstGeom prst="wedgeRectCallout">
            <a:avLst>
              <a:gd name="adj1" fmla="val 15613"/>
              <a:gd name="adj2" fmla="val 119105"/>
            </a:avLst>
          </a:prstGeom>
          <a:solidFill>
            <a:schemeClr val="accent3">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graphicFrame>
        <p:nvGraphicFramePr>
          <p:cNvPr id="23" name="Table 22"/>
          <p:cNvGraphicFramePr>
            <a:graphicFrameLocks noGrp="1"/>
          </p:cNvGraphicFramePr>
          <p:nvPr>
            <p:extLst>
              <p:ext uri="{D42A27DB-BD31-4B8C-83A1-F6EECF244321}">
                <p14:modId xmlns:p14="http://schemas.microsoft.com/office/powerpoint/2010/main" val="2126362006"/>
              </p:ext>
            </p:extLst>
          </p:nvPr>
        </p:nvGraphicFramePr>
        <p:xfrm>
          <a:off x="7915665" y="2413149"/>
          <a:ext cx="2074734" cy="2552700"/>
        </p:xfrm>
        <a:graphic>
          <a:graphicData uri="http://schemas.openxmlformats.org/drawingml/2006/table">
            <a:tbl>
              <a:tblPr>
                <a:tableStyleId>{5C22544A-7EE6-4342-B048-85BDC9FD1C3A}</a:tableStyleId>
              </a:tblPr>
              <a:tblGrid>
                <a:gridCol w="1415515">
                  <a:extLst>
                    <a:ext uri="{9D8B030D-6E8A-4147-A177-3AD203B41FA5}">
                      <a16:colId xmlns:a16="http://schemas.microsoft.com/office/drawing/2014/main" val="20000"/>
                    </a:ext>
                  </a:extLst>
                </a:gridCol>
                <a:gridCol w="659219">
                  <a:extLst>
                    <a:ext uri="{9D8B030D-6E8A-4147-A177-3AD203B41FA5}">
                      <a16:colId xmlns:a16="http://schemas.microsoft.com/office/drawing/2014/main" val="20001"/>
                    </a:ext>
                  </a:extLst>
                </a:gridCol>
              </a:tblGrid>
              <a:tr h="255270">
                <a:tc gridSpan="2">
                  <a:txBody>
                    <a:bodyPr/>
                    <a:lstStyle/>
                    <a:p>
                      <a:pPr algn="ctr" fontAlgn="ctr"/>
                      <a:r>
                        <a:rPr lang="bg-BG" sz="1200" b="1" i="0" u="none" strike="noStrike" dirty="0">
                          <a:solidFill>
                            <a:schemeClr val="accent3">
                              <a:lumMod val="50000"/>
                            </a:schemeClr>
                          </a:solidFill>
                          <a:effectLst/>
                          <a:latin typeface="Arial Narrow" panose="020B0606020202030204" pitchFamily="34" charset="0"/>
                        </a:rPr>
                        <a:t>Информация</a:t>
                      </a:r>
                      <a:r>
                        <a:rPr lang="bg-BG" sz="1200" b="1" i="0" u="none" strike="noStrike" baseline="0" dirty="0">
                          <a:solidFill>
                            <a:schemeClr val="accent3">
                              <a:lumMod val="50000"/>
                            </a:schemeClr>
                          </a:solidFill>
                          <a:effectLst/>
                          <a:latin typeface="Arial Narrow" panose="020B0606020202030204" pitchFamily="34" charset="0"/>
                        </a:rPr>
                        <a:t> в интернет:</a:t>
                      </a:r>
                      <a:endParaRPr lang="bg-BG"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endParaRPr lang="bg-BG" sz="1200" b="1" i="0" u="none" strike="noStrike" dirty="0">
                        <a:solidFill>
                          <a:schemeClr val="bg1"/>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5270">
                <a:tc>
                  <a:txBody>
                    <a:bodyPr/>
                    <a:lstStyle/>
                    <a:p>
                      <a:pPr algn="ctr" fontAlgn="ctr"/>
                      <a:r>
                        <a:rPr lang="bg-BG" sz="1200" b="1" u="none" strike="noStrike" dirty="0">
                          <a:solidFill>
                            <a:schemeClr val="accent3">
                              <a:lumMod val="50000"/>
                            </a:schemeClr>
                          </a:solidFill>
                          <a:effectLst/>
                          <a:latin typeface="Arial Narrow" panose="020B0606020202030204" pitchFamily="34" charset="0"/>
                        </a:rPr>
                        <a:t>Различни форуми</a:t>
                      </a:r>
                      <a:endParaRPr lang="bg-BG"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bg-BG" sz="1200" b="1" u="none" strike="noStrike" dirty="0">
                          <a:solidFill>
                            <a:schemeClr val="accent3">
                              <a:lumMod val="50000"/>
                            </a:schemeClr>
                          </a:solidFill>
                          <a:effectLst/>
                          <a:latin typeface="Arial Narrow" panose="020B0606020202030204" pitchFamily="34" charset="0"/>
                        </a:rPr>
                        <a:t>10.0</a:t>
                      </a:r>
                      <a:endParaRPr lang="bg-BG"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5270">
                <a:tc>
                  <a:txBody>
                    <a:bodyPr/>
                    <a:lstStyle/>
                    <a:p>
                      <a:pPr algn="ctr" fontAlgn="ctr"/>
                      <a:r>
                        <a:rPr lang="bg-BG" sz="1200" b="1" u="none" strike="noStrike" dirty="0">
                          <a:solidFill>
                            <a:schemeClr val="accent3">
                              <a:lumMod val="50000"/>
                            </a:schemeClr>
                          </a:solidFill>
                          <a:effectLst/>
                          <a:latin typeface="Arial Narrow" panose="020B0606020202030204" pitchFamily="34" charset="0"/>
                        </a:rPr>
                        <a:t>Новинарски сайтове</a:t>
                      </a:r>
                      <a:endParaRPr lang="bg-BG"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bg-BG" sz="1200" b="1" u="none" strike="noStrike" dirty="0">
                          <a:solidFill>
                            <a:schemeClr val="accent3">
                              <a:lumMod val="50000"/>
                            </a:schemeClr>
                          </a:solidFill>
                          <a:effectLst/>
                          <a:latin typeface="Arial Narrow" panose="020B0606020202030204" pitchFamily="34" charset="0"/>
                        </a:rPr>
                        <a:t>10.0</a:t>
                      </a:r>
                      <a:endParaRPr lang="bg-BG"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5270">
                <a:tc>
                  <a:txBody>
                    <a:bodyPr/>
                    <a:lstStyle/>
                    <a:p>
                      <a:pPr algn="ctr" fontAlgn="ctr"/>
                      <a:r>
                        <a:rPr lang="en-US" sz="1200" b="1" u="none" strike="noStrike" dirty="0">
                          <a:solidFill>
                            <a:schemeClr val="accent3">
                              <a:lumMod val="50000"/>
                            </a:schemeClr>
                          </a:solidFill>
                          <a:effectLst/>
                          <a:latin typeface="Arial Narrow" panose="020B0606020202030204" pitchFamily="34" charset="0"/>
                        </a:rPr>
                        <a:t>Google</a:t>
                      </a:r>
                      <a:endParaRPr lang="en-US"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bg-BG" sz="1200" b="1" u="none" strike="noStrike" dirty="0">
                          <a:solidFill>
                            <a:schemeClr val="accent3">
                              <a:lumMod val="50000"/>
                            </a:schemeClr>
                          </a:solidFill>
                          <a:effectLst/>
                          <a:latin typeface="Arial Narrow" panose="020B0606020202030204" pitchFamily="34" charset="0"/>
                        </a:rPr>
                        <a:t>10.0</a:t>
                      </a:r>
                      <a:endParaRPr lang="bg-BG"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5270">
                <a:tc>
                  <a:txBody>
                    <a:bodyPr/>
                    <a:lstStyle/>
                    <a:p>
                      <a:pPr algn="ctr" fontAlgn="ctr"/>
                      <a:r>
                        <a:rPr lang="en-US" sz="1200" b="1" u="none" strike="noStrike" dirty="0">
                          <a:solidFill>
                            <a:schemeClr val="accent3">
                              <a:lumMod val="50000"/>
                            </a:schemeClr>
                          </a:solidFill>
                          <a:effectLst/>
                          <a:latin typeface="Arial Narrow" panose="020B0606020202030204" pitchFamily="34" charset="0"/>
                        </a:rPr>
                        <a:t>Facebook</a:t>
                      </a:r>
                      <a:endParaRPr lang="en-US"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bg-BG" sz="1200" b="1" u="none" strike="noStrike" dirty="0">
                          <a:solidFill>
                            <a:schemeClr val="accent3">
                              <a:lumMod val="50000"/>
                            </a:schemeClr>
                          </a:solidFill>
                          <a:effectLst/>
                          <a:latin typeface="Arial Narrow" panose="020B0606020202030204" pitchFamily="34" charset="0"/>
                        </a:rPr>
                        <a:t>10.0</a:t>
                      </a:r>
                      <a:endParaRPr lang="bg-BG"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5270">
                <a:tc>
                  <a:txBody>
                    <a:bodyPr/>
                    <a:lstStyle/>
                    <a:p>
                      <a:pPr algn="ctr" fontAlgn="ctr"/>
                      <a:r>
                        <a:rPr lang="en-US" sz="1200" b="1" u="none" strike="noStrike" dirty="0">
                          <a:solidFill>
                            <a:schemeClr val="accent3">
                              <a:lumMod val="50000"/>
                            </a:schemeClr>
                          </a:solidFill>
                          <a:effectLst/>
                          <a:latin typeface="Arial Narrow" panose="020B0606020202030204" pitchFamily="34" charset="0"/>
                        </a:rPr>
                        <a:t>BG-Mamma</a:t>
                      </a:r>
                      <a:endParaRPr lang="en-US"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bg-BG" sz="1200" b="1" u="none" strike="noStrike" dirty="0">
                          <a:solidFill>
                            <a:schemeClr val="accent3">
                              <a:lumMod val="50000"/>
                            </a:schemeClr>
                          </a:solidFill>
                          <a:effectLst/>
                          <a:latin typeface="Arial Narrow" panose="020B0606020202030204" pitchFamily="34" charset="0"/>
                        </a:rPr>
                        <a:t>5.0</a:t>
                      </a:r>
                      <a:endParaRPr lang="bg-BG"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55270">
                <a:tc>
                  <a:txBody>
                    <a:bodyPr/>
                    <a:lstStyle/>
                    <a:p>
                      <a:pPr algn="ctr" fontAlgn="ctr"/>
                      <a:r>
                        <a:rPr lang="en-US" sz="1200" b="1" u="none" strike="noStrike" dirty="0">
                          <a:solidFill>
                            <a:schemeClr val="accent3">
                              <a:lumMod val="50000"/>
                            </a:schemeClr>
                          </a:solidFill>
                          <a:effectLst/>
                          <a:latin typeface="Arial Narrow" panose="020B0606020202030204" pitchFamily="34" charset="0"/>
                        </a:rPr>
                        <a:t>Messenger</a:t>
                      </a:r>
                      <a:endParaRPr lang="en-US"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bg-BG" sz="1200" b="1" u="none" strike="noStrike" dirty="0">
                          <a:solidFill>
                            <a:schemeClr val="accent3">
                              <a:lumMod val="50000"/>
                            </a:schemeClr>
                          </a:solidFill>
                          <a:effectLst/>
                          <a:latin typeface="Arial Narrow" panose="020B0606020202030204" pitchFamily="34" charset="0"/>
                        </a:rPr>
                        <a:t>5.0</a:t>
                      </a:r>
                      <a:endParaRPr lang="bg-BG"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5270">
                <a:tc>
                  <a:txBody>
                    <a:bodyPr/>
                    <a:lstStyle/>
                    <a:p>
                      <a:pPr algn="ctr" fontAlgn="ctr"/>
                      <a:r>
                        <a:rPr lang="bg-BG" sz="1200" b="1" u="none" strike="noStrike" dirty="0">
                          <a:solidFill>
                            <a:schemeClr val="accent3">
                              <a:lumMod val="50000"/>
                            </a:schemeClr>
                          </a:solidFill>
                          <a:effectLst/>
                          <a:latin typeface="Arial Narrow" panose="020B0606020202030204" pitchFamily="34" charset="0"/>
                        </a:rPr>
                        <a:t>Социални мрежи</a:t>
                      </a:r>
                      <a:endParaRPr lang="bg-BG"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bg-BG" sz="1200" b="1" u="none" strike="noStrike" dirty="0">
                          <a:solidFill>
                            <a:schemeClr val="accent3">
                              <a:lumMod val="50000"/>
                            </a:schemeClr>
                          </a:solidFill>
                          <a:effectLst/>
                          <a:latin typeface="Arial Narrow" panose="020B0606020202030204" pitchFamily="34" charset="0"/>
                        </a:rPr>
                        <a:t>5.0</a:t>
                      </a:r>
                      <a:endParaRPr lang="bg-BG"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55270">
                <a:tc>
                  <a:txBody>
                    <a:bodyPr/>
                    <a:lstStyle/>
                    <a:p>
                      <a:pPr algn="ctr" fontAlgn="ctr"/>
                      <a:r>
                        <a:rPr lang="en-US" sz="1200" b="1" u="none" strike="noStrike" dirty="0">
                          <a:solidFill>
                            <a:schemeClr val="accent3">
                              <a:lumMod val="50000"/>
                            </a:schemeClr>
                          </a:solidFill>
                          <a:effectLst/>
                          <a:latin typeface="Arial Narrow" panose="020B0606020202030204" pitchFamily="34" charset="0"/>
                        </a:rPr>
                        <a:t>Moeto-zdrave.com</a:t>
                      </a:r>
                      <a:endParaRPr lang="en-US"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bg-BG" sz="1200" b="1" u="none" strike="noStrike" dirty="0">
                          <a:solidFill>
                            <a:schemeClr val="accent3">
                              <a:lumMod val="50000"/>
                            </a:schemeClr>
                          </a:solidFill>
                          <a:effectLst/>
                          <a:latin typeface="Arial Narrow" panose="020B0606020202030204" pitchFamily="34" charset="0"/>
                        </a:rPr>
                        <a:t>5.0</a:t>
                      </a:r>
                      <a:endParaRPr lang="bg-BG"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5270">
                <a:tc>
                  <a:txBody>
                    <a:bodyPr/>
                    <a:lstStyle/>
                    <a:p>
                      <a:pPr algn="ctr" fontAlgn="ctr"/>
                      <a:r>
                        <a:rPr lang="bg-BG" sz="1200" u="none" strike="noStrike" dirty="0">
                          <a:solidFill>
                            <a:schemeClr val="accent3">
                              <a:lumMod val="50000"/>
                            </a:schemeClr>
                          </a:solidFill>
                          <a:effectLst/>
                          <a:latin typeface="Arial Narrow" panose="020B0606020202030204" pitchFamily="34" charset="0"/>
                        </a:rPr>
                        <a:t>Не помня</a:t>
                      </a:r>
                      <a:endParaRPr lang="bg-BG" sz="1200" b="1"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ctr" fontAlgn="ctr"/>
                      <a:r>
                        <a:rPr lang="bg-BG" sz="1200" u="none" strike="noStrike" dirty="0">
                          <a:solidFill>
                            <a:schemeClr val="accent3">
                              <a:lumMod val="50000"/>
                            </a:schemeClr>
                          </a:solidFill>
                          <a:effectLst/>
                          <a:latin typeface="Arial Narrow" panose="020B0606020202030204" pitchFamily="34" charset="0"/>
                        </a:rPr>
                        <a:t>40.0</a:t>
                      </a:r>
                      <a:endParaRPr lang="bg-BG" sz="1200" b="0" i="0" u="none" strike="noStrike" dirty="0">
                        <a:solidFill>
                          <a:schemeClr val="accent3">
                            <a:lumMod val="50000"/>
                          </a:schemeClr>
                        </a:solidFill>
                        <a:effectLst/>
                        <a:latin typeface="Arial Narrow" panose="020B0606020202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9"/>
                  </a:ext>
                </a:extLst>
              </a:tr>
            </a:tbl>
          </a:graphicData>
        </a:graphic>
      </p:graphicFrame>
      <p:sp>
        <p:nvSpPr>
          <p:cNvPr id="3" name="Правоъгълник 2">
            <a:extLst>
              <a:ext uri="{FF2B5EF4-FFF2-40B4-BE49-F238E27FC236}">
                <a16:creationId xmlns:a16="http://schemas.microsoft.com/office/drawing/2014/main" id="{9D28F02C-D9B1-4B3E-A618-2EE61C303967}"/>
              </a:ext>
            </a:extLst>
          </p:cNvPr>
          <p:cNvSpPr/>
          <p:nvPr/>
        </p:nvSpPr>
        <p:spPr>
          <a:xfrm>
            <a:off x="1" y="1206338"/>
            <a:ext cx="1839816" cy="3293209"/>
          </a:xfrm>
          <a:prstGeom prst="rect">
            <a:avLst/>
          </a:prstGeom>
        </p:spPr>
        <p:txBody>
          <a:bodyPr wrap="square">
            <a:spAutoFit/>
          </a:bodyPr>
          <a:lstStyle/>
          <a:p>
            <a:r>
              <a:rPr lang="bg-BG" sz="1600" b="1" i="1" dirty="0">
                <a:solidFill>
                  <a:schemeClr val="accent3">
                    <a:lumMod val="75000"/>
                  </a:schemeClr>
                </a:solidFill>
              </a:rPr>
              <a:t>Темата за донорството на органи все още слабо присъства в публичната среда. Близо 60% не са срещали такава информация в публичното пространство. </a:t>
            </a:r>
            <a:endParaRPr lang="bg-BG" sz="1600" dirty="0">
              <a:solidFill>
                <a:schemeClr val="accent3">
                  <a:lumMod val="75000"/>
                </a:schemeClr>
              </a:solidFill>
            </a:endParaRPr>
          </a:p>
        </p:txBody>
      </p:sp>
    </p:spTree>
    <p:extLst>
      <p:ext uri="{BB962C8B-B14F-4D97-AF65-F5344CB8AC3E}">
        <p14:creationId xmlns:p14="http://schemas.microsoft.com/office/powerpoint/2010/main" val="3111623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autoRev="1" fill="hold" grpId="0" nodeType="withEffect">
                                  <p:stCondLst>
                                    <p:cond delay="0"/>
                                  </p:stCondLst>
                                  <p:childTnLst>
                                    <p:animScale>
                                      <p:cBhvr>
                                        <p:cTn id="6" dur="300" fill="hold"/>
                                        <p:tgtEl>
                                          <p:spTgt spid="19"/>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7187" y="72022"/>
            <a:ext cx="8743584" cy="954107"/>
          </a:xfrm>
        </p:spPr>
        <p:txBody>
          <a:bodyPr>
            <a:normAutofit fontScale="90000"/>
          </a:bodyPr>
          <a:lstStyle/>
          <a:p>
            <a:r>
              <a:rPr lang="bg-BG" sz="1800" dirty="0"/>
              <a:t>РАЗГОВОРИТЕ ЗА ДОНОРСТВОТО НА ОРГАНИ В ЛИЧНИЯ ЖИВОТ НА ИНДИВИДА %</a:t>
            </a:r>
            <a:br>
              <a:rPr lang="bg-BG" sz="1600" dirty="0"/>
            </a:br>
            <a:br>
              <a:rPr lang="bg-BG" sz="1600" dirty="0">
                <a:solidFill>
                  <a:schemeClr val="accent3">
                    <a:lumMod val="75000"/>
                  </a:schemeClr>
                </a:solidFill>
              </a:rPr>
            </a:br>
            <a:r>
              <a:rPr lang="bg-BG" sz="1800" i="1" dirty="0">
                <a:solidFill>
                  <a:schemeClr val="accent3">
                    <a:lumMod val="75000"/>
                  </a:schemeClr>
                </a:solidFill>
              </a:rPr>
              <a:t>По данни на Евробарометър 77% от разговарялите по темата в семейството, са склонни да дадат съгласие за донорство на орган</a:t>
            </a:r>
          </a:p>
        </p:txBody>
      </p:sp>
      <p:graphicFrame>
        <p:nvGraphicFramePr>
          <p:cNvPr id="7" name="Chart Placeholder 6"/>
          <p:cNvGraphicFramePr>
            <a:graphicFrameLocks noGrp="1"/>
          </p:cNvGraphicFramePr>
          <p:nvPr>
            <p:ph type="chart" sz="quarter" idx="10"/>
            <p:extLst>
              <p:ext uri="{D42A27DB-BD31-4B8C-83A1-F6EECF244321}">
                <p14:modId xmlns:p14="http://schemas.microsoft.com/office/powerpoint/2010/main" val="3828138632"/>
              </p:ext>
            </p:extLst>
          </p:nvPr>
        </p:nvGraphicFramePr>
        <p:xfrm>
          <a:off x="1846834" y="1117600"/>
          <a:ext cx="8095204" cy="5960664"/>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4"/>
          </p:nvPr>
        </p:nvSpPr>
        <p:spPr/>
        <p:txBody>
          <a:bodyPr/>
          <a:lstStyle/>
          <a:p>
            <a:fld id="{DE3AA45F-980D-4F34-ABAD-1E35E3E654A8}" type="slidenum">
              <a:rPr lang="bg-BG" smtClean="0"/>
              <a:pPr/>
              <a:t>11</a:t>
            </a:fld>
            <a:endParaRPr lang="bg-BG" dirty="0"/>
          </a:p>
        </p:txBody>
      </p:sp>
      <p:sp>
        <p:nvSpPr>
          <p:cNvPr id="6" name="Text Placeholder 5"/>
          <p:cNvSpPr>
            <a:spLocks noGrp="1"/>
          </p:cNvSpPr>
          <p:nvPr>
            <p:ph type="body" sz="quarter" idx="14"/>
          </p:nvPr>
        </p:nvSpPr>
        <p:spPr>
          <a:xfrm>
            <a:off x="2026997" y="6946256"/>
            <a:ext cx="5777301" cy="517800"/>
          </a:xfrm>
        </p:spPr>
        <p:txBody>
          <a:bodyPr>
            <a:noAutofit/>
          </a:bodyPr>
          <a:lstStyle/>
          <a:p>
            <a:r>
              <a:rPr lang="en-US" sz="1000" dirty="0"/>
              <a:t>Q1. </a:t>
            </a:r>
            <a:r>
              <a:rPr lang="bg-BG" sz="1000" dirty="0"/>
              <a:t>Най-напред искам да ви попитам до момента случвало ли ви се е да разговаряте за донорството на органи - какво представлява, как се случва, каква е ситуацията в България</a:t>
            </a:r>
            <a:r>
              <a:rPr lang="ru-RU" sz="1000" dirty="0"/>
              <a:t>?</a:t>
            </a:r>
            <a:endParaRPr lang="bg-BG" sz="1000" dirty="0"/>
          </a:p>
        </p:txBody>
      </p:sp>
      <p:sp>
        <p:nvSpPr>
          <p:cNvPr id="8" name="TextBox 7"/>
          <p:cNvSpPr txBox="1"/>
          <p:nvPr/>
        </p:nvSpPr>
        <p:spPr>
          <a:xfrm>
            <a:off x="8644275" y="6544753"/>
            <a:ext cx="1477926" cy="276999"/>
          </a:xfrm>
          <a:prstGeom prst="rect">
            <a:avLst/>
          </a:prstGeom>
          <a:noFill/>
        </p:spPr>
        <p:txBody>
          <a:bodyPr wrap="square" rtlCol="0">
            <a:spAutoFit/>
          </a:bodyPr>
          <a:lstStyle/>
          <a:p>
            <a:pPr algn="ctr"/>
            <a:r>
              <a:rPr lang="bg-BG" sz="1200" dirty="0">
                <a:latin typeface="Arial Narrow" panose="020B0606020202030204" pitchFamily="34" charset="0"/>
              </a:rPr>
              <a:t>База: Цялата извадка</a:t>
            </a:r>
          </a:p>
        </p:txBody>
      </p:sp>
      <p:grpSp>
        <p:nvGrpSpPr>
          <p:cNvPr id="11" name="Group 10"/>
          <p:cNvGrpSpPr/>
          <p:nvPr/>
        </p:nvGrpSpPr>
        <p:grpSpPr>
          <a:xfrm>
            <a:off x="6962660" y="1536527"/>
            <a:ext cx="3446901" cy="954107"/>
            <a:chOff x="956930" y="3104177"/>
            <a:chExt cx="3349608" cy="954107"/>
          </a:xfrm>
        </p:grpSpPr>
        <p:sp>
          <p:nvSpPr>
            <p:cNvPr id="10" name="Folded Corner 9"/>
            <p:cNvSpPr/>
            <p:nvPr/>
          </p:nvSpPr>
          <p:spPr>
            <a:xfrm>
              <a:off x="956930" y="3174929"/>
              <a:ext cx="2041451" cy="801647"/>
            </a:xfrm>
            <a:prstGeom prst="foldedCorner">
              <a:avLst/>
            </a:prstGeom>
            <a:solidFill>
              <a:srgbClr val="69A0B8"/>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2" name="TextBox 11"/>
            <p:cNvSpPr txBox="1"/>
            <p:nvPr/>
          </p:nvSpPr>
          <p:spPr>
            <a:xfrm>
              <a:off x="1065720" y="3104177"/>
              <a:ext cx="3240818" cy="954107"/>
            </a:xfrm>
            <a:prstGeom prst="rect">
              <a:avLst/>
            </a:prstGeom>
            <a:noFill/>
          </p:spPr>
          <p:txBody>
            <a:bodyPr wrap="square" rtlCol="0">
              <a:spAutoFit/>
            </a:bodyPr>
            <a:lstStyle/>
            <a:p>
              <a:r>
                <a:rPr lang="bg-BG" sz="1400" dirty="0">
                  <a:solidFill>
                    <a:schemeClr val="bg1"/>
                  </a:solidFill>
                  <a:latin typeface="Arial Narrow" panose="020B0606020202030204" pitchFamily="34" charset="0"/>
                </a:rPr>
                <a:t>                   </a:t>
              </a:r>
              <a:r>
                <a:rPr lang="bg-BG" sz="1400" b="1" dirty="0">
                  <a:solidFill>
                    <a:schemeClr val="bg1"/>
                  </a:solidFill>
                  <a:latin typeface="Arial Narrow" panose="020B0606020202030204" pitchFamily="34" charset="0"/>
                </a:rPr>
                <a:t>  2006      2010</a:t>
              </a:r>
            </a:p>
            <a:p>
              <a:r>
                <a:rPr lang="bg-BG" sz="1400" b="1" dirty="0">
                  <a:solidFill>
                    <a:schemeClr val="bg1"/>
                  </a:solidFill>
                  <a:latin typeface="Arial Narrow" panose="020B0606020202030204" pitchFamily="34" charset="0"/>
                </a:rPr>
                <a:t>България	22%      22%</a:t>
              </a:r>
            </a:p>
            <a:p>
              <a:r>
                <a:rPr lang="bg-BG" sz="1400" b="1" dirty="0">
                  <a:solidFill>
                    <a:schemeClr val="bg1"/>
                  </a:solidFill>
                  <a:latin typeface="Arial Narrow" panose="020B0606020202030204" pitchFamily="34" charset="0"/>
                </a:rPr>
                <a:t>ЕС                 41%      40%</a:t>
              </a:r>
            </a:p>
            <a:p>
              <a:pPr algn="ctr"/>
              <a:endParaRPr lang="bg-BG" sz="1400" b="1" dirty="0">
                <a:solidFill>
                  <a:schemeClr val="bg1"/>
                </a:solidFill>
                <a:latin typeface="Arial Narrow" panose="020B0606020202030204" pitchFamily="34" charset="0"/>
              </a:endParaRPr>
            </a:p>
          </p:txBody>
        </p:sp>
      </p:grpSp>
      <p:sp>
        <p:nvSpPr>
          <p:cNvPr id="14" name="TextBox 13"/>
          <p:cNvSpPr txBox="1"/>
          <p:nvPr/>
        </p:nvSpPr>
        <p:spPr>
          <a:xfrm>
            <a:off x="7898344" y="6955154"/>
            <a:ext cx="2106893" cy="400110"/>
          </a:xfrm>
          <a:prstGeom prst="rect">
            <a:avLst/>
          </a:prstGeom>
          <a:noFill/>
        </p:spPr>
        <p:txBody>
          <a:bodyPr wrap="square" rtlCol="0">
            <a:spAutoFit/>
          </a:bodyPr>
          <a:lstStyle/>
          <a:p>
            <a:r>
              <a:rPr lang="bg-BG" sz="1000" dirty="0">
                <a:latin typeface="Arial Narrow" panose="020B0606020202030204" pitchFamily="34" charset="0"/>
              </a:rPr>
              <a:t>*</a:t>
            </a:r>
            <a:r>
              <a:rPr lang="bg-BG" sz="1000" i="1" dirty="0">
                <a:latin typeface="Arial Narrow" panose="020B0606020202030204" pitchFamily="34" charset="0"/>
              </a:rPr>
              <a:t>Източник: Специален Евробарометър , 272/2007 и 333а/2010</a:t>
            </a:r>
          </a:p>
        </p:txBody>
      </p:sp>
      <p:sp>
        <p:nvSpPr>
          <p:cNvPr id="15" name="Freeform 14"/>
          <p:cNvSpPr/>
          <p:nvPr/>
        </p:nvSpPr>
        <p:spPr>
          <a:xfrm>
            <a:off x="10013410" y="364634"/>
            <a:ext cx="574721" cy="471487"/>
          </a:xfrm>
          <a:custGeom>
            <a:avLst/>
            <a:gdLst>
              <a:gd name="connsiteX0" fmla="*/ 2074460 w 4148919"/>
              <a:gd name="connsiteY0" fmla="*/ 368490 h 3425589"/>
              <a:gd name="connsiteX1" fmla="*/ 3098042 w 4148919"/>
              <a:gd name="connsiteY1" fmla="*/ 0 h 3425589"/>
              <a:gd name="connsiteX2" fmla="*/ 4148919 w 4148919"/>
              <a:gd name="connsiteY2" fmla="*/ 846162 h 3425589"/>
              <a:gd name="connsiteX3" fmla="*/ 3234519 w 4148919"/>
              <a:gd name="connsiteY3" fmla="*/ 2756848 h 3425589"/>
              <a:gd name="connsiteX4" fmla="*/ 2074460 w 4148919"/>
              <a:gd name="connsiteY4" fmla="*/ 3425589 h 3425589"/>
              <a:gd name="connsiteX5" fmla="*/ 941695 w 4148919"/>
              <a:gd name="connsiteY5" fmla="*/ 2784144 h 3425589"/>
              <a:gd name="connsiteX6" fmla="*/ 0 w 4148919"/>
              <a:gd name="connsiteY6" fmla="*/ 846162 h 3425589"/>
              <a:gd name="connsiteX7" fmla="*/ 1132764 w 4148919"/>
              <a:gd name="connsiteY7" fmla="*/ 0 h 3425589"/>
              <a:gd name="connsiteX8" fmla="*/ 2074460 w 4148919"/>
              <a:gd name="connsiteY8" fmla="*/ 368490 h 3425589"/>
              <a:gd name="connsiteX0" fmla="*/ 2074460 w 4148919"/>
              <a:gd name="connsiteY0" fmla="*/ 368517 h 3425616"/>
              <a:gd name="connsiteX1" fmla="*/ 3098042 w 4148919"/>
              <a:gd name="connsiteY1" fmla="*/ 27 h 3425616"/>
              <a:gd name="connsiteX2" fmla="*/ 4148919 w 4148919"/>
              <a:gd name="connsiteY2" fmla="*/ 846189 h 3425616"/>
              <a:gd name="connsiteX3" fmla="*/ 3234519 w 4148919"/>
              <a:gd name="connsiteY3" fmla="*/ 2756875 h 3425616"/>
              <a:gd name="connsiteX4" fmla="*/ 2074460 w 4148919"/>
              <a:gd name="connsiteY4" fmla="*/ 3425616 h 3425616"/>
              <a:gd name="connsiteX5" fmla="*/ 941695 w 4148919"/>
              <a:gd name="connsiteY5" fmla="*/ 2784171 h 3425616"/>
              <a:gd name="connsiteX6" fmla="*/ 0 w 4148919"/>
              <a:gd name="connsiteY6" fmla="*/ 846189 h 3425616"/>
              <a:gd name="connsiteX7" fmla="*/ 1132764 w 4148919"/>
              <a:gd name="connsiteY7" fmla="*/ 27 h 3425616"/>
              <a:gd name="connsiteX8" fmla="*/ 2074460 w 4148919"/>
              <a:gd name="connsiteY8" fmla="*/ 368517 h 3425616"/>
              <a:gd name="connsiteX0" fmla="*/ 2074460 w 4167351"/>
              <a:gd name="connsiteY0" fmla="*/ 368527 h 3425626"/>
              <a:gd name="connsiteX1" fmla="*/ 3098042 w 4167351"/>
              <a:gd name="connsiteY1" fmla="*/ 37 h 3425626"/>
              <a:gd name="connsiteX2" fmla="*/ 4148919 w 4167351"/>
              <a:gd name="connsiteY2" fmla="*/ 846199 h 3425626"/>
              <a:gd name="connsiteX3" fmla="*/ 3234519 w 4167351"/>
              <a:gd name="connsiteY3" fmla="*/ 2756885 h 3425626"/>
              <a:gd name="connsiteX4" fmla="*/ 2074460 w 4167351"/>
              <a:gd name="connsiteY4" fmla="*/ 3425626 h 3425626"/>
              <a:gd name="connsiteX5" fmla="*/ 941695 w 4167351"/>
              <a:gd name="connsiteY5" fmla="*/ 2784181 h 3425626"/>
              <a:gd name="connsiteX6" fmla="*/ 0 w 4167351"/>
              <a:gd name="connsiteY6" fmla="*/ 846199 h 3425626"/>
              <a:gd name="connsiteX7" fmla="*/ 1132764 w 4167351"/>
              <a:gd name="connsiteY7" fmla="*/ 37 h 3425626"/>
              <a:gd name="connsiteX8" fmla="*/ 2074460 w 4167351"/>
              <a:gd name="connsiteY8" fmla="*/ 368527 h 3425626"/>
              <a:gd name="connsiteX0" fmla="*/ 2074460 w 4180157"/>
              <a:gd name="connsiteY0" fmla="*/ 368527 h 3425626"/>
              <a:gd name="connsiteX1" fmla="*/ 3098042 w 4180157"/>
              <a:gd name="connsiteY1" fmla="*/ 37 h 3425626"/>
              <a:gd name="connsiteX2" fmla="*/ 4148919 w 4180157"/>
              <a:gd name="connsiteY2" fmla="*/ 846199 h 3425626"/>
              <a:gd name="connsiteX3" fmla="*/ 3234519 w 4180157"/>
              <a:gd name="connsiteY3" fmla="*/ 2756885 h 3425626"/>
              <a:gd name="connsiteX4" fmla="*/ 2074460 w 4180157"/>
              <a:gd name="connsiteY4" fmla="*/ 3425626 h 3425626"/>
              <a:gd name="connsiteX5" fmla="*/ 941695 w 4180157"/>
              <a:gd name="connsiteY5" fmla="*/ 2784181 h 3425626"/>
              <a:gd name="connsiteX6" fmla="*/ 0 w 4180157"/>
              <a:gd name="connsiteY6" fmla="*/ 846199 h 3425626"/>
              <a:gd name="connsiteX7" fmla="*/ 1132764 w 4180157"/>
              <a:gd name="connsiteY7" fmla="*/ 37 h 3425626"/>
              <a:gd name="connsiteX8" fmla="*/ 2074460 w 4180157"/>
              <a:gd name="connsiteY8" fmla="*/ 368527 h 3425626"/>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1865"/>
              <a:gd name="connsiteY0" fmla="*/ 368527 h 3425632"/>
              <a:gd name="connsiteX1" fmla="*/ 3098042 w 4181865"/>
              <a:gd name="connsiteY1" fmla="*/ 37 h 3425632"/>
              <a:gd name="connsiteX2" fmla="*/ 4148919 w 4181865"/>
              <a:gd name="connsiteY2" fmla="*/ 846199 h 3425632"/>
              <a:gd name="connsiteX3" fmla="*/ 3234519 w 4181865"/>
              <a:gd name="connsiteY3" fmla="*/ 2756885 h 3425632"/>
              <a:gd name="connsiteX4" fmla="*/ 2074460 w 4181865"/>
              <a:gd name="connsiteY4" fmla="*/ 3425626 h 3425632"/>
              <a:gd name="connsiteX5" fmla="*/ 941695 w 4181865"/>
              <a:gd name="connsiteY5" fmla="*/ 2784181 h 3425632"/>
              <a:gd name="connsiteX6" fmla="*/ 0 w 4181865"/>
              <a:gd name="connsiteY6" fmla="*/ 846199 h 3425632"/>
              <a:gd name="connsiteX7" fmla="*/ 1132764 w 4181865"/>
              <a:gd name="connsiteY7" fmla="*/ 37 h 3425632"/>
              <a:gd name="connsiteX8" fmla="*/ 2074460 w 4181865"/>
              <a:gd name="connsiteY8" fmla="*/ 368527 h 3425632"/>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57668"/>
              <a:gd name="connsiteY0" fmla="*/ 368531 h 3425636"/>
              <a:gd name="connsiteX1" fmla="*/ 3098042 w 4157668"/>
              <a:gd name="connsiteY1" fmla="*/ 41 h 3425636"/>
              <a:gd name="connsiteX2" fmla="*/ 4148919 w 4157668"/>
              <a:gd name="connsiteY2" fmla="*/ 846203 h 3425636"/>
              <a:gd name="connsiteX3" fmla="*/ 3234519 w 4157668"/>
              <a:gd name="connsiteY3" fmla="*/ 2756889 h 3425636"/>
              <a:gd name="connsiteX4" fmla="*/ 2074460 w 4157668"/>
              <a:gd name="connsiteY4" fmla="*/ 3425630 h 3425636"/>
              <a:gd name="connsiteX5" fmla="*/ 941695 w 4157668"/>
              <a:gd name="connsiteY5" fmla="*/ 2784185 h 3425636"/>
              <a:gd name="connsiteX6" fmla="*/ 0 w 4157668"/>
              <a:gd name="connsiteY6" fmla="*/ 846203 h 3425636"/>
              <a:gd name="connsiteX7" fmla="*/ 1132764 w 4157668"/>
              <a:gd name="connsiteY7" fmla="*/ 41 h 3425636"/>
              <a:gd name="connsiteX8" fmla="*/ 2074460 w 4157668"/>
              <a:gd name="connsiteY8" fmla="*/ 368531 h 3425636"/>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61467"/>
              <a:gd name="connsiteY0" fmla="*/ 368531 h 3425642"/>
              <a:gd name="connsiteX1" fmla="*/ 3098042 w 4161467"/>
              <a:gd name="connsiteY1" fmla="*/ 41 h 3425642"/>
              <a:gd name="connsiteX2" fmla="*/ 4148919 w 4161467"/>
              <a:gd name="connsiteY2" fmla="*/ 846203 h 3425642"/>
              <a:gd name="connsiteX3" fmla="*/ 3234519 w 4161467"/>
              <a:gd name="connsiteY3" fmla="*/ 2756889 h 3425642"/>
              <a:gd name="connsiteX4" fmla="*/ 2074460 w 4161467"/>
              <a:gd name="connsiteY4" fmla="*/ 3425630 h 3425642"/>
              <a:gd name="connsiteX5" fmla="*/ 941695 w 4161467"/>
              <a:gd name="connsiteY5" fmla="*/ 2784185 h 3425642"/>
              <a:gd name="connsiteX6" fmla="*/ 0 w 4161467"/>
              <a:gd name="connsiteY6" fmla="*/ 846203 h 3425642"/>
              <a:gd name="connsiteX7" fmla="*/ 1132764 w 4161467"/>
              <a:gd name="connsiteY7" fmla="*/ 41 h 3425642"/>
              <a:gd name="connsiteX8" fmla="*/ 2074460 w 4161467"/>
              <a:gd name="connsiteY8" fmla="*/ 368531 h 3425642"/>
              <a:gd name="connsiteX0" fmla="*/ 2080011 w 4167018"/>
              <a:gd name="connsiteY0" fmla="*/ 368531 h 3425642"/>
              <a:gd name="connsiteX1" fmla="*/ 3103593 w 4167018"/>
              <a:gd name="connsiteY1" fmla="*/ 41 h 3425642"/>
              <a:gd name="connsiteX2" fmla="*/ 4154470 w 4167018"/>
              <a:gd name="connsiteY2" fmla="*/ 846203 h 3425642"/>
              <a:gd name="connsiteX3" fmla="*/ 3240070 w 4167018"/>
              <a:gd name="connsiteY3" fmla="*/ 2756889 h 3425642"/>
              <a:gd name="connsiteX4" fmla="*/ 2080011 w 4167018"/>
              <a:gd name="connsiteY4" fmla="*/ 3425630 h 3425642"/>
              <a:gd name="connsiteX5" fmla="*/ 947246 w 4167018"/>
              <a:gd name="connsiteY5" fmla="*/ 2784185 h 3425642"/>
              <a:gd name="connsiteX6" fmla="*/ 5551 w 4167018"/>
              <a:gd name="connsiteY6" fmla="*/ 846203 h 3425642"/>
              <a:gd name="connsiteX7" fmla="*/ 1138315 w 4167018"/>
              <a:gd name="connsiteY7" fmla="*/ 41 h 3425642"/>
              <a:gd name="connsiteX8" fmla="*/ 2080011 w 4167018"/>
              <a:gd name="connsiteY8" fmla="*/ 368531 h 3425642"/>
              <a:gd name="connsiteX0" fmla="*/ 2080011 w 4167018"/>
              <a:gd name="connsiteY0" fmla="*/ 386805 h 3443916"/>
              <a:gd name="connsiteX1" fmla="*/ 3103593 w 4167018"/>
              <a:gd name="connsiteY1" fmla="*/ 18315 h 3443916"/>
              <a:gd name="connsiteX2" fmla="*/ 4154470 w 4167018"/>
              <a:gd name="connsiteY2" fmla="*/ 864477 h 3443916"/>
              <a:gd name="connsiteX3" fmla="*/ 3240070 w 4167018"/>
              <a:gd name="connsiteY3" fmla="*/ 2775163 h 3443916"/>
              <a:gd name="connsiteX4" fmla="*/ 2080011 w 4167018"/>
              <a:gd name="connsiteY4" fmla="*/ 3443904 h 3443916"/>
              <a:gd name="connsiteX5" fmla="*/ 947246 w 4167018"/>
              <a:gd name="connsiteY5" fmla="*/ 2802459 h 3443916"/>
              <a:gd name="connsiteX6" fmla="*/ 5551 w 4167018"/>
              <a:gd name="connsiteY6" fmla="*/ 864477 h 3443916"/>
              <a:gd name="connsiteX7" fmla="*/ 1138315 w 4167018"/>
              <a:gd name="connsiteY7" fmla="*/ 18315 h 3443916"/>
              <a:gd name="connsiteX8" fmla="*/ 2080011 w 4167018"/>
              <a:gd name="connsiteY8" fmla="*/ 386805 h 3443916"/>
              <a:gd name="connsiteX0" fmla="*/ 2080011 w 4167018"/>
              <a:gd name="connsiteY0" fmla="*/ 371079 h 3428190"/>
              <a:gd name="connsiteX1" fmla="*/ 3103593 w 4167018"/>
              <a:gd name="connsiteY1" fmla="*/ 2589 h 3428190"/>
              <a:gd name="connsiteX2" fmla="*/ 4154470 w 4167018"/>
              <a:gd name="connsiteY2" fmla="*/ 848751 h 3428190"/>
              <a:gd name="connsiteX3" fmla="*/ 3240070 w 4167018"/>
              <a:gd name="connsiteY3" fmla="*/ 2759437 h 3428190"/>
              <a:gd name="connsiteX4" fmla="*/ 2080011 w 4167018"/>
              <a:gd name="connsiteY4" fmla="*/ 3428178 h 3428190"/>
              <a:gd name="connsiteX5" fmla="*/ 947246 w 4167018"/>
              <a:gd name="connsiteY5" fmla="*/ 2786733 h 3428190"/>
              <a:gd name="connsiteX6" fmla="*/ 5551 w 4167018"/>
              <a:gd name="connsiteY6" fmla="*/ 848751 h 3428190"/>
              <a:gd name="connsiteX7" fmla="*/ 1138315 w 4167018"/>
              <a:gd name="connsiteY7" fmla="*/ 2589 h 3428190"/>
              <a:gd name="connsiteX8" fmla="*/ 2080011 w 4167018"/>
              <a:gd name="connsiteY8" fmla="*/ 371079 h 3428190"/>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8877 w 4175884"/>
              <a:gd name="connsiteY0" fmla="*/ 368677 h 3425790"/>
              <a:gd name="connsiteX1" fmla="*/ 3112459 w 4175884"/>
              <a:gd name="connsiteY1" fmla="*/ 187 h 3425790"/>
              <a:gd name="connsiteX2" fmla="*/ 4163336 w 4175884"/>
              <a:gd name="connsiteY2" fmla="*/ 846349 h 3425790"/>
              <a:gd name="connsiteX3" fmla="*/ 3248936 w 4175884"/>
              <a:gd name="connsiteY3" fmla="*/ 2757035 h 3425790"/>
              <a:gd name="connsiteX4" fmla="*/ 2088877 w 4175884"/>
              <a:gd name="connsiteY4" fmla="*/ 3425776 h 3425790"/>
              <a:gd name="connsiteX5" fmla="*/ 956112 w 4175884"/>
              <a:gd name="connsiteY5" fmla="*/ 2784331 h 3425790"/>
              <a:gd name="connsiteX6" fmla="*/ 14417 w 4175884"/>
              <a:gd name="connsiteY6" fmla="*/ 846349 h 3425790"/>
              <a:gd name="connsiteX7" fmla="*/ 1147181 w 4175884"/>
              <a:gd name="connsiteY7" fmla="*/ 187 h 3425790"/>
              <a:gd name="connsiteX8" fmla="*/ 2088877 w 4175884"/>
              <a:gd name="connsiteY8" fmla="*/ 368677 h 3425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5884" h="3425790">
                <a:moveTo>
                  <a:pt x="2088877" y="368677"/>
                </a:moveTo>
                <a:cubicBezTo>
                  <a:pt x="2218616" y="369672"/>
                  <a:pt x="2489212" y="4736"/>
                  <a:pt x="3112459" y="187"/>
                </a:cubicBezTo>
                <a:cubicBezTo>
                  <a:pt x="3735706" y="-4362"/>
                  <a:pt x="4086340" y="362422"/>
                  <a:pt x="4163336" y="846349"/>
                </a:cubicBezTo>
                <a:cubicBezTo>
                  <a:pt x="4240332" y="1330276"/>
                  <a:pt x="3966353" y="2171205"/>
                  <a:pt x="3248936" y="2757035"/>
                </a:cubicBezTo>
                <a:cubicBezTo>
                  <a:pt x="2587194" y="3297402"/>
                  <a:pt x="2239343" y="3423842"/>
                  <a:pt x="2088877" y="3425776"/>
                </a:cubicBezTo>
                <a:cubicBezTo>
                  <a:pt x="1938411" y="3427710"/>
                  <a:pt x="1516580" y="3241986"/>
                  <a:pt x="956112" y="2784331"/>
                </a:cubicBezTo>
                <a:cubicBezTo>
                  <a:pt x="395644" y="2326676"/>
                  <a:pt x="-90785" y="1416143"/>
                  <a:pt x="14417" y="846349"/>
                </a:cubicBezTo>
                <a:cubicBezTo>
                  <a:pt x="119619" y="276555"/>
                  <a:pt x="574202" y="-8343"/>
                  <a:pt x="1147181" y="187"/>
                </a:cubicBezTo>
                <a:cubicBezTo>
                  <a:pt x="1720160" y="8717"/>
                  <a:pt x="1959138" y="367682"/>
                  <a:pt x="2088877" y="368677"/>
                </a:cubicBezTo>
                <a:close/>
              </a:path>
            </a:pathLst>
          </a:custGeom>
          <a:gradFill flip="none" rotWithShape="1">
            <a:gsLst>
              <a:gs pos="0">
                <a:srgbClr val="8A0000"/>
              </a:gs>
              <a:gs pos="100000">
                <a:srgbClr val="E20000"/>
              </a:gs>
            </a:gsLst>
            <a:lin ang="13500000" scaled="1"/>
            <a:tileRect/>
          </a:gradFill>
          <a:ln>
            <a:noFill/>
          </a:ln>
          <a:effectLst>
            <a:outerShdw blurRad="50800" dist="38100" dir="5400000" algn="t" rotWithShape="0">
              <a:prstClr val="black">
                <a:alpha val="40000"/>
              </a:prstClr>
            </a:outerShdw>
          </a:effectLst>
          <a:scene3d>
            <a:camera prst="orthographicFront"/>
            <a:lightRig rig="threePt" dir="t"/>
          </a:scene3d>
          <a:sp3d>
            <a:bevelT w="463550" h="603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Правоъгълник 2">
            <a:extLst>
              <a:ext uri="{FF2B5EF4-FFF2-40B4-BE49-F238E27FC236}">
                <a16:creationId xmlns:a16="http://schemas.microsoft.com/office/drawing/2014/main" id="{BC3A42EF-E997-4BCC-B081-876F597C2C02}"/>
              </a:ext>
            </a:extLst>
          </p:cNvPr>
          <p:cNvSpPr/>
          <p:nvPr/>
        </p:nvSpPr>
        <p:spPr>
          <a:xfrm>
            <a:off x="31803" y="1014070"/>
            <a:ext cx="1653778" cy="3785652"/>
          </a:xfrm>
          <a:prstGeom prst="rect">
            <a:avLst/>
          </a:prstGeom>
        </p:spPr>
        <p:txBody>
          <a:bodyPr wrap="square">
            <a:spAutoFit/>
          </a:bodyPr>
          <a:lstStyle/>
          <a:p>
            <a:r>
              <a:rPr lang="bg-BG" sz="1600" b="1" i="1" dirty="0">
                <a:solidFill>
                  <a:schemeClr val="accent3">
                    <a:lumMod val="75000"/>
                  </a:schemeClr>
                </a:solidFill>
              </a:rPr>
              <a:t>Едва една трета от българите са разговаряли по въпросите на донорството на органи и трансплантациите със свои близки, приятели, или медицински специалисти</a:t>
            </a:r>
            <a:r>
              <a:rPr lang="bg-BG" sz="1600" b="1" i="1" dirty="0"/>
              <a:t>. </a:t>
            </a:r>
            <a:endParaRPr lang="bg-BG" sz="1600" dirty="0"/>
          </a:p>
        </p:txBody>
      </p:sp>
    </p:spTree>
    <p:extLst>
      <p:ext uri="{BB962C8B-B14F-4D97-AF65-F5344CB8AC3E}">
        <p14:creationId xmlns:p14="http://schemas.microsoft.com/office/powerpoint/2010/main" val="214286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autoRev="1" fill="hold" grpId="0" nodeType="withEffect">
                                  <p:stCondLst>
                                    <p:cond delay="0"/>
                                  </p:stCondLst>
                                  <p:childTnLst>
                                    <p:animScale>
                                      <p:cBhvr>
                                        <p:cTn id="6" dur="300" fill="hold"/>
                                        <p:tgtEl>
                                          <p:spTgt spid="15"/>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6740" y="11234"/>
            <a:ext cx="7985366" cy="758609"/>
          </a:xfrm>
        </p:spPr>
        <p:txBody>
          <a:bodyPr>
            <a:normAutofit/>
          </a:bodyPr>
          <a:lstStyle/>
          <a:p>
            <a:br>
              <a:rPr lang="bg-BG" sz="2000" dirty="0"/>
            </a:br>
            <a:r>
              <a:rPr lang="bg-BG" sz="2000" dirty="0"/>
              <a:t>НЕОБХОДИМОСТ ОТ ДОПЪЛНИТЕЛНА ИНФОРМАЦИЯ </a:t>
            </a:r>
            <a:r>
              <a:rPr lang="en-US" sz="2000" dirty="0"/>
              <a:t>(%)</a:t>
            </a:r>
            <a:endParaRPr lang="bg-BG" sz="2000" dirty="0"/>
          </a:p>
        </p:txBody>
      </p:sp>
      <p:sp>
        <p:nvSpPr>
          <p:cNvPr id="4" name="Slide Number Placeholder 3"/>
          <p:cNvSpPr>
            <a:spLocks noGrp="1"/>
          </p:cNvSpPr>
          <p:nvPr>
            <p:ph type="sldNum" sz="quarter" idx="4"/>
          </p:nvPr>
        </p:nvSpPr>
        <p:spPr/>
        <p:txBody>
          <a:bodyPr/>
          <a:lstStyle/>
          <a:p>
            <a:fld id="{DE3AA45F-980D-4F34-ABAD-1E35E3E654A8}" type="slidenum">
              <a:rPr lang="bg-BG" smtClean="0"/>
              <a:pPr/>
              <a:t>12</a:t>
            </a:fld>
            <a:endParaRPr lang="bg-BG" dirty="0"/>
          </a:p>
        </p:txBody>
      </p:sp>
      <p:sp>
        <p:nvSpPr>
          <p:cNvPr id="5" name="Text Placeholder 4"/>
          <p:cNvSpPr>
            <a:spLocks noGrp="1"/>
          </p:cNvSpPr>
          <p:nvPr>
            <p:ph type="body" sz="quarter" idx="14"/>
          </p:nvPr>
        </p:nvSpPr>
        <p:spPr>
          <a:xfrm>
            <a:off x="1814340" y="7030986"/>
            <a:ext cx="6861822" cy="401175"/>
          </a:xfrm>
        </p:spPr>
        <p:txBody>
          <a:bodyPr>
            <a:noAutofit/>
          </a:bodyPr>
          <a:lstStyle/>
          <a:p>
            <a:pPr>
              <a:spcBef>
                <a:spcPts val="0"/>
              </a:spcBef>
            </a:pPr>
            <a:r>
              <a:rPr lang="en-US" sz="1000" dirty="0"/>
              <a:t>Q8. </a:t>
            </a:r>
            <a:r>
              <a:rPr lang="bg-BG" sz="1000" dirty="0"/>
              <a:t>Добре ли е да има повече информация по въпросите на донорството на органи</a:t>
            </a:r>
            <a:r>
              <a:rPr lang="ru-RU" sz="1000" dirty="0"/>
              <a:t>?</a:t>
            </a:r>
            <a:endParaRPr lang="en-US" sz="1000" dirty="0"/>
          </a:p>
          <a:p>
            <a:pPr>
              <a:spcBef>
                <a:spcPts val="0"/>
              </a:spcBef>
            </a:pPr>
            <a:r>
              <a:rPr lang="en-US" sz="1000" dirty="0"/>
              <a:t>Q9 </a:t>
            </a:r>
            <a:r>
              <a:rPr lang="bg-BG" sz="1000" dirty="0"/>
              <a:t>Ако смятате, че е необходима повече информация, каква според вас трябва да е тя? /Сред отговорилите, че е необходима повече информация/</a:t>
            </a:r>
          </a:p>
        </p:txBody>
      </p:sp>
      <p:sp>
        <p:nvSpPr>
          <p:cNvPr id="12" name="Freeform 11"/>
          <p:cNvSpPr/>
          <p:nvPr/>
        </p:nvSpPr>
        <p:spPr>
          <a:xfrm>
            <a:off x="9632620" y="298356"/>
            <a:ext cx="574721" cy="471487"/>
          </a:xfrm>
          <a:custGeom>
            <a:avLst/>
            <a:gdLst>
              <a:gd name="connsiteX0" fmla="*/ 2074460 w 4148919"/>
              <a:gd name="connsiteY0" fmla="*/ 368490 h 3425589"/>
              <a:gd name="connsiteX1" fmla="*/ 3098042 w 4148919"/>
              <a:gd name="connsiteY1" fmla="*/ 0 h 3425589"/>
              <a:gd name="connsiteX2" fmla="*/ 4148919 w 4148919"/>
              <a:gd name="connsiteY2" fmla="*/ 846162 h 3425589"/>
              <a:gd name="connsiteX3" fmla="*/ 3234519 w 4148919"/>
              <a:gd name="connsiteY3" fmla="*/ 2756848 h 3425589"/>
              <a:gd name="connsiteX4" fmla="*/ 2074460 w 4148919"/>
              <a:gd name="connsiteY4" fmla="*/ 3425589 h 3425589"/>
              <a:gd name="connsiteX5" fmla="*/ 941695 w 4148919"/>
              <a:gd name="connsiteY5" fmla="*/ 2784144 h 3425589"/>
              <a:gd name="connsiteX6" fmla="*/ 0 w 4148919"/>
              <a:gd name="connsiteY6" fmla="*/ 846162 h 3425589"/>
              <a:gd name="connsiteX7" fmla="*/ 1132764 w 4148919"/>
              <a:gd name="connsiteY7" fmla="*/ 0 h 3425589"/>
              <a:gd name="connsiteX8" fmla="*/ 2074460 w 4148919"/>
              <a:gd name="connsiteY8" fmla="*/ 368490 h 3425589"/>
              <a:gd name="connsiteX0" fmla="*/ 2074460 w 4148919"/>
              <a:gd name="connsiteY0" fmla="*/ 368517 h 3425616"/>
              <a:gd name="connsiteX1" fmla="*/ 3098042 w 4148919"/>
              <a:gd name="connsiteY1" fmla="*/ 27 h 3425616"/>
              <a:gd name="connsiteX2" fmla="*/ 4148919 w 4148919"/>
              <a:gd name="connsiteY2" fmla="*/ 846189 h 3425616"/>
              <a:gd name="connsiteX3" fmla="*/ 3234519 w 4148919"/>
              <a:gd name="connsiteY3" fmla="*/ 2756875 h 3425616"/>
              <a:gd name="connsiteX4" fmla="*/ 2074460 w 4148919"/>
              <a:gd name="connsiteY4" fmla="*/ 3425616 h 3425616"/>
              <a:gd name="connsiteX5" fmla="*/ 941695 w 4148919"/>
              <a:gd name="connsiteY5" fmla="*/ 2784171 h 3425616"/>
              <a:gd name="connsiteX6" fmla="*/ 0 w 4148919"/>
              <a:gd name="connsiteY6" fmla="*/ 846189 h 3425616"/>
              <a:gd name="connsiteX7" fmla="*/ 1132764 w 4148919"/>
              <a:gd name="connsiteY7" fmla="*/ 27 h 3425616"/>
              <a:gd name="connsiteX8" fmla="*/ 2074460 w 4148919"/>
              <a:gd name="connsiteY8" fmla="*/ 368517 h 3425616"/>
              <a:gd name="connsiteX0" fmla="*/ 2074460 w 4167351"/>
              <a:gd name="connsiteY0" fmla="*/ 368527 h 3425626"/>
              <a:gd name="connsiteX1" fmla="*/ 3098042 w 4167351"/>
              <a:gd name="connsiteY1" fmla="*/ 37 h 3425626"/>
              <a:gd name="connsiteX2" fmla="*/ 4148919 w 4167351"/>
              <a:gd name="connsiteY2" fmla="*/ 846199 h 3425626"/>
              <a:gd name="connsiteX3" fmla="*/ 3234519 w 4167351"/>
              <a:gd name="connsiteY3" fmla="*/ 2756885 h 3425626"/>
              <a:gd name="connsiteX4" fmla="*/ 2074460 w 4167351"/>
              <a:gd name="connsiteY4" fmla="*/ 3425626 h 3425626"/>
              <a:gd name="connsiteX5" fmla="*/ 941695 w 4167351"/>
              <a:gd name="connsiteY5" fmla="*/ 2784181 h 3425626"/>
              <a:gd name="connsiteX6" fmla="*/ 0 w 4167351"/>
              <a:gd name="connsiteY6" fmla="*/ 846199 h 3425626"/>
              <a:gd name="connsiteX7" fmla="*/ 1132764 w 4167351"/>
              <a:gd name="connsiteY7" fmla="*/ 37 h 3425626"/>
              <a:gd name="connsiteX8" fmla="*/ 2074460 w 4167351"/>
              <a:gd name="connsiteY8" fmla="*/ 368527 h 3425626"/>
              <a:gd name="connsiteX0" fmla="*/ 2074460 w 4180157"/>
              <a:gd name="connsiteY0" fmla="*/ 368527 h 3425626"/>
              <a:gd name="connsiteX1" fmla="*/ 3098042 w 4180157"/>
              <a:gd name="connsiteY1" fmla="*/ 37 h 3425626"/>
              <a:gd name="connsiteX2" fmla="*/ 4148919 w 4180157"/>
              <a:gd name="connsiteY2" fmla="*/ 846199 h 3425626"/>
              <a:gd name="connsiteX3" fmla="*/ 3234519 w 4180157"/>
              <a:gd name="connsiteY3" fmla="*/ 2756885 h 3425626"/>
              <a:gd name="connsiteX4" fmla="*/ 2074460 w 4180157"/>
              <a:gd name="connsiteY4" fmla="*/ 3425626 h 3425626"/>
              <a:gd name="connsiteX5" fmla="*/ 941695 w 4180157"/>
              <a:gd name="connsiteY5" fmla="*/ 2784181 h 3425626"/>
              <a:gd name="connsiteX6" fmla="*/ 0 w 4180157"/>
              <a:gd name="connsiteY6" fmla="*/ 846199 h 3425626"/>
              <a:gd name="connsiteX7" fmla="*/ 1132764 w 4180157"/>
              <a:gd name="connsiteY7" fmla="*/ 37 h 3425626"/>
              <a:gd name="connsiteX8" fmla="*/ 2074460 w 4180157"/>
              <a:gd name="connsiteY8" fmla="*/ 368527 h 3425626"/>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1865"/>
              <a:gd name="connsiteY0" fmla="*/ 368527 h 3425632"/>
              <a:gd name="connsiteX1" fmla="*/ 3098042 w 4181865"/>
              <a:gd name="connsiteY1" fmla="*/ 37 h 3425632"/>
              <a:gd name="connsiteX2" fmla="*/ 4148919 w 4181865"/>
              <a:gd name="connsiteY2" fmla="*/ 846199 h 3425632"/>
              <a:gd name="connsiteX3" fmla="*/ 3234519 w 4181865"/>
              <a:gd name="connsiteY3" fmla="*/ 2756885 h 3425632"/>
              <a:gd name="connsiteX4" fmla="*/ 2074460 w 4181865"/>
              <a:gd name="connsiteY4" fmla="*/ 3425626 h 3425632"/>
              <a:gd name="connsiteX5" fmla="*/ 941695 w 4181865"/>
              <a:gd name="connsiteY5" fmla="*/ 2784181 h 3425632"/>
              <a:gd name="connsiteX6" fmla="*/ 0 w 4181865"/>
              <a:gd name="connsiteY6" fmla="*/ 846199 h 3425632"/>
              <a:gd name="connsiteX7" fmla="*/ 1132764 w 4181865"/>
              <a:gd name="connsiteY7" fmla="*/ 37 h 3425632"/>
              <a:gd name="connsiteX8" fmla="*/ 2074460 w 4181865"/>
              <a:gd name="connsiteY8" fmla="*/ 368527 h 3425632"/>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57668"/>
              <a:gd name="connsiteY0" fmla="*/ 368531 h 3425636"/>
              <a:gd name="connsiteX1" fmla="*/ 3098042 w 4157668"/>
              <a:gd name="connsiteY1" fmla="*/ 41 h 3425636"/>
              <a:gd name="connsiteX2" fmla="*/ 4148919 w 4157668"/>
              <a:gd name="connsiteY2" fmla="*/ 846203 h 3425636"/>
              <a:gd name="connsiteX3" fmla="*/ 3234519 w 4157668"/>
              <a:gd name="connsiteY3" fmla="*/ 2756889 h 3425636"/>
              <a:gd name="connsiteX4" fmla="*/ 2074460 w 4157668"/>
              <a:gd name="connsiteY4" fmla="*/ 3425630 h 3425636"/>
              <a:gd name="connsiteX5" fmla="*/ 941695 w 4157668"/>
              <a:gd name="connsiteY5" fmla="*/ 2784185 h 3425636"/>
              <a:gd name="connsiteX6" fmla="*/ 0 w 4157668"/>
              <a:gd name="connsiteY6" fmla="*/ 846203 h 3425636"/>
              <a:gd name="connsiteX7" fmla="*/ 1132764 w 4157668"/>
              <a:gd name="connsiteY7" fmla="*/ 41 h 3425636"/>
              <a:gd name="connsiteX8" fmla="*/ 2074460 w 4157668"/>
              <a:gd name="connsiteY8" fmla="*/ 368531 h 3425636"/>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61467"/>
              <a:gd name="connsiteY0" fmla="*/ 368531 h 3425642"/>
              <a:gd name="connsiteX1" fmla="*/ 3098042 w 4161467"/>
              <a:gd name="connsiteY1" fmla="*/ 41 h 3425642"/>
              <a:gd name="connsiteX2" fmla="*/ 4148919 w 4161467"/>
              <a:gd name="connsiteY2" fmla="*/ 846203 h 3425642"/>
              <a:gd name="connsiteX3" fmla="*/ 3234519 w 4161467"/>
              <a:gd name="connsiteY3" fmla="*/ 2756889 h 3425642"/>
              <a:gd name="connsiteX4" fmla="*/ 2074460 w 4161467"/>
              <a:gd name="connsiteY4" fmla="*/ 3425630 h 3425642"/>
              <a:gd name="connsiteX5" fmla="*/ 941695 w 4161467"/>
              <a:gd name="connsiteY5" fmla="*/ 2784185 h 3425642"/>
              <a:gd name="connsiteX6" fmla="*/ 0 w 4161467"/>
              <a:gd name="connsiteY6" fmla="*/ 846203 h 3425642"/>
              <a:gd name="connsiteX7" fmla="*/ 1132764 w 4161467"/>
              <a:gd name="connsiteY7" fmla="*/ 41 h 3425642"/>
              <a:gd name="connsiteX8" fmla="*/ 2074460 w 4161467"/>
              <a:gd name="connsiteY8" fmla="*/ 368531 h 3425642"/>
              <a:gd name="connsiteX0" fmla="*/ 2080011 w 4167018"/>
              <a:gd name="connsiteY0" fmla="*/ 368531 h 3425642"/>
              <a:gd name="connsiteX1" fmla="*/ 3103593 w 4167018"/>
              <a:gd name="connsiteY1" fmla="*/ 41 h 3425642"/>
              <a:gd name="connsiteX2" fmla="*/ 4154470 w 4167018"/>
              <a:gd name="connsiteY2" fmla="*/ 846203 h 3425642"/>
              <a:gd name="connsiteX3" fmla="*/ 3240070 w 4167018"/>
              <a:gd name="connsiteY3" fmla="*/ 2756889 h 3425642"/>
              <a:gd name="connsiteX4" fmla="*/ 2080011 w 4167018"/>
              <a:gd name="connsiteY4" fmla="*/ 3425630 h 3425642"/>
              <a:gd name="connsiteX5" fmla="*/ 947246 w 4167018"/>
              <a:gd name="connsiteY5" fmla="*/ 2784185 h 3425642"/>
              <a:gd name="connsiteX6" fmla="*/ 5551 w 4167018"/>
              <a:gd name="connsiteY6" fmla="*/ 846203 h 3425642"/>
              <a:gd name="connsiteX7" fmla="*/ 1138315 w 4167018"/>
              <a:gd name="connsiteY7" fmla="*/ 41 h 3425642"/>
              <a:gd name="connsiteX8" fmla="*/ 2080011 w 4167018"/>
              <a:gd name="connsiteY8" fmla="*/ 368531 h 3425642"/>
              <a:gd name="connsiteX0" fmla="*/ 2080011 w 4167018"/>
              <a:gd name="connsiteY0" fmla="*/ 386805 h 3443916"/>
              <a:gd name="connsiteX1" fmla="*/ 3103593 w 4167018"/>
              <a:gd name="connsiteY1" fmla="*/ 18315 h 3443916"/>
              <a:gd name="connsiteX2" fmla="*/ 4154470 w 4167018"/>
              <a:gd name="connsiteY2" fmla="*/ 864477 h 3443916"/>
              <a:gd name="connsiteX3" fmla="*/ 3240070 w 4167018"/>
              <a:gd name="connsiteY3" fmla="*/ 2775163 h 3443916"/>
              <a:gd name="connsiteX4" fmla="*/ 2080011 w 4167018"/>
              <a:gd name="connsiteY4" fmla="*/ 3443904 h 3443916"/>
              <a:gd name="connsiteX5" fmla="*/ 947246 w 4167018"/>
              <a:gd name="connsiteY5" fmla="*/ 2802459 h 3443916"/>
              <a:gd name="connsiteX6" fmla="*/ 5551 w 4167018"/>
              <a:gd name="connsiteY6" fmla="*/ 864477 h 3443916"/>
              <a:gd name="connsiteX7" fmla="*/ 1138315 w 4167018"/>
              <a:gd name="connsiteY7" fmla="*/ 18315 h 3443916"/>
              <a:gd name="connsiteX8" fmla="*/ 2080011 w 4167018"/>
              <a:gd name="connsiteY8" fmla="*/ 386805 h 3443916"/>
              <a:gd name="connsiteX0" fmla="*/ 2080011 w 4167018"/>
              <a:gd name="connsiteY0" fmla="*/ 371079 h 3428190"/>
              <a:gd name="connsiteX1" fmla="*/ 3103593 w 4167018"/>
              <a:gd name="connsiteY1" fmla="*/ 2589 h 3428190"/>
              <a:gd name="connsiteX2" fmla="*/ 4154470 w 4167018"/>
              <a:gd name="connsiteY2" fmla="*/ 848751 h 3428190"/>
              <a:gd name="connsiteX3" fmla="*/ 3240070 w 4167018"/>
              <a:gd name="connsiteY3" fmla="*/ 2759437 h 3428190"/>
              <a:gd name="connsiteX4" fmla="*/ 2080011 w 4167018"/>
              <a:gd name="connsiteY4" fmla="*/ 3428178 h 3428190"/>
              <a:gd name="connsiteX5" fmla="*/ 947246 w 4167018"/>
              <a:gd name="connsiteY5" fmla="*/ 2786733 h 3428190"/>
              <a:gd name="connsiteX6" fmla="*/ 5551 w 4167018"/>
              <a:gd name="connsiteY6" fmla="*/ 848751 h 3428190"/>
              <a:gd name="connsiteX7" fmla="*/ 1138315 w 4167018"/>
              <a:gd name="connsiteY7" fmla="*/ 2589 h 3428190"/>
              <a:gd name="connsiteX8" fmla="*/ 2080011 w 4167018"/>
              <a:gd name="connsiteY8" fmla="*/ 371079 h 3428190"/>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8877 w 4175884"/>
              <a:gd name="connsiteY0" fmla="*/ 368677 h 3425790"/>
              <a:gd name="connsiteX1" fmla="*/ 3112459 w 4175884"/>
              <a:gd name="connsiteY1" fmla="*/ 187 h 3425790"/>
              <a:gd name="connsiteX2" fmla="*/ 4163336 w 4175884"/>
              <a:gd name="connsiteY2" fmla="*/ 846349 h 3425790"/>
              <a:gd name="connsiteX3" fmla="*/ 3248936 w 4175884"/>
              <a:gd name="connsiteY3" fmla="*/ 2757035 h 3425790"/>
              <a:gd name="connsiteX4" fmla="*/ 2088877 w 4175884"/>
              <a:gd name="connsiteY4" fmla="*/ 3425776 h 3425790"/>
              <a:gd name="connsiteX5" fmla="*/ 956112 w 4175884"/>
              <a:gd name="connsiteY5" fmla="*/ 2784331 h 3425790"/>
              <a:gd name="connsiteX6" fmla="*/ 14417 w 4175884"/>
              <a:gd name="connsiteY6" fmla="*/ 846349 h 3425790"/>
              <a:gd name="connsiteX7" fmla="*/ 1147181 w 4175884"/>
              <a:gd name="connsiteY7" fmla="*/ 187 h 3425790"/>
              <a:gd name="connsiteX8" fmla="*/ 2088877 w 4175884"/>
              <a:gd name="connsiteY8" fmla="*/ 368677 h 3425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5884" h="3425790">
                <a:moveTo>
                  <a:pt x="2088877" y="368677"/>
                </a:moveTo>
                <a:cubicBezTo>
                  <a:pt x="2218616" y="369672"/>
                  <a:pt x="2489212" y="4736"/>
                  <a:pt x="3112459" y="187"/>
                </a:cubicBezTo>
                <a:cubicBezTo>
                  <a:pt x="3735706" y="-4362"/>
                  <a:pt x="4086340" y="362422"/>
                  <a:pt x="4163336" y="846349"/>
                </a:cubicBezTo>
                <a:cubicBezTo>
                  <a:pt x="4240332" y="1330276"/>
                  <a:pt x="3966353" y="2171205"/>
                  <a:pt x="3248936" y="2757035"/>
                </a:cubicBezTo>
                <a:cubicBezTo>
                  <a:pt x="2587194" y="3297402"/>
                  <a:pt x="2239343" y="3423842"/>
                  <a:pt x="2088877" y="3425776"/>
                </a:cubicBezTo>
                <a:cubicBezTo>
                  <a:pt x="1938411" y="3427710"/>
                  <a:pt x="1516580" y="3241986"/>
                  <a:pt x="956112" y="2784331"/>
                </a:cubicBezTo>
                <a:cubicBezTo>
                  <a:pt x="395644" y="2326676"/>
                  <a:pt x="-90785" y="1416143"/>
                  <a:pt x="14417" y="846349"/>
                </a:cubicBezTo>
                <a:cubicBezTo>
                  <a:pt x="119619" y="276555"/>
                  <a:pt x="574202" y="-8343"/>
                  <a:pt x="1147181" y="187"/>
                </a:cubicBezTo>
                <a:cubicBezTo>
                  <a:pt x="1720160" y="8717"/>
                  <a:pt x="1959138" y="367682"/>
                  <a:pt x="2088877" y="368677"/>
                </a:cubicBezTo>
                <a:close/>
              </a:path>
            </a:pathLst>
          </a:custGeom>
          <a:gradFill flip="none" rotWithShape="1">
            <a:gsLst>
              <a:gs pos="0">
                <a:srgbClr val="8A0000"/>
              </a:gs>
              <a:gs pos="100000">
                <a:srgbClr val="E20000"/>
              </a:gs>
            </a:gsLst>
            <a:lin ang="13500000" scaled="1"/>
            <a:tileRect/>
          </a:gradFill>
          <a:ln>
            <a:noFill/>
          </a:ln>
          <a:effectLst>
            <a:outerShdw blurRad="50800" dist="38100" dir="5400000" algn="t" rotWithShape="0">
              <a:prstClr val="black">
                <a:alpha val="40000"/>
              </a:prstClr>
            </a:outerShdw>
          </a:effectLst>
          <a:scene3d>
            <a:camera prst="orthographicFront"/>
            <a:lightRig rig="threePt" dir="t"/>
          </a:scene3d>
          <a:sp3d>
            <a:bevelT w="463550" h="603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9095877" y="3579671"/>
            <a:ext cx="1477926" cy="276999"/>
          </a:xfrm>
          <a:prstGeom prst="rect">
            <a:avLst/>
          </a:prstGeom>
          <a:noFill/>
        </p:spPr>
        <p:txBody>
          <a:bodyPr wrap="square" rtlCol="0">
            <a:spAutoFit/>
          </a:bodyPr>
          <a:lstStyle/>
          <a:p>
            <a:pPr algn="ctr"/>
            <a:r>
              <a:rPr lang="bg-BG" sz="1200" dirty="0">
                <a:latin typeface="Arial Narrow" panose="020B0606020202030204" pitchFamily="34" charset="0"/>
              </a:rPr>
              <a:t>База: Цялата извадка</a:t>
            </a:r>
          </a:p>
        </p:txBody>
      </p:sp>
      <p:graphicFrame>
        <p:nvGraphicFramePr>
          <p:cNvPr id="3" name="Chart 2"/>
          <p:cNvGraphicFramePr/>
          <p:nvPr/>
        </p:nvGraphicFramePr>
        <p:xfrm>
          <a:off x="2615609" y="1113471"/>
          <a:ext cx="6767628" cy="27431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extLst>
              <p:ext uri="{D42A27DB-BD31-4B8C-83A1-F6EECF244321}">
                <p14:modId xmlns:p14="http://schemas.microsoft.com/office/powerpoint/2010/main" val="1797799804"/>
              </p:ext>
            </p:extLst>
          </p:nvPr>
        </p:nvGraphicFramePr>
        <p:xfrm>
          <a:off x="1765005" y="3853721"/>
          <a:ext cx="8357195" cy="3218439"/>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7899991" y="6879308"/>
            <a:ext cx="2169333" cy="461665"/>
          </a:xfrm>
          <a:prstGeom prst="rect">
            <a:avLst/>
          </a:prstGeom>
          <a:noFill/>
        </p:spPr>
        <p:txBody>
          <a:bodyPr wrap="square" rtlCol="0">
            <a:spAutoFit/>
          </a:bodyPr>
          <a:lstStyle/>
          <a:p>
            <a:pPr algn="ctr"/>
            <a:r>
              <a:rPr lang="bg-BG" sz="1200" dirty="0">
                <a:latin typeface="Arial Narrow" panose="020B0606020202030204" pitchFamily="34" charset="0"/>
              </a:rPr>
              <a:t>База: Сред отговорилите, че е необходима повече информация</a:t>
            </a:r>
          </a:p>
        </p:txBody>
      </p:sp>
      <p:sp>
        <p:nvSpPr>
          <p:cNvPr id="7" name="Striped Right Arrow 6"/>
          <p:cNvSpPr/>
          <p:nvPr/>
        </p:nvSpPr>
        <p:spPr>
          <a:xfrm rot="5400000">
            <a:off x="3859619" y="3455581"/>
            <a:ext cx="776176" cy="510363"/>
          </a:xfrm>
          <a:prstGeom prst="stripedRightArrow">
            <a:avLst/>
          </a:prstGeom>
          <a:solidFill>
            <a:srgbClr val="3D8E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8" name="Правоъгълник 7">
            <a:extLst>
              <a:ext uri="{FF2B5EF4-FFF2-40B4-BE49-F238E27FC236}">
                <a16:creationId xmlns:a16="http://schemas.microsoft.com/office/drawing/2014/main" id="{5C08A85C-A520-4B1E-BE6E-F9864EE4884C}"/>
              </a:ext>
            </a:extLst>
          </p:cNvPr>
          <p:cNvSpPr/>
          <p:nvPr/>
        </p:nvSpPr>
        <p:spPr>
          <a:xfrm>
            <a:off x="0" y="1248576"/>
            <a:ext cx="1765005" cy="2554545"/>
          </a:xfrm>
          <a:prstGeom prst="rect">
            <a:avLst/>
          </a:prstGeom>
        </p:spPr>
        <p:txBody>
          <a:bodyPr wrap="square">
            <a:spAutoFit/>
          </a:bodyPr>
          <a:lstStyle/>
          <a:p>
            <a:r>
              <a:rPr lang="bg-BG" sz="1600" b="1" i="1" dirty="0">
                <a:solidFill>
                  <a:schemeClr val="accent3">
                    <a:lumMod val="75000"/>
                  </a:schemeClr>
                </a:solidFill>
              </a:rPr>
              <a:t>Според три четвърти от анкетираните е добре в медиите да има повече информация по въпросите на донорството</a:t>
            </a:r>
            <a:r>
              <a:rPr lang="bg-BG" sz="1600" i="1" dirty="0">
                <a:solidFill>
                  <a:schemeClr val="accent3">
                    <a:lumMod val="75000"/>
                  </a:schemeClr>
                </a:solidFill>
              </a:rPr>
              <a:t>.</a:t>
            </a:r>
          </a:p>
        </p:txBody>
      </p:sp>
    </p:spTree>
    <p:extLst>
      <p:ext uri="{BB962C8B-B14F-4D97-AF65-F5344CB8AC3E}">
        <p14:creationId xmlns:p14="http://schemas.microsoft.com/office/powerpoint/2010/main" val="3012699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autoRev="1" fill="hold" grpId="0" nodeType="withEffect">
                                  <p:stCondLst>
                                    <p:cond delay="0"/>
                                  </p:stCondLst>
                                  <p:childTnLst>
                                    <p:animScale>
                                      <p:cBhvr>
                                        <p:cTn id="6" dur="300" fill="hold"/>
                                        <p:tgtEl>
                                          <p:spTgt spid="12"/>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3812D8CF-F576-449E-B93D-0A261E02096E}"/>
              </a:ext>
            </a:extLst>
          </p:cNvPr>
          <p:cNvSpPr>
            <a:spLocks noGrp="1"/>
          </p:cNvSpPr>
          <p:nvPr>
            <p:ph type="title"/>
          </p:nvPr>
        </p:nvSpPr>
        <p:spPr/>
        <p:txBody>
          <a:bodyPr/>
          <a:lstStyle/>
          <a:p>
            <a:r>
              <a:rPr lang="bg-BG" dirty="0"/>
              <a:t>Бариери пред донорството на органи</a:t>
            </a:r>
            <a:r>
              <a:rPr lang="en-US" dirty="0"/>
              <a:t> vs </a:t>
            </a:r>
            <a:r>
              <a:rPr lang="bg-BG" dirty="0"/>
              <a:t> мотивация за него</a:t>
            </a:r>
          </a:p>
        </p:txBody>
      </p:sp>
      <p:sp>
        <p:nvSpPr>
          <p:cNvPr id="3" name="Текстов контейнер 2">
            <a:extLst>
              <a:ext uri="{FF2B5EF4-FFF2-40B4-BE49-F238E27FC236}">
                <a16:creationId xmlns:a16="http://schemas.microsoft.com/office/drawing/2014/main" id="{96B9E342-60EF-44CD-B11C-001D438B57E9}"/>
              </a:ext>
            </a:extLst>
          </p:cNvPr>
          <p:cNvSpPr>
            <a:spLocks noGrp="1"/>
          </p:cNvSpPr>
          <p:nvPr>
            <p:ph type="body" sz="quarter" idx="11"/>
          </p:nvPr>
        </p:nvSpPr>
        <p:spPr/>
        <p:txBody>
          <a:bodyPr/>
          <a:lstStyle/>
          <a:p>
            <a:endParaRPr lang="bg-BG" dirty="0"/>
          </a:p>
          <a:p>
            <a:endParaRPr lang="bg-BG" dirty="0"/>
          </a:p>
          <a:p>
            <a:endParaRPr lang="bg-BG" dirty="0"/>
          </a:p>
        </p:txBody>
      </p:sp>
      <p:sp>
        <p:nvSpPr>
          <p:cNvPr id="4" name="Контейнер за номер на слайда 3">
            <a:extLst>
              <a:ext uri="{FF2B5EF4-FFF2-40B4-BE49-F238E27FC236}">
                <a16:creationId xmlns:a16="http://schemas.microsoft.com/office/drawing/2014/main" id="{2BB44D2E-42BE-4F76-9520-57DC382F4BC2}"/>
              </a:ext>
            </a:extLst>
          </p:cNvPr>
          <p:cNvSpPr>
            <a:spLocks noGrp="1"/>
          </p:cNvSpPr>
          <p:nvPr>
            <p:ph type="sldNum" sz="quarter" idx="4"/>
          </p:nvPr>
        </p:nvSpPr>
        <p:spPr/>
        <p:txBody>
          <a:bodyPr/>
          <a:lstStyle/>
          <a:p>
            <a:fld id="{DE3AA45F-980D-4F34-ABAD-1E35E3E654A8}" type="slidenum">
              <a:rPr lang="bg-BG" smtClean="0"/>
              <a:pPr/>
              <a:t>13</a:t>
            </a:fld>
            <a:endParaRPr lang="bg-BG" dirty="0"/>
          </a:p>
        </p:txBody>
      </p:sp>
      <p:sp>
        <p:nvSpPr>
          <p:cNvPr id="5" name="Текстов контейнер 4">
            <a:extLst>
              <a:ext uri="{FF2B5EF4-FFF2-40B4-BE49-F238E27FC236}">
                <a16:creationId xmlns:a16="http://schemas.microsoft.com/office/drawing/2014/main" id="{8F603363-B293-4B58-BC8F-5ADD7DF706D5}"/>
              </a:ext>
            </a:extLst>
          </p:cNvPr>
          <p:cNvSpPr>
            <a:spLocks noGrp="1"/>
          </p:cNvSpPr>
          <p:nvPr>
            <p:ph type="body" sz="quarter" idx="14"/>
          </p:nvPr>
        </p:nvSpPr>
        <p:spPr/>
        <p:txBody>
          <a:bodyPr/>
          <a:lstStyle/>
          <a:p>
            <a:endParaRPr lang="bg-BG"/>
          </a:p>
        </p:txBody>
      </p:sp>
      <p:sp>
        <p:nvSpPr>
          <p:cNvPr id="6" name="Текстов контейнер 5">
            <a:extLst>
              <a:ext uri="{FF2B5EF4-FFF2-40B4-BE49-F238E27FC236}">
                <a16:creationId xmlns:a16="http://schemas.microsoft.com/office/drawing/2014/main" id="{F13C5D3D-34B6-4142-AD5B-48E9E5981D7D}"/>
              </a:ext>
            </a:extLst>
          </p:cNvPr>
          <p:cNvSpPr>
            <a:spLocks noGrp="1"/>
          </p:cNvSpPr>
          <p:nvPr>
            <p:ph type="body" sz="quarter" idx="15"/>
          </p:nvPr>
        </p:nvSpPr>
        <p:spPr>
          <a:xfrm>
            <a:off x="1597447" y="1028700"/>
            <a:ext cx="8587953" cy="6341584"/>
          </a:xfrm>
        </p:spPr>
        <p:txBody>
          <a:bodyPr/>
          <a:lstStyle/>
          <a:p>
            <a:r>
              <a:rPr lang="bg-BG" dirty="0"/>
              <a:t>Един от важните фактори да се разбере защо в България има много малък брой случаи на донорство на органи, въпреки големия броя чакащи и нуждаещи се, е да се анализират страховете на хората. </a:t>
            </a:r>
          </a:p>
          <a:p>
            <a:r>
              <a:rPr lang="bg-BG" dirty="0"/>
              <a:t>Изследването показва, че основен е страхът от злоупотреба, породен от недоверието към медицинските екипи, че при евентуален инцидент няма да бъдат положени достатъчно усилия съответният човек да бъде спасен. 57.3% посочват именно тази причина като най-значима според тях за отказ от донорство.</a:t>
            </a:r>
          </a:p>
          <a:p>
            <a:r>
              <a:rPr lang="bg-BG" dirty="0"/>
              <a:t>На следващо място се нареждат по-ирационални мотиви, силно разпространени в реакциите на българите по различни казуси, не само по повод донорството – 42% смятат, че хората се страхуват „да не предизвикат съдбата“, а други 34% са на мнение, че „хората не искат да мислят за фатални неща“ – затова нито разговарят по темата, нито дават съгласие за донорство. Макар и на последно място, не трябва да се пренебрегва и делът на хората (18.4%, т.е. практически почти всеки пети), които свързват отказа с морално-религиозно причини. </a:t>
            </a:r>
          </a:p>
          <a:p>
            <a:r>
              <a:rPr lang="bg-BG" dirty="0"/>
              <a:t>Можем да обобщим, че въпреки вярата в науката и напредъка на медицината, у нас ръка за ръка съжителстват рационалното и ирационалното отношение към човешкото тяло  и живота на индивида.. Доказателство за това е и фактът, че колкото по-ниско е образованието на анкетираните, техният социален статус и в колкото по-затворени общности живеят, толкова повече нараства значението на суеверната вяра в „предизвикването на съдбата“ и нежеланието да се мисли и говори по въпросите на донорството. </a:t>
            </a:r>
          </a:p>
          <a:p>
            <a:r>
              <a:rPr lang="bg-BG" dirty="0"/>
              <a:t>Обратното, когато става въпрос за позитивните мотиви, съществува висока степен на съгласие, че това са преди всичко хуманност, морален дълг, желанието да се даде шанс за живот на друг човек. Така мислят 58% от анкетираните. Незначителен е делът (4.7%), които виждат в трупното донорство финансови причини. Малко под една трета разглеждат този въпрос от гледна точка на реципрочността – разбирането, че и на техен близък може да се наложи трансплантация (29%). Отново не се наблюдават съществени статистически разлики в разбиранията на отделните социални групи. Сред хората с по-високо образование, по-информираните и по-често дискутиращите този въпрос, по-висока тежест придобива разбирането, че „на всеки може да му се наложи“, затова солидарността не трябва да се пренебрегва като мотивация.  </a:t>
            </a:r>
          </a:p>
          <a:p>
            <a:endParaRPr lang="bg-BG" dirty="0"/>
          </a:p>
          <a:p>
            <a:endParaRPr lang="bg-BG" dirty="0"/>
          </a:p>
          <a:p>
            <a:endParaRPr lang="bg-BG" dirty="0"/>
          </a:p>
          <a:p>
            <a:endParaRPr lang="bg-BG" dirty="0"/>
          </a:p>
          <a:p>
            <a:endParaRPr lang="bg-BG" dirty="0"/>
          </a:p>
        </p:txBody>
      </p:sp>
    </p:spTree>
    <p:extLst>
      <p:ext uri="{BB962C8B-B14F-4D97-AF65-F5344CB8AC3E}">
        <p14:creationId xmlns:p14="http://schemas.microsoft.com/office/powerpoint/2010/main" val="366029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8604" y="343117"/>
            <a:ext cx="7985366" cy="758609"/>
          </a:xfrm>
        </p:spPr>
        <p:txBody>
          <a:bodyPr>
            <a:normAutofit/>
          </a:bodyPr>
          <a:lstStyle/>
          <a:p>
            <a:r>
              <a:rPr lang="bg-BG" sz="2200" dirty="0"/>
              <a:t>БАРИЕРИ ПРЕД СЪГЛАСИЕТО ЗА ДОНОРСТВО </a:t>
            </a:r>
            <a:r>
              <a:rPr lang="en-US" sz="2200" dirty="0"/>
              <a:t>(%)</a:t>
            </a:r>
            <a:endParaRPr lang="bg-BG" sz="2200" dirty="0"/>
          </a:p>
        </p:txBody>
      </p:sp>
      <p:sp>
        <p:nvSpPr>
          <p:cNvPr id="4" name="Slide Number Placeholder 3"/>
          <p:cNvSpPr>
            <a:spLocks noGrp="1"/>
          </p:cNvSpPr>
          <p:nvPr>
            <p:ph type="sldNum" sz="quarter" idx="4"/>
          </p:nvPr>
        </p:nvSpPr>
        <p:spPr/>
        <p:txBody>
          <a:bodyPr/>
          <a:lstStyle/>
          <a:p>
            <a:fld id="{DE3AA45F-980D-4F34-ABAD-1E35E3E654A8}" type="slidenum">
              <a:rPr lang="bg-BG" smtClean="0"/>
              <a:pPr/>
              <a:t>14</a:t>
            </a:fld>
            <a:endParaRPr lang="bg-BG" dirty="0"/>
          </a:p>
        </p:txBody>
      </p:sp>
      <p:sp>
        <p:nvSpPr>
          <p:cNvPr id="5" name="Text Placeholder 4"/>
          <p:cNvSpPr>
            <a:spLocks noGrp="1"/>
          </p:cNvSpPr>
          <p:nvPr>
            <p:ph type="body" sz="quarter" idx="14"/>
          </p:nvPr>
        </p:nvSpPr>
        <p:spPr>
          <a:xfrm>
            <a:off x="1888771" y="6956555"/>
            <a:ext cx="6861822" cy="603120"/>
          </a:xfrm>
        </p:spPr>
        <p:txBody>
          <a:bodyPr>
            <a:noAutofit/>
          </a:bodyPr>
          <a:lstStyle/>
          <a:p>
            <a:r>
              <a:rPr lang="en-US" sz="1000" dirty="0"/>
              <a:t>Q7. </a:t>
            </a:r>
            <a:r>
              <a:rPr lang="bg-BG" sz="1000" dirty="0"/>
              <a:t>А според вас какви са страховете на хората, за да не желаят предварително (приживе) да декларират съгласие за донорство</a:t>
            </a:r>
            <a:r>
              <a:rPr lang="ru-RU" sz="1000" dirty="0"/>
              <a:t>?</a:t>
            </a:r>
            <a:endParaRPr lang="bg-BG" sz="1000" dirty="0"/>
          </a:p>
        </p:txBody>
      </p:sp>
      <p:sp>
        <p:nvSpPr>
          <p:cNvPr id="12" name="Freeform 11"/>
          <p:cNvSpPr/>
          <p:nvPr/>
        </p:nvSpPr>
        <p:spPr>
          <a:xfrm>
            <a:off x="9547479" y="343117"/>
            <a:ext cx="574721" cy="471487"/>
          </a:xfrm>
          <a:custGeom>
            <a:avLst/>
            <a:gdLst>
              <a:gd name="connsiteX0" fmla="*/ 2074460 w 4148919"/>
              <a:gd name="connsiteY0" fmla="*/ 368490 h 3425589"/>
              <a:gd name="connsiteX1" fmla="*/ 3098042 w 4148919"/>
              <a:gd name="connsiteY1" fmla="*/ 0 h 3425589"/>
              <a:gd name="connsiteX2" fmla="*/ 4148919 w 4148919"/>
              <a:gd name="connsiteY2" fmla="*/ 846162 h 3425589"/>
              <a:gd name="connsiteX3" fmla="*/ 3234519 w 4148919"/>
              <a:gd name="connsiteY3" fmla="*/ 2756848 h 3425589"/>
              <a:gd name="connsiteX4" fmla="*/ 2074460 w 4148919"/>
              <a:gd name="connsiteY4" fmla="*/ 3425589 h 3425589"/>
              <a:gd name="connsiteX5" fmla="*/ 941695 w 4148919"/>
              <a:gd name="connsiteY5" fmla="*/ 2784144 h 3425589"/>
              <a:gd name="connsiteX6" fmla="*/ 0 w 4148919"/>
              <a:gd name="connsiteY6" fmla="*/ 846162 h 3425589"/>
              <a:gd name="connsiteX7" fmla="*/ 1132764 w 4148919"/>
              <a:gd name="connsiteY7" fmla="*/ 0 h 3425589"/>
              <a:gd name="connsiteX8" fmla="*/ 2074460 w 4148919"/>
              <a:gd name="connsiteY8" fmla="*/ 368490 h 3425589"/>
              <a:gd name="connsiteX0" fmla="*/ 2074460 w 4148919"/>
              <a:gd name="connsiteY0" fmla="*/ 368517 h 3425616"/>
              <a:gd name="connsiteX1" fmla="*/ 3098042 w 4148919"/>
              <a:gd name="connsiteY1" fmla="*/ 27 h 3425616"/>
              <a:gd name="connsiteX2" fmla="*/ 4148919 w 4148919"/>
              <a:gd name="connsiteY2" fmla="*/ 846189 h 3425616"/>
              <a:gd name="connsiteX3" fmla="*/ 3234519 w 4148919"/>
              <a:gd name="connsiteY3" fmla="*/ 2756875 h 3425616"/>
              <a:gd name="connsiteX4" fmla="*/ 2074460 w 4148919"/>
              <a:gd name="connsiteY4" fmla="*/ 3425616 h 3425616"/>
              <a:gd name="connsiteX5" fmla="*/ 941695 w 4148919"/>
              <a:gd name="connsiteY5" fmla="*/ 2784171 h 3425616"/>
              <a:gd name="connsiteX6" fmla="*/ 0 w 4148919"/>
              <a:gd name="connsiteY6" fmla="*/ 846189 h 3425616"/>
              <a:gd name="connsiteX7" fmla="*/ 1132764 w 4148919"/>
              <a:gd name="connsiteY7" fmla="*/ 27 h 3425616"/>
              <a:gd name="connsiteX8" fmla="*/ 2074460 w 4148919"/>
              <a:gd name="connsiteY8" fmla="*/ 368517 h 3425616"/>
              <a:gd name="connsiteX0" fmla="*/ 2074460 w 4167351"/>
              <a:gd name="connsiteY0" fmla="*/ 368527 h 3425626"/>
              <a:gd name="connsiteX1" fmla="*/ 3098042 w 4167351"/>
              <a:gd name="connsiteY1" fmla="*/ 37 h 3425626"/>
              <a:gd name="connsiteX2" fmla="*/ 4148919 w 4167351"/>
              <a:gd name="connsiteY2" fmla="*/ 846199 h 3425626"/>
              <a:gd name="connsiteX3" fmla="*/ 3234519 w 4167351"/>
              <a:gd name="connsiteY3" fmla="*/ 2756885 h 3425626"/>
              <a:gd name="connsiteX4" fmla="*/ 2074460 w 4167351"/>
              <a:gd name="connsiteY4" fmla="*/ 3425626 h 3425626"/>
              <a:gd name="connsiteX5" fmla="*/ 941695 w 4167351"/>
              <a:gd name="connsiteY5" fmla="*/ 2784181 h 3425626"/>
              <a:gd name="connsiteX6" fmla="*/ 0 w 4167351"/>
              <a:gd name="connsiteY6" fmla="*/ 846199 h 3425626"/>
              <a:gd name="connsiteX7" fmla="*/ 1132764 w 4167351"/>
              <a:gd name="connsiteY7" fmla="*/ 37 h 3425626"/>
              <a:gd name="connsiteX8" fmla="*/ 2074460 w 4167351"/>
              <a:gd name="connsiteY8" fmla="*/ 368527 h 3425626"/>
              <a:gd name="connsiteX0" fmla="*/ 2074460 w 4180157"/>
              <a:gd name="connsiteY0" fmla="*/ 368527 h 3425626"/>
              <a:gd name="connsiteX1" fmla="*/ 3098042 w 4180157"/>
              <a:gd name="connsiteY1" fmla="*/ 37 h 3425626"/>
              <a:gd name="connsiteX2" fmla="*/ 4148919 w 4180157"/>
              <a:gd name="connsiteY2" fmla="*/ 846199 h 3425626"/>
              <a:gd name="connsiteX3" fmla="*/ 3234519 w 4180157"/>
              <a:gd name="connsiteY3" fmla="*/ 2756885 h 3425626"/>
              <a:gd name="connsiteX4" fmla="*/ 2074460 w 4180157"/>
              <a:gd name="connsiteY4" fmla="*/ 3425626 h 3425626"/>
              <a:gd name="connsiteX5" fmla="*/ 941695 w 4180157"/>
              <a:gd name="connsiteY5" fmla="*/ 2784181 h 3425626"/>
              <a:gd name="connsiteX6" fmla="*/ 0 w 4180157"/>
              <a:gd name="connsiteY6" fmla="*/ 846199 h 3425626"/>
              <a:gd name="connsiteX7" fmla="*/ 1132764 w 4180157"/>
              <a:gd name="connsiteY7" fmla="*/ 37 h 3425626"/>
              <a:gd name="connsiteX8" fmla="*/ 2074460 w 4180157"/>
              <a:gd name="connsiteY8" fmla="*/ 368527 h 3425626"/>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1865"/>
              <a:gd name="connsiteY0" fmla="*/ 368527 h 3425632"/>
              <a:gd name="connsiteX1" fmla="*/ 3098042 w 4181865"/>
              <a:gd name="connsiteY1" fmla="*/ 37 h 3425632"/>
              <a:gd name="connsiteX2" fmla="*/ 4148919 w 4181865"/>
              <a:gd name="connsiteY2" fmla="*/ 846199 h 3425632"/>
              <a:gd name="connsiteX3" fmla="*/ 3234519 w 4181865"/>
              <a:gd name="connsiteY3" fmla="*/ 2756885 h 3425632"/>
              <a:gd name="connsiteX4" fmla="*/ 2074460 w 4181865"/>
              <a:gd name="connsiteY4" fmla="*/ 3425626 h 3425632"/>
              <a:gd name="connsiteX5" fmla="*/ 941695 w 4181865"/>
              <a:gd name="connsiteY5" fmla="*/ 2784181 h 3425632"/>
              <a:gd name="connsiteX6" fmla="*/ 0 w 4181865"/>
              <a:gd name="connsiteY6" fmla="*/ 846199 h 3425632"/>
              <a:gd name="connsiteX7" fmla="*/ 1132764 w 4181865"/>
              <a:gd name="connsiteY7" fmla="*/ 37 h 3425632"/>
              <a:gd name="connsiteX8" fmla="*/ 2074460 w 4181865"/>
              <a:gd name="connsiteY8" fmla="*/ 368527 h 3425632"/>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57668"/>
              <a:gd name="connsiteY0" fmla="*/ 368531 h 3425636"/>
              <a:gd name="connsiteX1" fmla="*/ 3098042 w 4157668"/>
              <a:gd name="connsiteY1" fmla="*/ 41 h 3425636"/>
              <a:gd name="connsiteX2" fmla="*/ 4148919 w 4157668"/>
              <a:gd name="connsiteY2" fmla="*/ 846203 h 3425636"/>
              <a:gd name="connsiteX3" fmla="*/ 3234519 w 4157668"/>
              <a:gd name="connsiteY3" fmla="*/ 2756889 h 3425636"/>
              <a:gd name="connsiteX4" fmla="*/ 2074460 w 4157668"/>
              <a:gd name="connsiteY4" fmla="*/ 3425630 h 3425636"/>
              <a:gd name="connsiteX5" fmla="*/ 941695 w 4157668"/>
              <a:gd name="connsiteY5" fmla="*/ 2784185 h 3425636"/>
              <a:gd name="connsiteX6" fmla="*/ 0 w 4157668"/>
              <a:gd name="connsiteY6" fmla="*/ 846203 h 3425636"/>
              <a:gd name="connsiteX7" fmla="*/ 1132764 w 4157668"/>
              <a:gd name="connsiteY7" fmla="*/ 41 h 3425636"/>
              <a:gd name="connsiteX8" fmla="*/ 2074460 w 4157668"/>
              <a:gd name="connsiteY8" fmla="*/ 368531 h 3425636"/>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61467"/>
              <a:gd name="connsiteY0" fmla="*/ 368531 h 3425642"/>
              <a:gd name="connsiteX1" fmla="*/ 3098042 w 4161467"/>
              <a:gd name="connsiteY1" fmla="*/ 41 h 3425642"/>
              <a:gd name="connsiteX2" fmla="*/ 4148919 w 4161467"/>
              <a:gd name="connsiteY2" fmla="*/ 846203 h 3425642"/>
              <a:gd name="connsiteX3" fmla="*/ 3234519 w 4161467"/>
              <a:gd name="connsiteY3" fmla="*/ 2756889 h 3425642"/>
              <a:gd name="connsiteX4" fmla="*/ 2074460 w 4161467"/>
              <a:gd name="connsiteY4" fmla="*/ 3425630 h 3425642"/>
              <a:gd name="connsiteX5" fmla="*/ 941695 w 4161467"/>
              <a:gd name="connsiteY5" fmla="*/ 2784185 h 3425642"/>
              <a:gd name="connsiteX6" fmla="*/ 0 w 4161467"/>
              <a:gd name="connsiteY6" fmla="*/ 846203 h 3425642"/>
              <a:gd name="connsiteX7" fmla="*/ 1132764 w 4161467"/>
              <a:gd name="connsiteY7" fmla="*/ 41 h 3425642"/>
              <a:gd name="connsiteX8" fmla="*/ 2074460 w 4161467"/>
              <a:gd name="connsiteY8" fmla="*/ 368531 h 3425642"/>
              <a:gd name="connsiteX0" fmla="*/ 2080011 w 4167018"/>
              <a:gd name="connsiteY0" fmla="*/ 368531 h 3425642"/>
              <a:gd name="connsiteX1" fmla="*/ 3103593 w 4167018"/>
              <a:gd name="connsiteY1" fmla="*/ 41 h 3425642"/>
              <a:gd name="connsiteX2" fmla="*/ 4154470 w 4167018"/>
              <a:gd name="connsiteY2" fmla="*/ 846203 h 3425642"/>
              <a:gd name="connsiteX3" fmla="*/ 3240070 w 4167018"/>
              <a:gd name="connsiteY3" fmla="*/ 2756889 h 3425642"/>
              <a:gd name="connsiteX4" fmla="*/ 2080011 w 4167018"/>
              <a:gd name="connsiteY4" fmla="*/ 3425630 h 3425642"/>
              <a:gd name="connsiteX5" fmla="*/ 947246 w 4167018"/>
              <a:gd name="connsiteY5" fmla="*/ 2784185 h 3425642"/>
              <a:gd name="connsiteX6" fmla="*/ 5551 w 4167018"/>
              <a:gd name="connsiteY6" fmla="*/ 846203 h 3425642"/>
              <a:gd name="connsiteX7" fmla="*/ 1138315 w 4167018"/>
              <a:gd name="connsiteY7" fmla="*/ 41 h 3425642"/>
              <a:gd name="connsiteX8" fmla="*/ 2080011 w 4167018"/>
              <a:gd name="connsiteY8" fmla="*/ 368531 h 3425642"/>
              <a:gd name="connsiteX0" fmla="*/ 2080011 w 4167018"/>
              <a:gd name="connsiteY0" fmla="*/ 386805 h 3443916"/>
              <a:gd name="connsiteX1" fmla="*/ 3103593 w 4167018"/>
              <a:gd name="connsiteY1" fmla="*/ 18315 h 3443916"/>
              <a:gd name="connsiteX2" fmla="*/ 4154470 w 4167018"/>
              <a:gd name="connsiteY2" fmla="*/ 864477 h 3443916"/>
              <a:gd name="connsiteX3" fmla="*/ 3240070 w 4167018"/>
              <a:gd name="connsiteY3" fmla="*/ 2775163 h 3443916"/>
              <a:gd name="connsiteX4" fmla="*/ 2080011 w 4167018"/>
              <a:gd name="connsiteY4" fmla="*/ 3443904 h 3443916"/>
              <a:gd name="connsiteX5" fmla="*/ 947246 w 4167018"/>
              <a:gd name="connsiteY5" fmla="*/ 2802459 h 3443916"/>
              <a:gd name="connsiteX6" fmla="*/ 5551 w 4167018"/>
              <a:gd name="connsiteY6" fmla="*/ 864477 h 3443916"/>
              <a:gd name="connsiteX7" fmla="*/ 1138315 w 4167018"/>
              <a:gd name="connsiteY7" fmla="*/ 18315 h 3443916"/>
              <a:gd name="connsiteX8" fmla="*/ 2080011 w 4167018"/>
              <a:gd name="connsiteY8" fmla="*/ 386805 h 3443916"/>
              <a:gd name="connsiteX0" fmla="*/ 2080011 w 4167018"/>
              <a:gd name="connsiteY0" fmla="*/ 371079 h 3428190"/>
              <a:gd name="connsiteX1" fmla="*/ 3103593 w 4167018"/>
              <a:gd name="connsiteY1" fmla="*/ 2589 h 3428190"/>
              <a:gd name="connsiteX2" fmla="*/ 4154470 w 4167018"/>
              <a:gd name="connsiteY2" fmla="*/ 848751 h 3428190"/>
              <a:gd name="connsiteX3" fmla="*/ 3240070 w 4167018"/>
              <a:gd name="connsiteY3" fmla="*/ 2759437 h 3428190"/>
              <a:gd name="connsiteX4" fmla="*/ 2080011 w 4167018"/>
              <a:gd name="connsiteY4" fmla="*/ 3428178 h 3428190"/>
              <a:gd name="connsiteX5" fmla="*/ 947246 w 4167018"/>
              <a:gd name="connsiteY5" fmla="*/ 2786733 h 3428190"/>
              <a:gd name="connsiteX6" fmla="*/ 5551 w 4167018"/>
              <a:gd name="connsiteY6" fmla="*/ 848751 h 3428190"/>
              <a:gd name="connsiteX7" fmla="*/ 1138315 w 4167018"/>
              <a:gd name="connsiteY7" fmla="*/ 2589 h 3428190"/>
              <a:gd name="connsiteX8" fmla="*/ 2080011 w 4167018"/>
              <a:gd name="connsiteY8" fmla="*/ 371079 h 3428190"/>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8877 w 4175884"/>
              <a:gd name="connsiteY0" fmla="*/ 368677 h 3425790"/>
              <a:gd name="connsiteX1" fmla="*/ 3112459 w 4175884"/>
              <a:gd name="connsiteY1" fmla="*/ 187 h 3425790"/>
              <a:gd name="connsiteX2" fmla="*/ 4163336 w 4175884"/>
              <a:gd name="connsiteY2" fmla="*/ 846349 h 3425790"/>
              <a:gd name="connsiteX3" fmla="*/ 3248936 w 4175884"/>
              <a:gd name="connsiteY3" fmla="*/ 2757035 h 3425790"/>
              <a:gd name="connsiteX4" fmla="*/ 2088877 w 4175884"/>
              <a:gd name="connsiteY4" fmla="*/ 3425776 h 3425790"/>
              <a:gd name="connsiteX5" fmla="*/ 956112 w 4175884"/>
              <a:gd name="connsiteY5" fmla="*/ 2784331 h 3425790"/>
              <a:gd name="connsiteX6" fmla="*/ 14417 w 4175884"/>
              <a:gd name="connsiteY6" fmla="*/ 846349 h 3425790"/>
              <a:gd name="connsiteX7" fmla="*/ 1147181 w 4175884"/>
              <a:gd name="connsiteY7" fmla="*/ 187 h 3425790"/>
              <a:gd name="connsiteX8" fmla="*/ 2088877 w 4175884"/>
              <a:gd name="connsiteY8" fmla="*/ 368677 h 3425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5884" h="3425790">
                <a:moveTo>
                  <a:pt x="2088877" y="368677"/>
                </a:moveTo>
                <a:cubicBezTo>
                  <a:pt x="2218616" y="369672"/>
                  <a:pt x="2489212" y="4736"/>
                  <a:pt x="3112459" y="187"/>
                </a:cubicBezTo>
                <a:cubicBezTo>
                  <a:pt x="3735706" y="-4362"/>
                  <a:pt x="4086340" y="362422"/>
                  <a:pt x="4163336" y="846349"/>
                </a:cubicBezTo>
                <a:cubicBezTo>
                  <a:pt x="4240332" y="1330276"/>
                  <a:pt x="3966353" y="2171205"/>
                  <a:pt x="3248936" y="2757035"/>
                </a:cubicBezTo>
                <a:cubicBezTo>
                  <a:pt x="2587194" y="3297402"/>
                  <a:pt x="2239343" y="3423842"/>
                  <a:pt x="2088877" y="3425776"/>
                </a:cubicBezTo>
                <a:cubicBezTo>
                  <a:pt x="1938411" y="3427710"/>
                  <a:pt x="1516580" y="3241986"/>
                  <a:pt x="956112" y="2784331"/>
                </a:cubicBezTo>
                <a:cubicBezTo>
                  <a:pt x="395644" y="2326676"/>
                  <a:pt x="-90785" y="1416143"/>
                  <a:pt x="14417" y="846349"/>
                </a:cubicBezTo>
                <a:cubicBezTo>
                  <a:pt x="119619" y="276555"/>
                  <a:pt x="574202" y="-8343"/>
                  <a:pt x="1147181" y="187"/>
                </a:cubicBezTo>
                <a:cubicBezTo>
                  <a:pt x="1720160" y="8717"/>
                  <a:pt x="1959138" y="367682"/>
                  <a:pt x="2088877" y="368677"/>
                </a:cubicBezTo>
                <a:close/>
              </a:path>
            </a:pathLst>
          </a:custGeom>
          <a:gradFill flip="none" rotWithShape="1">
            <a:gsLst>
              <a:gs pos="0">
                <a:srgbClr val="8A0000"/>
              </a:gs>
              <a:gs pos="100000">
                <a:srgbClr val="E20000"/>
              </a:gs>
            </a:gsLst>
            <a:lin ang="13500000" scaled="1"/>
            <a:tileRect/>
          </a:gradFill>
          <a:ln>
            <a:noFill/>
          </a:ln>
          <a:effectLst>
            <a:outerShdw blurRad="50800" dist="38100" dir="5400000" algn="t" rotWithShape="0">
              <a:prstClr val="black">
                <a:alpha val="40000"/>
              </a:prstClr>
            </a:outerShdw>
          </a:effectLst>
          <a:scene3d>
            <a:camera prst="orthographicFront"/>
            <a:lightRig rig="threePt" dir="t"/>
          </a:scene3d>
          <a:sp3d>
            <a:bevelT w="463550" h="603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644274" y="6939559"/>
            <a:ext cx="1477926" cy="276999"/>
          </a:xfrm>
          <a:prstGeom prst="rect">
            <a:avLst/>
          </a:prstGeom>
          <a:noFill/>
        </p:spPr>
        <p:txBody>
          <a:bodyPr wrap="square" rtlCol="0">
            <a:spAutoFit/>
          </a:bodyPr>
          <a:lstStyle/>
          <a:p>
            <a:pPr algn="ctr"/>
            <a:r>
              <a:rPr lang="bg-BG" sz="1200" dirty="0">
                <a:latin typeface="Arial Narrow" panose="020B0606020202030204" pitchFamily="34" charset="0"/>
              </a:rPr>
              <a:t>База: Цялата извадка</a:t>
            </a:r>
          </a:p>
        </p:txBody>
      </p:sp>
      <p:graphicFrame>
        <p:nvGraphicFramePr>
          <p:cNvPr id="8" name="Chart 7"/>
          <p:cNvGraphicFramePr/>
          <p:nvPr>
            <p:extLst>
              <p:ext uri="{D42A27DB-BD31-4B8C-83A1-F6EECF244321}">
                <p14:modId xmlns:p14="http://schemas.microsoft.com/office/powerpoint/2010/main" val="3021489672"/>
              </p:ext>
            </p:extLst>
          </p:nvPr>
        </p:nvGraphicFramePr>
        <p:xfrm>
          <a:off x="2169042" y="1308186"/>
          <a:ext cx="7814929" cy="5390326"/>
        </p:xfrm>
        <a:graphic>
          <a:graphicData uri="http://schemas.openxmlformats.org/drawingml/2006/chart">
            <c:chart xmlns:c="http://schemas.openxmlformats.org/drawingml/2006/chart" xmlns:r="http://schemas.openxmlformats.org/officeDocument/2006/relationships" r:id="rId2"/>
          </a:graphicData>
        </a:graphic>
      </p:graphicFrame>
      <p:sp>
        <p:nvSpPr>
          <p:cNvPr id="6" name="Правоъгълник 5">
            <a:extLst>
              <a:ext uri="{FF2B5EF4-FFF2-40B4-BE49-F238E27FC236}">
                <a16:creationId xmlns:a16="http://schemas.microsoft.com/office/drawing/2014/main" id="{D10AC485-B253-4734-96D6-A939FFB75816}"/>
              </a:ext>
            </a:extLst>
          </p:cNvPr>
          <p:cNvSpPr/>
          <p:nvPr/>
        </p:nvSpPr>
        <p:spPr>
          <a:xfrm>
            <a:off x="-23842" y="1067139"/>
            <a:ext cx="1643322" cy="3293209"/>
          </a:xfrm>
          <a:prstGeom prst="rect">
            <a:avLst/>
          </a:prstGeom>
        </p:spPr>
        <p:txBody>
          <a:bodyPr wrap="square">
            <a:spAutoFit/>
          </a:bodyPr>
          <a:lstStyle/>
          <a:p>
            <a:r>
              <a:rPr lang="bg-BG" sz="1600" b="1" i="1" dirty="0">
                <a:solidFill>
                  <a:schemeClr val="accent3">
                    <a:lumMod val="75000"/>
                  </a:schemeClr>
                </a:solidFill>
              </a:rPr>
              <a:t>Основната бариера  е страхът от злоупотреби и </a:t>
            </a:r>
            <a:r>
              <a:rPr lang="bg-BG" sz="1600" b="1" i="1" dirty="0" err="1">
                <a:solidFill>
                  <a:schemeClr val="accent3">
                    <a:lumMod val="75000"/>
                  </a:schemeClr>
                </a:solidFill>
              </a:rPr>
              <a:t>неполагане</a:t>
            </a:r>
            <a:r>
              <a:rPr lang="bg-BG" sz="1600" b="1" i="1" dirty="0">
                <a:solidFill>
                  <a:schemeClr val="accent3">
                    <a:lumMod val="75000"/>
                  </a:schemeClr>
                </a:solidFill>
              </a:rPr>
              <a:t> на достатъчно усилия при инцидент да бъде спасен животът на потенциален донор. </a:t>
            </a:r>
            <a:endParaRPr lang="bg-BG" sz="1600" dirty="0">
              <a:solidFill>
                <a:schemeClr val="accent3">
                  <a:lumMod val="75000"/>
                </a:schemeClr>
              </a:solidFill>
            </a:endParaRPr>
          </a:p>
        </p:txBody>
      </p:sp>
    </p:spTree>
    <p:extLst>
      <p:ext uri="{BB962C8B-B14F-4D97-AF65-F5344CB8AC3E}">
        <p14:creationId xmlns:p14="http://schemas.microsoft.com/office/powerpoint/2010/main" val="141919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autoRev="1" fill="hold" grpId="0" nodeType="withEffect">
                                  <p:stCondLst>
                                    <p:cond delay="0"/>
                                  </p:stCondLst>
                                  <p:childTnLst>
                                    <p:animScale>
                                      <p:cBhvr>
                                        <p:cTn id="6" dur="300" fill="hold"/>
                                        <p:tgtEl>
                                          <p:spTgt spid="12"/>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2475" y="252122"/>
            <a:ext cx="7985366" cy="758609"/>
          </a:xfrm>
        </p:spPr>
        <p:txBody>
          <a:bodyPr>
            <a:normAutofit/>
          </a:bodyPr>
          <a:lstStyle/>
          <a:p>
            <a:r>
              <a:rPr lang="bg-BG" sz="2200" dirty="0"/>
              <a:t>МОТИВАЦИЯ ЗА ДОНОРСТВО НА ОРГАНИ </a:t>
            </a:r>
            <a:r>
              <a:rPr lang="en-US" sz="2200" dirty="0"/>
              <a:t>(%)</a:t>
            </a:r>
            <a:endParaRPr lang="bg-BG" sz="2200" dirty="0"/>
          </a:p>
        </p:txBody>
      </p:sp>
      <p:sp>
        <p:nvSpPr>
          <p:cNvPr id="4" name="Slide Number Placeholder 3"/>
          <p:cNvSpPr>
            <a:spLocks noGrp="1"/>
          </p:cNvSpPr>
          <p:nvPr>
            <p:ph type="sldNum" sz="quarter" idx="4"/>
          </p:nvPr>
        </p:nvSpPr>
        <p:spPr/>
        <p:txBody>
          <a:bodyPr/>
          <a:lstStyle/>
          <a:p>
            <a:fld id="{DE3AA45F-980D-4F34-ABAD-1E35E3E654A8}" type="slidenum">
              <a:rPr lang="bg-BG" smtClean="0"/>
              <a:pPr/>
              <a:t>15</a:t>
            </a:fld>
            <a:endParaRPr lang="bg-BG" dirty="0"/>
          </a:p>
        </p:txBody>
      </p:sp>
      <p:sp>
        <p:nvSpPr>
          <p:cNvPr id="5" name="Text Placeholder 4"/>
          <p:cNvSpPr>
            <a:spLocks noGrp="1"/>
          </p:cNvSpPr>
          <p:nvPr>
            <p:ph type="body" sz="quarter" idx="14"/>
          </p:nvPr>
        </p:nvSpPr>
        <p:spPr>
          <a:xfrm>
            <a:off x="1888771" y="6956555"/>
            <a:ext cx="6861822" cy="603120"/>
          </a:xfrm>
        </p:spPr>
        <p:txBody>
          <a:bodyPr>
            <a:noAutofit/>
          </a:bodyPr>
          <a:lstStyle/>
          <a:p>
            <a:r>
              <a:rPr lang="en-US" sz="1000" dirty="0"/>
              <a:t>Q6. </a:t>
            </a:r>
            <a:r>
              <a:rPr lang="bg-BG" sz="1000" dirty="0"/>
              <a:t>Според вас, какви са ОСНОВНИТЕ мотиви на хората, които сами приживе се съгласяват да станат донори на органи, или на близките на починал човек, които дават съгласие негови органи да се използват за трансплантиране на нуждаещ се</a:t>
            </a:r>
            <a:r>
              <a:rPr lang="ru-RU" sz="1000" dirty="0"/>
              <a:t>?</a:t>
            </a:r>
            <a:endParaRPr lang="bg-BG" sz="1000" dirty="0"/>
          </a:p>
        </p:txBody>
      </p:sp>
      <p:sp>
        <p:nvSpPr>
          <p:cNvPr id="12" name="Freeform 11"/>
          <p:cNvSpPr/>
          <p:nvPr/>
        </p:nvSpPr>
        <p:spPr>
          <a:xfrm>
            <a:off x="9383237" y="252122"/>
            <a:ext cx="574721" cy="471487"/>
          </a:xfrm>
          <a:custGeom>
            <a:avLst/>
            <a:gdLst>
              <a:gd name="connsiteX0" fmla="*/ 2074460 w 4148919"/>
              <a:gd name="connsiteY0" fmla="*/ 368490 h 3425589"/>
              <a:gd name="connsiteX1" fmla="*/ 3098042 w 4148919"/>
              <a:gd name="connsiteY1" fmla="*/ 0 h 3425589"/>
              <a:gd name="connsiteX2" fmla="*/ 4148919 w 4148919"/>
              <a:gd name="connsiteY2" fmla="*/ 846162 h 3425589"/>
              <a:gd name="connsiteX3" fmla="*/ 3234519 w 4148919"/>
              <a:gd name="connsiteY3" fmla="*/ 2756848 h 3425589"/>
              <a:gd name="connsiteX4" fmla="*/ 2074460 w 4148919"/>
              <a:gd name="connsiteY4" fmla="*/ 3425589 h 3425589"/>
              <a:gd name="connsiteX5" fmla="*/ 941695 w 4148919"/>
              <a:gd name="connsiteY5" fmla="*/ 2784144 h 3425589"/>
              <a:gd name="connsiteX6" fmla="*/ 0 w 4148919"/>
              <a:gd name="connsiteY6" fmla="*/ 846162 h 3425589"/>
              <a:gd name="connsiteX7" fmla="*/ 1132764 w 4148919"/>
              <a:gd name="connsiteY7" fmla="*/ 0 h 3425589"/>
              <a:gd name="connsiteX8" fmla="*/ 2074460 w 4148919"/>
              <a:gd name="connsiteY8" fmla="*/ 368490 h 3425589"/>
              <a:gd name="connsiteX0" fmla="*/ 2074460 w 4148919"/>
              <a:gd name="connsiteY0" fmla="*/ 368517 h 3425616"/>
              <a:gd name="connsiteX1" fmla="*/ 3098042 w 4148919"/>
              <a:gd name="connsiteY1" fmla="*/ 27 h 3425616"/>
              <a:gd name="connsiteX2" fmla="*/ 4148919 w 4148919"/>
              <a:gd name="connsiteY2" fmla="*/ 846189 h 3425616"/>
              <a:gd name="connsiteX3" fmla="*/ 3234519 w 4148919"/>
              <a:gd name="connsiteY3" fmla="*/ 2756875 h 3425616"/>
              <a:gd name="connsiteX4" fmla="*/ 2074460 w 4148919"/>
              <a:gd name="connsiteY4" fmla="*/ 3425616 h 3425616"/>
              <a:gd name="connsiteX5" fmla="*/ 941695 w 4148919"/>
              <a:gd name="connsiteY5" fmla="*/ 2784171 h 3425616"/>
              <a:gd name="connsiteX6" fmla="*/ 0 w 4148919"/>
              <a:gd name="connsiteY6" fmla="*/ 846189 h 3425616"/>
              <a:gd name="connsiteX7" fmla="*/ 1132764 w 4148919"/>
              <a:gd name="connsiteY7" fmla="*/ 27 h 3425616"/>
              <a:gd name="connsiteX8" fmla="*/ 2074460 w 4148919"/>
              <a:gd name="connsiteY8" fmla="*/ 368517 h 3425616"/>
              <a:gd name="connsiteX0" fmla="*/ 2074460 w 4167351"/>
              <a:gd name="connsiteY0" fmla="*/ 368527 h 3425626"/>
              <a:gd name="connsiteX1" fmla="*/ 3098042 w 4167351"/>
              <a:gd name="connsiteY1" fmla="*/ 37 h 3425626"/>
              <a:gd name="connsiteX2" fmla="*/ 4148919 w 4167351"/>
              <a:gd name="connsiteY2" fmla="*/ 846199 h 3425626"/>
              <a:gd name="connsiteX3" fmla="*/ 3234519 w 4167351"/>
              <a:gd name="connsiteY3" fmla="*/ 2756885 h 3425626"/>
              <a:gd name="connsiteX4" fmla="*/ 2074460 w 4167351"/>
              <a:gd name="connsiteY4" fmla="*/ 3425626 h 3425626"/>
              <a:gd name="connsiteX5" fmla="*/ 941695 w 4167351"/>
              <a:gd name="connsiteY5" fmla="*/ 2784181 h 3425626"/>
              <a:gd name="connsiteX6" fmla="*/ 0 w 4167351"/>
              <a:gd name="connsiteY6" fmla="*/ 846199 h 3425626"/>
              <a:gd name="connsiteX7" fmla="*/ 1132764 w 4167351"/>
              <a:gd name="connsiteY7" fmla="*/ 37 h 3425626"/>
              <a:gd name="connsiteX8" fmla="*/ 2074460 w 4167351"/>
              <a:gd name="connsiteY8" fmla="*/ 368527 h 3425626"/>
              <a:gd name="connsiteX0" fmla="*/ 2074460 w 4180157"/>
              <a:gd name="connsiteY0" fmla="*/ 368527 h 3425626"/>
              <a:gd name="connsiteX1" fmla="*/ 3098042 w 4180157"/>
              <a:gd name="connsiteY1" fmla="*/ 37 h 3425626"/>
              <a:gd name="connsiteX2" fmla="*/ 4148919 w 4180157"/>
              <a:gd name="connsiteY2" fmla="*/ 846199 h 3425626"/>
              <a:gd name="connsiteX3" fmla="*/ 3234519 w 4180157"/>
              <a:gd name="connsiteY3" fmla="*/ 2756885 h 3425626"/>
              <a:gd name="connsiteX4" fmla="*/ 2074460 w 4180157"/>
              <a:gd name="connsiteY4" fmla="*/ 3425626 h 3425626"/>
              <a:gd name="connsiteX5" fmla="*/ 941695 w 4180157"/>
              <a:gd name="connsiteY5" fmla="*/ 2784181 h 3425626"/>
              <a:gd name="connsiteX6" fmla="*/ 0 w 4180157"/>
              <a:gd name="connsiteY6" fmla="*/ 846199 h 3425626"/>
              <a:gd name="connsiteX7" fmla="*/ 1132764 w 4180157"/>
              <a:gd name="connsiteY7" fmla="*/ 37 h 3425626"/>
              <a:gd name="connsiteX8" fmla="*/ 2074460 w 4180157"/>
              <a:gd name="connsiteY8" fmla="*/ 368527 h 3425626"/>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1865"/>
              <a:gd name="connsiteY0" fmla="*/ 368527 h 3425632"/>
              <a:gd name="connsiteX1" fmla="*/ 3098042 w 4181865"/>
              <a:gd name="connsiteY1" fmla="*/ 37 h 3425632"/>
              <a:gd name="connsiteX2" fmla="*/ 4148919 w 4181865"/>
              <a:gd name="connsiteY2" fmla="*/ 846199 h 3425632"/>
              <a:gd name="connsiteX3" fmla="*/ 3234519 w 4181865"/>
              <a:gd name="connsiteY3" fmla="*/ 2756885 h 3425632"/>
              <a:gd name="connsiteX4" fmla="*/ 2074460 w 4181865"/>
              <a:gd name="connsiteY4" fmla="*/ 3425626 h 3425632"/>
              <a:gd name="connsiteX5" fmla="*/ 941695 w 4181865"/>
              <a:gd name="connsiteY5" fmla="*/ 2784181 h 3425632"/>
              <a:gd name="connsiteX6" fmla="*/ 0 w 4181865"/>
              <a:gd name="connsiteY6" fmla="*/ 846199 h 3425632"/>
              <a:gd name="connsiteX7" fmla="*/ 1132764 w 4181865"/>
              <a:gd name="connsiteY7" fmla="*/ 37 h 3425632"/>
              <a:gd name="connsiteX8" fmla="*/ 2074460 w 4181865"/>
              <a:gd name="connsiteY8" fmla="*/ 368527 h 3425632"/>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57668"/>
              <a:gd name="connsiteY0" fmla="*/ 368531 h 3425636"/>
              <a:gd name="connsiteX1" fmla="*/ 3098042 w 4157668"/>
              <a:gd name="connsiteY1" fmla="*/ 41 h 3425636"/>
              <a:gd name="connsiteX2" fmla="*/ 4148919 w 4157668"/>
              <a:gd name="connsiteY2" fmla="*/ 846203 h 3425636"/>
              <a:gd name="connsiteX3" fmla="*/ 3234519 w 4157668"/>
              <a:gd name="connsiteY3" fmla="*/ 2756889 h 3425636"/>
              <a:gd name="connsiteX4" fmla="*/ 2074460 w 4157668"/>
              <a:gd name="connsiteY4" fmla="*/ 3425630 h 3425636"/>
              <a:gd name="connsiteX5" fmla="*/ 941695 w 4157668"/>
              <a:gd name="connsiteY5" fmla="*/ 2784185 h 3425636"/>
              <a:gd name="connsiteX6" fmla="*/ 0 w 4157668"/>
              <a:gd name="connsiteY6" fmla="*/ 846203 h 3425636"/>
              <a:gd name="connsiteX7" fmla="*/ 1132764 w 4157668"/>
              <a:gd name="connsiteY7" fmla="*/ 41 h 3425636"/>
              <a:gd name="connsiteX8" fmla="*/ 2074460 w 4157668"/>
              <a:gd name="connsiteY8" fmla="*/ 368531 h 3425636"/>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61467"/>
              <a:gd name="connsiteY0" fmla="*/ 368531 h 3425642"/>
              <a:gd name="connsiteX1" fmla="*/ 3098042 w 4161467"/>
              <a:gd name="connsiteY1" fmla="*/ 41 h 3425642"/>
              <a:gd name="connsiteX2" fmla="*/ 4148919 w 4161467"/>
              <a:gd name="connsiteY2" fmla="*/ 846203 h 3425642"/>
              <a:gd name="connsiteX3" fmla="*/ 3234519 w 4161467"/>
              <a:gd name="connsiteY3" fmla="*/ 2756889 h 3425642"/>
              <a:gd name="connsiteX4" fmla="*/ 2074460 w 4161467"/>
              <a:gd name="connsiteY4" fmla="*/ 3425630 h 3425642"/>
              <a:gd name="connsiteX5" fmla="*/ 941695 w 4161467"/>
              <a:gd name="connsiteY5" fmla="*/ 2784185 h 3425642"/>
              <a:gd name="connsiteX6" fmla="*/ 0 w 4161467"/>
              <a:gd name="connsiteY6" fmla="*/ 846203 h 3425642"/>
              <a:gd name="connsiteX7" fmla="*/ 1132764 w 4161467"/>
              <a:gd name="connsiteY7" fmla="*/ 41 h 3425642"/>
              <a:gd name="connsiteX8" fmla="*/ 2074460 w 4161467"/>
              <a:gd name="connsiteY8" fmla="*/ 368531 h 3425642"/>
              <a:gd name="connsiteX0" fmla="*/ 2080011 w 4167018"/>
              <a:gd name="connsiteY0" fmla="*/ 368531 h 3425642"/>
              <a:gd name="connsiteX1" fmla="*/ 3103593 w 4167018"/>
              <a:gd name="connsiteY1" fmla="*/ 41 h 3425642"/>
              <a:gd name="connsiteX2" fmla="*/ 4154470 w 4167018"/>
              <a:gd name="connsiteY2" fmla="*/ 846203 h 3425642"/>
              <a:gd name="connsiteX3" fmla="*/ 3240070 w 4167018"/>
              <a:gd name="connsiteY3" fmla="*/ 2756889 h 3425642"/>
              <a:gd name="connsiteX4" fmla="*/ 2080011 w 4167018"/>
              <a:gd name="connsiteY4" fmla="*/ 3425630 h 3425642"/>
              <a:gd name="connsiteX5" fmla="*/ 947246 w 4167018"/>
              <a:gd name="connsiteY5" fmla="*/ 2784185 h 3425642"/>
              <a:gd name="connsiteX6" fmla="*/ 5551 w 4167018"/>
              <a:gd name="connsiteY6" fmla="*/ 846203 h 3425642"/>
              <a:gd name="connsiteX7" fmla="*/ 1138315 w 4167018"/>
              <a:gd name="connsiteY7" fmla="*/ 41 h 3425642"/>
              <a:gd name="connsiteX8" fmla="*/ 2080011 w 4167018"/>
              <a:gd name="connsiteY8" fmla="*/ 368531 h 3425642"/>
              <a:gd name="connsiteX0" fmla="*/ 2080011 w 4167018"/>
              <a:gd name="connsiteY0" fmla="*/ 386805 h 3443916"/>
              <a:gd name="connsiteX1" fmla="*/ 3103593 w 4167018"/>
              <a:gd name="connsiteY1" fmla="*/ 18315 h 3443916"/>
              <a:gd name="connsiteX2" fmla="*/ 4154470 w 4167018"/>
              <a:gd name="connsiteY2" fmla="*/ 864477 h 3443916"/>
              <a:gd name="connsiteX3" fmla="*/ 3240070 w 4167018"/>
              <a:gd name="connsiteY3" fmla="*/ 2775163 h 3443916"/>
              <a:gd name="connsiteX4" fmla="*/ 2080011 w 4167018"/>
              <a:gd name="connsiteY4" fmla="*/ 3443904 h 3443916"/>
              <a:gd name="connsiteX5" fmla="*/ 947246 w 4167018"/>
              <a:gd name="connsiteY5" fmla="*/ 2802459 h 3443916"/>
              <a:gd name="connsiteX6" fmla="*/ 5551 w 4167018"/>
              <a:gd name="connsiteY6" fmla="*/ 864477 h 3443916"/>
              <a:gd name="connsiteX7" fmla="*/ 1138315 w 4167018"/>
              <a:gd name="connsiteY7" fmla="*/ 18315 h 3443916"/>
              <a:gd name="connsiteX8" fmla="*/ 2080011 w 4167018"/>
              <a:gd name="connsiteY8" fmla="*/ 386805 h 3443916"/>
              <a:gd name="connsiteX0" fmla="*/ 2080011 w 4167018"/>
              <a:gd name="connsiteY0" fmla="*/ 371079 h 3428190"/>
              <a:gd name="connsiteX1" fmla="*/ 3103593 w 4167018"/>
              <a:gd name="connsiteY1" fmla="*/ 2589 h 3428190"/>
              <a:gd name="connsiteX2" fmla="*/ 4154470 w 4167018"/>
              <a:gd name="connsiteY2" fmla="*/ 848751 h 3428190"/>
              <a:gd name="connsiteX3" fmla="*/ 3240070 w 4167018"/>
              <a:gd name="connsiteY3" fmla="*/ 2759437 h 3428190"/>
              <a:gd name="connsiteX4" fmla="*/ 2080011 w 4167018"/>
              <a:gd name="connsiteY4" fmla="*/ 3428178 h 3428190"/>
              <a:gd name="connsiteX5" fmla="*/ 947246 w 4167018"/>
              <a:gd name="connsiteY5" fmla="*/ 2786733 h 3428190"/>
              <a:gd name="connsiteX6" fmla="*/ 5551 w 4167018"/>
              <a:gd name="connsiteY6" fmla="*/ 848751 h 3428190"/>
              <a:gd name="connsiteX7" fmla="*/ 1138315 w 4167018"/>
              <a:gd name="connsiteY7" fmla="*/ 2589 h 3428190"/>
              <a:gd name="connsiteX8" fmla="*/ 2080011 w 4167018"/>
              <a:gd name="connsiteY8" fmla="*/ 371079 h 3428190"/>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8877 w 4175884"/>
              <a:gd name="connsiteY0" fmla="*/ 368677 h 3425790"/>
              <a:gd name="connsiteX1" fmla="*/ 3112459 w 4175884"/>
              <a:gd name="connsiteY1" fmla="*/ 187 h 3425790"/>
              <a:gd name="connsiteX2" fmla="*/ 4163336 w 4175884"/>
              <a:gd name="connsiteY2" fmla="*/ 846349 h 3425790"/>
              <a:gd name="connsiteX3" fmla="*/ 3248936 w 4175884"/>
              <a:gd name="connsiteY3" fmla="*/ 2757035 h 3425790"/>
              <a:gd name="connsiteX4" fmla="*/ 2088877 w 4175884"/>
              <a:gd name="connsiteY4" fmla="*/ 3425776 h 3425790"/>
              <a:gd name="connsiteX5" fmla="*/ 956112 w 4175884"/>
              <a:gd name="connsiteY5" fmla="*/ 2784331 h 3425790"/>
              <a:gd name="connsiteX6" fmla="*/ 14417 w 4175884"/>
              <a:gd name="connsiteY6" fmla="*/ 846349 h 3425790"/>
              <a:gd name="connsiteX7" fmla="*/ 1147181 w 4175884"/>
              <a:gd name="connsiteY7" fmla="*/ 187 h 3425790"/>
              <a:gd name="connsiteX8" fmla="*/ 2088877 w 4175884"/>
              <a:gd name="connsiteY8" fmla="*/ 368677 h 3425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5884" h="3425790">
                <a:moveTo>
                  <a:pt x="2088877" y="368677"/>
                </a:moveTo>
                <a:cubicBezTo>
                  <a:pt x="2218616" y="369672"/>
                  <a:pt x="2489212" y="4736"/>
                  <a:pt x="3112459" y="187"/>
                </a:cubicBezTo>
                <a:cubicBezTo>
                  <a:pt x="3735706" y="-4362"/>
                  <a:pt x="4086340" y="362422"/>
                  <a:pt x="4163336" y="846349"/>
                </a:cubicBezTo>
                <a:cubicBezTo>
                  <a:pt x="4240332" y="1330276"/>
                  <a:pt x="3966353" y="2171205"/>
                  <a:pt x="3248936" y="2757035"/>
                </a:cubicBezTo>
                <a:cubicBezTo>
                  <a:pt x="2587194" y="3297402"/>
                  <a:pt x="2239343" y="3423842"/>
                  <a:pt x="2088877" y="3425776"/>
                </a:cubicBezTo>
                <a:cubicBezTo>
                  <a:pt x="1938411" y="3427710"/>
                  <a:pt x="1516580" y="3241986"/>
                  <a:pt x="956112" y="2784331"/>
                </a:cubicBezTo>
                <a:cubicBezTo>
                  <a:pt x="395644" y="2326676"/>
                  <a:pt x="-90785" y="1416143"/>
                  <a:pt x="14417" y="846349"/>
                </a:cubicBezTo>
                <a:cubicBezTo>
                  <a:pt x="119619" y="276555"/>
                  <a:pt x="574202" y="-8343"/>
                  <a:pt x="1147181" y="187"/>
                </a:cubicBezTo>
                <a:cubicBezTo>
                  <a:pt x="1720160" y="8717"/>
                  <a:pt x="1959138" y="367682"/>
                  <a:pt x="2088877" y="368677"/>
                </a:cubicBezTo>
                <a:close/>
              </a:path>
            </a:pathLst>
          </a:custGeom>
          <a:gradFill flip="none" rotWithShape="1">
            <a:gsLst>
              <a:gs pos="0">
                <a:srgbClr val="8A0000"/>
              </a:gs>
              <a:gs pos="100000">
                <a:srgbClr val="E20000"/>
              </a:gs>
            </a:gsLst>
            <a:lin ang="13500000" scaled="1"/>
            <a:tileRect/>
          </a:gradFill>
          <a:ln>
            <a:noFill/>
          </a:ln>
          <a:effectLst>
            <a:outerShdw blurRad="50800" dist="38100" dir="5400000" algn="t" rotWithShape="0">
              <a:prstClr val="black">
                <a:alpha val="40000"/>
              </a:prstClr>
            </a:outerShdw>
          </a:effectLst>
          <a:scene3d>
            <a:camera prst="orthographicFront"/>
            <a:lightRig rig="threePt" dir="t"/>
          </a:scene3d>
          <a:sp3d>
            <a:bevelT w="463550" h="603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644274" y="6939559"/>
            <a:ext cx="1477926" cy="276999"/>
          </a:xfrm>
          <a:prstGeom prst="rect">
            <a:avLst/>
          </a:prstGeom>
          <a:noFill/>
        </p:spPr>
        <p:txBody>
          <a:bodyPr wrap="square" rtlCol="0">
            <a:spAutoFit/>
          </a:bodyPr>
          <a:lstStyle/>
          <a:p>
            <a:pPr algn="ctr"/>
            <a:r>
              <a:rPr lang="bg-BG" sz="1200" dirty="0">
                <a:latin typeface="Arial Narrow" panose="020B0606020202030204" pitchFamily="34" charset="0"/>
              </a:rPr>
              <a:t>База: Цялата извадка</a:t>
            </a:r>
          </a:p>
        </p:txBody>
      </p:sp>
      <p:graphicFrame>
        <p:nvGraphicFramePr>
          <p:cNvPr id="6" name="Chart 5"/>
          <p:cNvGraphicFramePr/>
          <p:nvPr>
            <p:extLst>
              <p:ext uri="{D42A27DB-BD31-4B8C-83A1-F6EECF244321}">
                <p14:modId xmlns:p14="http://schemas.microsoft.com/office/powerpoint/2010/main" val="917590527"/>
              </p:ext>
            </p:extLst>
          </p:nvPr>
        </p:nvGraphicFramePr>
        <p:xfrm>
          <a:off x="2169042" y="1308186"/>
          <a:ext cx="7814929" cy="5390326"/>
        </p:xfrm>
        <a:graphic>
          <a:graphicData uri="http://schemas.openxmlformats.org/drawingml/2006/chart">
            <c:chart xmlns:c="http://schemas.openxmlformats.org/drawingml/2006/chart" xmlns:r="http://schemas.openxmlformats.org/officeDocument/2006/relationships" r:id="rId2"/>
          </a:graphicData>
        </a:graphic>
      </p:graphicFrame>
      <p:sp>
        <p:nvSpPr>
          <p:cNvPr id="3" name="Правоъгълник 2">
            <a:extLst>
              <a:ext uri="{FF2B5EF4-FFF2-40B4-BE49-F238E27FC236}">
                <a16:creationId xmlns:a16="http://schemas.microsoft.com/office/drawing/2014/main" id="{EBB21E41-34B3-47FF-B432-65C72E3668BF}"/>
              </a:ext>
            </a:extLst>
          </p:cNvPr>
          <p:cNvSpPr/>
          <p:nvPr/>
        </p:nvSpPr>
        <p:spPr>
          <a:xfrm>
            <a:off x="-23842" y="1067139"/>
            <a:ext cx="1753490" cy="3046988"/>
          </a:xfrm>
          <a:prstGeom prst="rect">
            <a:avLst/>
          </a:prstGeom>
        </p:spPr>
        <p:txBody>
          <a:bodyPr wrap="square">
            <a:spAutoFit/>
          </a:bodyPr>
          <a:lstStyle/>
          <a:p>
            <a:r>
              <a:rPr lang="bg-BG" sz="1600" b="1" i="1" dirty="0">
                <a:solidFill>
                  <a:schemeClr val="accent3">
                    <a:lumMod val="75000"/>
                  </a:schemeClr>
                </a:solidFill>
              </a:rPr>
              <a:t>За българските граждани основният фактор за донорство на органи е  хуманността и желанието да бъде даден шанс за живот на друг човек. </a:t>
            </a:r>
            <a:endParaRPr lang="bg-BG" sz="1600" dirty="0">
              <a:solidFill>
                <a:schemeClr val="accent3">
                  <a:lumMod val="75000"/>
                </a:schemeClr>
              </a:solidFill>
            </a:endParaRPr>
          </a:p>
        </p:txBody>
      </p:sp>
    </p:spTree>
    <p:extLst>
      <p:ext uri="{BB962C8B-B14F-4D97-AF65-F5344CB8AC3E}">
        <p14:creationId xmlns:p14="http://schemas.microsoft.com/office/powerpoint/2010/main" val="3360594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autoRev="1" fill="hold" grpId="0" nodeType="withEffect">
                                  <p:stCondLst>
                                    <p:cond delay="0"/>
                                  </p:stCondLst>
                                  <p:childTnLst>
                                    <p:animScale>
                                      <p:cBhvr>
                                        <p:cTn id="6" dur="300" fill="hold"/>
                                        <p:tgtEl>
                                          <p:spTgt spid="12"/>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FBBFCE13-CF49-40CA-AA6E-FE8AD0A10644}"/>
              </a:ext>
            </a:extLst>
          </p:cNvPr>
          <p:cNvSpPr>
            <a:spLocks noGrp="1"/>
          </p:cNvSpPr>
          <p:nvPr>
            <p:ph type="title"/>
          </p:nvPr>
        </p:nvSpPr>
        <p:spPr/>
        <p:txBody>
          <a:bodyPr/>
          <a:lstStyle/>
          <a:p>
            <a:r>
              <a:rPr lang="bg-BG" dirty="0"/>
              <a:t>Нагласи към начина на законовото регулиране на съгласието за донорство</a:t>
            </a:r>
          </a:p>
        </p:txBody>
      </p:sp>
      <p:sp>
        <p:nvSpPr>
          <p:cNvPr id="3" name="Текстов контейнер 2">
            <a:extLst>
              <a:ext uri="{FF2B5EF4-FFF2-40B4-BE49-F238E27FC236}">
                <a16:creationId xmlns:a16="http://schemas.microsoft.com/office/drawing/2014/main" id="{63800369-3DDC-46B8-B0DC-F47114D91B87}"/>
              </a:ext>
            </a:extLst>
          </p:cNvPr>
          <p:cNvSpPr>
            <a:spLocks noGrp="1"/>
          </p:cNvSpPr>
          <p:nvPr>
            <p:ph type="body" sz="quarter" idx="11"/>
          </p:nvPr>
        </p:nvSpPr>
        <p:spPr/>
        <p:txBody>
          <a:bodyPr/>
          <a:lstStyle/>
          <a:p>
            <a:endParaRPr lang="en-US" dirty="0"/>
          </a:p>
          <a:p>
            <a:endParaRPr lang="en-US" dirty="0"/>
          </a:p>
          <a:p>
            <a:endParaRPr lang="bg-BG" dirty="0"/>
          </a:p>
        </p:txBody>
      </p:sp>
      <p:sp>
        <p:nvSpPr>
          <p:cNvPr id="4" name="Контейнер за номер на слайда 3">
            <a:extLst>
              <a:ext uri="{FF2B5EF4-FFF2-40B4-BE49-F238E27FC236}">
                <a16:creationId xmlns:a16="http://schemas.microsoft.com/office/drawing/2014/main" id="{B2B544D1-7AC9-47D0-8804-B837CD21351A}"/>
              </a:ext>
            </a:extLst>
          </p:cNvPr>
          <p:cNvSpPr>
            <a:spLocks noGrp="1"/>
          </p:cNvSpPr>
          <p:nvPr>
            <p:ph type="sldNum" sz="quarter" idx="4"/>
          </p:nvPr>
        </p:nvSpPr>
        <p:spPr/>
        <p:txBody>
          <a:bodyPr/>
          <a:lstStyle/>
          <a:p>
            <a:fld id="{DE3AA45F-980D-4F34-ABAD-1E35E3E654A8}" type="slidenum">
              <a:rPr lang="bg-BG" smtClean="0"/>
              <a:pPr/>
              <a:t>16</a:t>
            </a:fld>
            <a:endParaRPr lang="bg-BG" dirty="0"/>
          </a:p>
        </p:txBody>
      </p:sp>
      <p:sp>
        <p:nvSpPr>
          <p:cNvPr id="5" name="Текстов контейнер 4">
            <a:extLst>
              <a:ext uri="{FF2B5EF4-FFF2-40B4-BE49-F238E27FC236}">
                <a16:creationId xmlns:a16="http://schemas.microsoft.com/office/drawing/2014/main" id="{6007C282-6F2E-4AB9-B9F6-B6D57CD18F52}"/>
              </a:ext>
            </a:extLst>
          </p:cNvPr>
          <p:cNvSpPr>
            <a:spLocks noGrp="1"/>
          </p:cNvSpPr>
          <p:nvPr>
            <p:ph type="body" sz="quarter" idx="14"/>
          </p:nvPr>
        </p:nvSpPr>
        <p:spPr/>
        <p:txBody>
          <a:bodyPr/>
          <a:lstStyle/>
          <a:p>
            <a:endParaRPr lang="bg-BG"/>
          </a:p>
        </p:txBody>
      </p:sp>
      <p:sp>
        <p:nvSpPr>
          <p:cNvPr id="6" name="Текстов контейнер 5">
            <a:extLst>
              <a:ext uri="{FF2B5EF4-FFF2-40B4-BE49-F238E27FC236}">
                <a16:creationId xmlns:a16="http://schemas.microsoft.com/office/drawing/2014/main" id="{F545E43E-C7B6-4109-B696-EC4C4F6902BC}"/>
              </a:ext>
            </a:extLst>
          </p:cNvPr>
          <p:cNvSpPr>
            <a:spLocks noGrp="1"/>
          </p:cNvSpPr>
          <p:nvPr>
            <p:ph type="body" sz="quarter" idx="15"/>
          </p:nvPr>
        </p:nvSpPr>
        <p:spPr>
          <a:xfrm>
            <a:off x="2027238" y="1911980"/>
            <a:ext cx="7985125" cy="5616575"/>
          </a:xfrm>
        </p:spPr>
        <p:txBody>
          <a:bodyPr/>
          <a:lstStyle/>
          <a:p>
            <a:r>
              <a:rPr lang="bg-BG" dirty="0"/>
              <a:t>Друг важен аспект на темата е как да става декларирането на съгласието за донорство. Независимо от факта, че в българското законодателство е регламентирано изрично да се декларира отказът от донорство, а не съгласието за него, 51.3% от българите са на мнение, че трябва да бъде точно обратното – хората сами да декларират желанието си за донорство</a:t>
            </a:r>
            <a:r>
              <a:rPr lang="bg-BG" b="1" i="1" dirty="0"/>
              <a:t>. </a:t>
            </a:r>
            <a:r>
              <a:rPr lang="bg-BG" dirty="0"/>
              <a:t>Едва 3.8% са на мнение, че изобщо не е редно да има донорство на органи.  Т.е. може да се приеме, че у нас липсват крайни негативни нагласи. Което означава, че увеличаването на донорството трябва да се търси не в преодоляването на негативизма към процеса по принцип, а в информираността, намаляването на страховете и в създаването на мотивация към солидарност. </a:t>
            </a:r>
          </a:p>
          <a:p>
            <a:r>
              <a:rPr lang="bg-BG" dirty="0"/>
              <a:t>Съответно на разбирането, че съгласието за донорство трябва да е лично декларирано е и мнението, че онзи, който e дал съгласие трябва да има предимство (за него и семейството), ако възникне необходимост от трансплантация</a:t>
            </a:r>
            <a:r>
              <a:rPr lang="bg-BG" b="1" i="1" dirty="0"/>
              <a:t>. Всеки втори е на мнение, че хората, регистрирани като донори и техните семейства, трябва да имат предимство при нужда от трансплантация.</a:t>
            </a:r>
            <a:r>
              <a:rPr lang="bg-BG" dirty="0"/>
              <a:t> На обратната позиция  стоят над три пъти по-малко – 16 на сто. </a:t>
            </a:r>
          </a:p>
          <a:p>
            <a:endParaRPr lang="bg-BG" dirty="0"/>
          </a:p>
        </p:txBody>
      </p:sp>
    </p:spTree>
    <p:extLst>
      <p:ext uri="{BB962C8B-B14F-4D97-AF65-F5344CB8AC3E}">
        <p14:creationId xmlns:p14="http://schemas.microsoft.com/office/powerpoint/2010/main" val="1118189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a:t>НАГЛАСИ КЪМ НАЧИНА НА РЕГУЛИРАНЕ НА ДОНОРСТВОТО НА ОРГАНИ В БЪЛГАРИЯ </a:t>
            </a:r>
            <a:r>
              <a:rPr lang="en-US" dirty="0"/>
              <a:t>(%)</a:t>
            </a:r>
            <a:endParaRPr lang="bg-BG" dirty="0"/>
          </a:p>
        </p:txBody>
      </p:sp>
      <p:sp>
        <p:nvSpPr>
          <p:cNvPr id="4" name="Slide Number Placeholder 3"/>
          <p:cNvSpPr>
            <a:spLocks noGrp="1"/>
          </p:cNvSpPr>
          <p:nvPr>
            <p:ph type="sldNum" sz="quarter" idx="4"/>
          </p:nvPr>
        </p:nvSpPr>
        <p:spPr/>
        <p:txBody>
          <a:bodyPr/>
          <a:lstStyle/>
          <a:p>
            <a:fld id="{DE3AA45F-980D-4F34-ABAD-1E35E3E654A8}" type="slidenum">
              <a:rPr lang="bg-BG" smtClean="0"/>
              <a:pPr/>
              <a:t>17</a:t>
            </a:fld>
            <a:endParaRPr lang="bg-BG" dirty="0"/>
          </a:p>
        </p:txBody>
      </p:sp>
      <p:sp>
        <p:nvSpPr>
          <p:cNvPr id="5" name="Text Placeholder 4"/>
          <p:cNvSpPr>
            <a:spLocks noGrp="1"/>
          </p:cNvSpPr>
          <p:nvPr>
            <p:ph type="body" sz="quarter" idx="14"/>
          </p:nvPr>
        </p:nvSpPr>
        <p:spPr/>
        <p:txBody>
          <a:bodyPr>
            <a:normAutofit/>
          </a:bodyPr>
          <a:lstStyle/>
          <a:p>
            <a:r>
              <a:rPr lang="en-US" sz="1000" dirty="0"/>
              <a:t>Q4. </a:t>
            </a:r>
            <a:r>
              <a:rPr lang="bg-BG" sz="1000" dirty="0"/>
              <a:t>Според вас, как е най-добре да се регулира процесът на донорство на органи у нас</a:t>
            </a:r>
            <a:r>
              <a:rPr lang="ru-RU" sz="1000" dirty="0"/>
              <a:t>?</a:t>
            </a:r>
            <a:endParaRPr lang="bg-BG" sz="1000" dirty="0"/>
          </a:p>
        </p:txBody>
      </p:sp>
      <p:graphicFrame>
        <p:nvGraphicFramePr>
          <p:cNvPr id="11" name="Chart Placeholder 3"/>
          <p:cNvGraphicFramePr>
            <a:graphicFrameLocks/>
          </p:cNvGraphicFramePr>
          <p:nvPr/>
        </p:nvGraphicFramePr>
        <p:xfrm>
          <a:off x="2017902" y="1137684"/>
          <a:ext cx="8125557" cy="5475767"/>
        </p:xfrm>
        <a:graphic>
          <a:graphicData uri="http://schemas.openxmlformats.org/drawingml/2006/chart">
            <c:chart xmlns:c="http://schemas.openxmlformats.org/drawingml/2006/chart" xmlns:r="http://schemas.openxmlformats.org/officeDocument/2006/relationships" r:id="rId2"/>
          </a:graphicData>
        </a:graphic>
      </p:graphicFrame>
      <p:sp>
        <p:nvSpPr>
          <p:cNvPr id="12" name="Freeform 11"/>
          <p:cNvSpPr/>
          <p:nvPr/>
        </p:nvSpPr>
        <p:spPr>
          <a:xfrm>
            <a:off x="9834840" y="227186"/>
            <a:ext cx="574721" cy="471487"/>
          </a:xfrm>
          <a:custGeom>
            <a:avLst/>
            <a:gdLst>
              <a:gd name="connsiteX0" fmla="*/ 2074460 w 4148919"/>
              <a:gd name="connsiteY0" fmla="*/ 368490 h 3425589"/>
              <a:gd name="connsiteX1" fmla="*/ 3098042 w 4148919"/>
              <a:gd name="connsiteY1" fmla="*/ 0 h 3425589"/>
              <a:gd name="connsiteX2" fmla="*/ 4148919 w 4148919"/>
              <a:gd name="connsiteY2" fmla="*/ 846162 h 3425589"/>
              <a:gd name="connsiteX3" fmla="*/ 3234519 w 4148919"/>
              <a:gd name="connsiteY3" fmla="*/ 2756848 h 3425589"/>
              <a:gd name="connsiteX4" fmla="*/ 2074460 w 4148919"/>
              <a:gd name="connsiteY4" fmla="*/ 3425589 h 3425589"/>
              <a:gd name="connsiteX5" fmla="*/ 941695 w 4148919"/>
              <a:gd name="connsiteY5" fmla="*/ 2784144 h 3425589"/>
              <a:gd name="connsiteX6" fmla="*/ 0 w 4148919"/>
              <a:gd name="connsiteY6" fmla="*/ 846162 h 3425589"/>
              <a:gd name="connsiteX7" fmla="*/ 1132764 w 4148919"/>
              <a:gd name="connsiteY7" fmla="*/ 0 h 3425589"/>
              <a:gd name="connsiteX8" fmla="*/ 2074460 w 4148919"/>
              <a:gd name="connsiteY8" fmla="*/ 368490 h 3425589"/>
              <a:gd name="connsiteX0" fmla="*/ 2074460 w 4148919"/>
              <a:gd name="connsiteY0" fmla="*/ 368517 h 3425616"/>
              <a:gd name="connsiteX1" fmla="*/ 3098042 w 4148919"/>
              <a:gd name="connsiteY1" fmla="*/ 27 h 3425616"/>
              <a:gd name="connsiteX2" fmla="*/ 4148919 w 4148919"/>
              <a:gd name="connsiteY2" fmla="*/ 846189 h 3425616"/>
              <a:gd name="connsiteX3" fmla="*/ 3234519 w 4148919"/>
              <a:gd name="connsiteY3" fmla="*/ 2756875 h 3425616"/>
              <a:gd name="connsiteX4" fmla="*/ 2074460 w 4148919"/>
              <a:gd name="connsiteY4" fmla="*/ 3425616 h 3425616"/>
              <a:gd name="connsiteX5" fmla="*/ 941695 w 4148919"/>
              <a:gd name="connsiteY5" fmla="*/ 2784171 h 3425616"/>
              <a:gd name="connsiteX6" fmla="*/ 0 w 4148919"/>
              <a:gd name="connsiteY6" fmla="*/ 846189 h 3425616"/>
              <a:gd name="connsiteX7" fmla="*/ 1132764 w 4148919"/>
              <a:gd name="connsiteY7" fmla="*/ 27 h 3425616"/>
              <a:gd name="connsiteX8" fmla="*/ 2074460 w 4148919"/>
              <a:gd name="connsiteY8" fmla="*/ 368517 h 3425616"/>
              <a:gd name="connsiteX0" fmla="*/ 2074460 w 4167351"/>
              <a:gd name="connsiteY0" fmla="*/ 368527 h 3425626"/>
              <a:gd name="connsiteX1" fmla="*/ 3098042 w 4167351"/>
              <a:gd name="connsiteY1" fmla="*/ 37 h 3425626"/>
              <a:gd name="connsiteX2" fmla="*/ 4148919 w 4167351"/>
              <a:gd name="connsiteY2" fmla="*/ 846199 h 3425626"/>
              <a:gd name="connsiteX3" fmla="*/ 3234519 w 4167351"/>
              <a:gd name="connsiteY3" fmla="*/ 2756885 h 3425626"/>
              <a:gd name="connsiteX4" fmla="*/ 2074460 w 4167351"/>
              <a:gd name="connsiteY4" fmla="*/ 3425626 h 3425626"/>
              <a:gd name="connsiteX5" fmla="*/ 941695 w 4167351"/>
              <a:gd name="connsiteY5" fmla="*/ 2784181 h 3425626"/>
              <a:gd name="connsiteX6" fmla="*/ 0 w 4167351"/>
              <a:gd name="connsiteY6" fmla="*/ 846199 h 3425626"/>
              <a:gd name="connsiteX7" fmla="*/ 1132764 w 4167351"/>
              <a:gd name="connsiteY7" fmla="*/ 37 h 3425626"/>
              <a:gd name="connsiteX8" fmla="*/ 2074460 w 4167351"/>
              <a:gd name="connsiteY8" fmla="*/ 368527 h 3425626"/>
              <a:gd name="connsiteX0" fmla="*/ 2074460 w 4180157"/>
              <a:gd name="connsiteY0" fmla="*/ 368527 h 3425626"/>
              <a:gd name="connsiteX1" fmla="*/ 3098042 w 4180157"/>
              <a:gd name="connsiteY1" fmla="*/ 37 h 3425626"/>
              <a:gd name="connsiteX2" fmla="*/ 4148919 w 4180157"/>
              <a:gd name="connsiteY2" fmla="*/ 846199 h 3425626"/>
              <a:gd name="connsiteX3" fmla="*/ 3234519 w 4180157"/>
              <a:gd name="connsiteY3" fmla="*/ 2756885 h 3425626"/>
              <a:gd name="connsiteX4" fmla="*/ 2074460 w 4180157"/>
              <a:gd name="connsiteY4" fmla="*/ 3425626 h 3425626"/>
              <a:gd name="connsiteX5" fmla="*/ 941695 w 4180157"/>
              <a:gd name="connsiteY5" fmla="*/ 2784181 h 3425626"/>
              <a:gd name="connsiteX6" fmla="*/ 0 w 4180157"/>
              <a:gd name="connsiteY6" fmla="*/ 846199 h 3425626"/>
              <a:gd name="connsiteX7" fmla="*/ 1132764 w 4180157"/>
              <a:gd name="connsiteY7" fmla="*/ 37 h 3425626"/>
              <a:gd name="connsiteX8" fmla="*/ 2074460 w 4180157"/>
              <a:gd name="connsiteY8" fmla="*/ 368527 h 3425626"/>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1865"/>
              <a:gd name="connsiteY0" fmla="*/ 368527 h 3425632"/>
              <a:gd name="connsiteX1" fmla="*/ 3098042 w 4181865"/>
              <a:gd name="connsiteY1" fmla="*/ 37 h 3425632"/>
              <a:gd name="connsiteX2" fmla="*/ 4148919 w 4181865"/>
              <a:gd name="connsiteY2" fmla="*/ 846199 h 3425632"/>
              <a:gd name="connsiteX3" fmla="*/ 3234519 w 4181865"/>
              <a:gd name="connsiteY3" fmla="*/ 2756885 h 3425632"/>
              <a:gd name="connsiteX4" fmla="*/ 2074460 w 4181865"/>
              <a:gd name="connsiteY4" fmla="*/ 3425626 h 3425632"/>
              <a:gd name="connsiteX5" fmla="*/ 941695 w 4181865"/>
              <a:gd name="connsiteY5" fmla="*/ 2784181 h 3425632"/>
              <a:gd name="connsiteX6" fmla="*/ 0 w 4181865"/>
              <a:gd name="connsiteY6" fmla="*/ 846199 h 3425632"/>
              <a:gd name="connsiteX7" fmla="*/ 1132764 w 4181865"/>
              <a:gd name="connsiteY7" fmla="*/ 37 h 3425632"/>
              <a:gd name="connsiteX8" fmla="*/ 2074460 w 4181865"/>
              <a:gd name="connsiteY8" fmla="*/ 368527 h 3425632"/>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57668"/>
              <a:gd name="connsiteY0" fmla="*/ 368531 h 3425636"/>
              <a:gd name="connsiteX1" fmla="*/ 3098042 w 4157668"/>
              <a:gd name="connsiteY1" fmla="*/ 41 h 3425636"/>
              <a:gd name="connsiteX2" fmla="*/ 4148919 w 4157668"/>
              <a:gd name="connsiteY2" fmla="*/ 846203 h 3425636"/>
              <a:gd name="connsiteX3" fmla="*/ 3234519 w 4157668"/>
              <a:gd name="connsiteY3" fmla="*/ 2756889 h 3425636"/>
              <a:gd name="connsiteX4" fmla="*/ 2074460 w 4157668"/>
              <a:gd name="connsiteY4" fmla="*/ 3425630 h 3425636"/>
              <a:gd name="connsiteX5" fmla="*/ 941695 w 4157668"/>
              <a:gd name="connsiteY5" fmla="*/ 2784185 h 3425636"/>
              <a:gd name="connsiteX6" fmla="*/ 0 w 4157668"/>
              <a:gd name="connsiteY6" fmla="*/ 846203 h 3425636"/>
              <a:gd name="connsiteX7" fmla="*/ 1132764 w 4157668"/>
              <a:gd name="connsiteY7" fmla="*/ 41 h 3425636"/>
              <a:gd name="connsiteX8" fmla="*/ 2074460 w 4157668"/>
              <a:gd name="connsiteY8" fmla="*/ 368531 h 3425636"/>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61467"/>
              <a:gd name="connsiteY0" fmla="*/ 368531 h 3425642"/>
              <a:gd name="connsiteX1" fmla="*/ 3098042 w 4161467"/>
              <a:gd name="connsiteY1" fmla="*/ 41 h 3425642"/>
              <a:gd name="connsiteX2" fmla="*/ 4148919 w 4161467"/>
              <a:gd name="connsiteY2" fmla="*/ 846203 h 3425642"/>
              <a:gd name="connsiteX3" fmla="*/ 3234519 w 4161467"/>
              <a:gd name="connsiteY3" fmla="*/ 2756889 h 3425642"/>
              <a:gd name="connsiteX4" fmla="*/ 2074460 w 4161467"/>
              <a:gd name="connsiteY4" fmla="*/ 3425630 h 3425642"/>
              <a:gd name="connsiteX5" fmla="*/ 941695 w 4161467"/>
              <a:gd name="connsiteY5" fmla="*/ 2784185 h 3425642"/>
              <a:gd name="connsiteX6" fmla="*/ 0 w 4161467"/>
              <a:gd name="connsiteY6" fmla="*/ 846203 h 3425642"/>
              <a:gd name="connsiteX7" fmla="*/ 1132764 w 4161467"/>
              <a:gd name="connsiteY7" fmla="*/ 41 h 3425642"/>
              <a:gd name="connsiteX8" fmla="*/ 2074460 w 4161467"/>
              <a:gd name="connsiteY8" fmla="*/ 368531 h 3425642"/>
              <a:gd name="connsiteX0" fmla="*/ 2080011 w 4167018"/>
              <a:gd name="connsiteY0" fmla="*/ 368531 h 3425642"/>
              <a:gd name="connsiteX1" fmla="*/ 3103593 w 4167018"/>
              <a:gd name="connsiteY1" fmla="*/ 41 h 3425642"/>
              <a:gd name="connsiteX2" fmla="*/ 4154470 w 4167018"/>
              <a:gd name="connsiteY2" fmla="*/ 846203 h 3425642"/>
              <a:gd name="connsiteX3" fmla="*/ 3240070 w 4167018"/>
              <a:gd name="connsiteY3" fmla="*/ 2756889 h 3425642"/>
              <a:gd name="connsiteX4" fmla="*/ 2080011 w 4167018"/>
              <a:gd name="connsiteY4" fmla="*/ 3425630 h 3425642"/>
              <a:gd name="connsiteX5" fmla="*/ 947246 w 4167018"/>
              <a:gd name="connsiteY5" fmla="*/ 2784185 h 3425642"/>
              <a:gd name="connsiteX6" fmla="*/ 5551 w 4167018"/>
              <a:gd name="connsiteY6" fmla="*/ 846203 h 3425642"/>
              <a:gd name="connsiteX7" fmla="*/ 1138315 w 4167018"/>
              <a:gd name="connsiteY7" fmla="*/ 41 h 3425642"/>
              <a:gd name="connsiteX8" fmla="*/ 2080011 w 4167018"/>
              <a:gd name="connsiteY8" fmla="*/ 368531 h 3425642"/>
              <a:gd name="connsiteX0" fmla="*/ 2080011 w 4167018"/>
              <a:gd name="connsiteY0" fmla="*/ 386805 h 3443916"/>
              <a:gd name="connsiteX1" fmla="*/ 3103593 w 4167018"/>
              <a:gd name="connsiteY1" fmla="*/ 18315 h 3443916"/>
              <a:gd name="connsiteX2" fmla="*/ 4154470 w 4167018"/>
              <a:gd name="connsiteY2" fmla="*/ 864477 h 3443916"/>
              <a:gd name="connsiteX3" fmla="*/ 3240070 w 4167018"/>
              <a:gd name="connsiteY3" fmla="*/ 2775163 h 3443916"/>
              <a:gd name="connsiteX4" fmla="*/ 2080011 w 4167018"/>
              <a:gd name="connsiteY4" fmla="*/ 3443904 h 3443916"/>
              <a:gd name="connsiteX5" fmla="*/ 947246 w 4167018"/>
              <a:gd name="connsiteY5" fmla="*/ 2802459 h 3443916"/>
              <a:gd name="connsiteX6" fmla="*/ 5551 w 4167018"/>
              <a:gd name="connsiteY6" fmla="*/ 864477 h 3443916"/>
              <a:gd name="connsiteX7" fmla="*/ 1138315 w 4167018"/>
              <a:gd name="connsiteY7" fmla="*/ 18315 h 3443916"/>
              <a:gd name="connsiteX8" fmla="*/ 2080011 w 4167018"/>
              <a:gd name="connsiteY8" fmla="*/ 386805 h 3443916"/>
              <a:gd name="connsiteX0" fmla="*/ 2080011 w 4167018"/>
              <a:gd name="connsiteY0" fmla="*/ 371079 h 3428190"/>
              <a:gd name="connsiteX1" fmla="*/ 3103593 w 4167018"/>
              <a:gd name="connsiteY1" fmla="*/ 2589 h 3428190"/>
              <a:gd name="connsiteX2" fmla="*/ 4154470 w 4167018"/>
              <a:gd name="connsiteY2" fmla="*/ 848751 h 3428190"/>
              <a:gd name="connsiteX3" fmla="*/ 3240070 w 4167018"/>
              <a:gd name="connsiteY3" fmla="*/ 2759437 h 3428190"/>
              <a:gd name="connsiteX4" fmla="*/ 2080011 w 4167018"/>
              <a:gd name="connsiteY4" fmla="*/ 3428178 h 3428190"/>
              <a:gd name="connsiteX5" fmla="*/ 947246 w 4167018"/>
              <a:gd name="connsiteY5" fmla="*/ 2786733 h 3428190"/>
              <a:gd name="connsiteX6" fmla="*/ 5551 w 4167018"/>
              <a:gd name="connsiteY6" fmla="*/ 848751 h 3428190"/>
              <a:gd name="connsiteX7" fmla="*/ 1138315 w 4167018"/>
              <a:gd name="connsiteY7" fmla="*/ 2589 h 3428190"/>
              <a:gd name="connsiteX8" fmla="*/ 2080011 w 4167018"/>
              <a:gd name="connsiteY8" fmla="*/ 371079 h 3428190"/>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8877 w 4175884"/>
              <a:gd name="connsiteY0" fmla="*/ 368677 h 3425790"/>
              <a:gd name="connsiteX1" fmla="*/ 3112459 w 4175884"/>
              <a:gd name="connsiteY1" fmla="*/ 187 h 3425790"/>
              <a:gd name="connsiteX2" fmla="*/ 4163336 w 4175884"/>
              <a:gd name="connsiteY2" fmla="*/ 846349 h 3425790"/>
              <a:gd name="connsiteX3" fmla="*/ 3248936 w 4175884"/>
              <a:gd name="connsiteY3" fmla="*/ 2757035 h 3425790"/>
              <a:gd name="connsiteX4" fmla="*/ 2088877 w 4175884"/>
              <a:gd name="connsiteY4" fmla="*/ 3425776 h 3425790"/>
              <a:gd name="connsiteX5" fmla="*/ 956112 w 4175884"/>
              <a:gd name="connsiteY5" fmla="*/ 2784331 h 3425790"/>
              <a:gd name="connsiteX6" fmla="*/ 14417 w 4175884"/>
              <a:gd name="connsiteY6" fmla="*/ 846349 h 3425790"/>
              <a:gd name="connsiteX7" fmla="*/ 1147181 w 4175884"/>
              <a:gd name="connsiteY7" fmla="*/ 187 h 3425790"/>
              <a:gd name="connsiteX8" fmla="*/ 2088877 w 4175884"/>
              <a:gd name="connsiteY8" fmla="*/ 368677 h 3425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5884" h="3425790">
                <a:moveTo>
                  <a:pt x="2088877" y="368677"/>
                </a:moveTo>
                <a:cubicBezTo>
                  <a:pt x="2218616" y="369672"/>
                  <a:pt x="2489212" y="4736"/>
                  <a:pt x="3112459" y="187"/>
                </a:cubicBezTo>
                <a:cubicBezTo>
                  <a:pt x="3735706" y="-4362"/>
                  <a:pt x="4086340" y="362422"/>
                  <a:pt x="4163336" y="846349"/>
                </a:cubicBezTo>
                <a:cubicBezTo>
                  <a:pt x="4240332" y="1330276"/>
                  <a:pt x="3966353" y="2171205"/>
                  <a:pt x="3248936" y="2757035"/>
                </a:cubicBezTo>
                <a:cubicBezTo>
                  <a:pt x="2587194" y="3297402"/>
                  <a:pt x="2239343" y="3423842"/>
                  <a:pt x="2088877" y="3425776"/>
                </a:cubicBezTo>
                <a:cubicBezTo>
                  <a:pt x="1938411" y="3427710"/>
                  <a:pt x="1516580" y="3241986"/>
                  <a:pt x="956112" y="2784331"/>
                </a:cubicBezTo>
                <a:cubicBezTo>
                  <a:pt x="395644" y="2326676"/>
                  <a:pt x="-90785" y="1416143"/>
                  <a:pt x="14417" y="846349"/>
                </a:cubicBezTo>
                <a:cubicBezTo>
                  <a:pt x="119619" y="276555"/>
                  <a:pt x="574202" y="-8343"/>
                  <a:pt x="1147181" y="187"/>
                </a:cubicBezTo>
                <a:cubicBezTo>
                  <a:pt x="1720160" y="8717"/>
                  <a:pt x="1959138" y="367682"/>
                  <a:pt x="2088877" y="368677"/>
                </a:cubicBezTo>
                <a:close/>
              </a:path>
            </a:pathLst>
          </a:custGeom>
          <a:gradFill flip="none" rotWithShape="1">
            <a:gsLst>
              <a:gs pos="0">
                <a:srgbClr val="8A0000"/>
              </a:gs>
              <a:gs pos="100000">
                <a:srgbClr val="E20000"/>
              </a:gs>
            </a:gsLst>
            <a:lin ang="13500000" scaled="1"/>
            <a:tileRect/>
          </a:gradFill>
          <a:ln>
            <a:noFill/>
          </a:ln>
          <a:effectLst>
            <a:outerShdw blurRad="50800" dist="38100" dir="5400000" algn="t" rotWithShape="0">
              <a:prstClr val="black">
                <a:alpha val="40000"/>
              </a:prstClr>
            </a:outerShdw>
          </a:effectLst>
          <a:scene3d>
            <a:camera prst="orthographicFront"/>
            <a:lightRig rig="threePt" dir="t"/>
          </a:scene3d>
          <a:sp3d>
            <a:bevelT w="463550" h="603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644274" y="6939559"/>
            <a:ext cx="1477926" cy="276999"/>
          </a:xfrm>
          <a:prstGeom prst="rect">
            <a:avLst/>
          </a:prstGeom>
          <a:noFill/>
        </p:spPr>
        <p:txBody>
          <a:bodyPr wrap="square" rtlCol="0">
            <a:spAutoFit/>
          </a:bodyPr>
          <a:lstStyle/>
          <a:p>
            <a:pPr algn="ctr"/>
            <a:r>
              <a:rPr lang="bg-BG" sz="1200" dirty="0">
                <a:latin typeface="Arial Narrow" panose="020B0606020202030204" pitchFamily="34" charset="0"/>
              </a:rPr>
              <a:t>База: Цялата извадка</a:t>
            </a:r>
          </a:p>
        </p:txBody>
      </p:sp>
    </p:spTree>
    <p:extLst>
      <p:ext uri="{BB962C8B-B14F-4D97-AF65-F5344CB8AC3E}">
        <p14:creationId xmlns:p14="http://schemas.microsoft.com/office/powerpoint/2010/main" val="2199336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autoRev="1" fill="hold" grpId="0" nodeType="withEffect">
                                  <p:stCondLst>
                                    <p:cond delay="0"/>
                                  </p:stCondLst>
                                  <p:childTnLst>
                                    <p:animScale>
                                      <p:cBhvr>
                                        <p:cTn id="6" dur="300" fill="hold"/>
                                        <p:tgtEl>
                                          <p:spTgt spid="12"/>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2019" y="212740"/>
            <a:ext cx="8601872" cy="758609"/>
          </a:xfrm>
        </p:spPr>
        <p:txBody>
          <a:bodyPr/>
          <a:lstStyle/>
          <a:p>
            <a:r>
              <a:rPr lang="bg-BG" sz="2000" dirty="0"/>
              <a:t>РЕГИСТРИРАНИТЕ ДОНОРИ И ТРАНСПЛАНТАЦИИТЕ </a:t>
            </a:r>
            <a:r>
              <a:rPr lang="en-US" dirty="0"/>
              <a:t>(%)</a:t>
            </a:r>
            <a:endParaRPr lang="bg-BG" dirty="0"/>
          </a:p>
        </p:txBody>
      </p:sp>
      <p:sp>
        <p:nvSpPr>
          <p:cNvPr id="4" name="Slide Number Placeholder 3"/>
          <p:cNvSpPr>
            <a:spLocks noGrp="1"/>
          </p:cNvSpPr>
          <p:nvPr>
            <p:ph type="sldNum" sz="quarter" idx="4"/>
          </p:nvPr>
        </p:nvSpPr>
        <p:spPr/>
        <p:txBody>
          <a:bodyPr/>
          <a:lstStyle/>
          <a:p>
            <a:fld id="{DE3AA45F-980D-4F34-ABAD-1E35E3E654A8}" type="slidenum">
              <a:rPr lang="bg-BG" smtClean="0"/>
              <a:pPr/>
              <a:t>18</a:t>
            </a:fld>
            <a:endParaRPr lang="bg-BG" dirty="0"/>
          </a:p>
        </p:txBody>
      </p:sp>
      <p:sp>
        <p:nvSpPr>
          <p:cNvPr id="5" name="Text Placeholder 4"/>
          <p:cNvSpPr>
            <a:spLocks noGrp="1"/>
          </p:cNvSpPr>
          <p:nvPr>
            <p:ph type="body" sz="quarter" idx="14"/>
          </p:nvPr>
        </p:nvSpPr>
        <p:spPr>
          <a:xfrm>
            <a:off x="1814340" y="7030986"/>
            <a:ext cx="6861822" cy="401175"/>
          </a:xfrm>
        </p:spPr>
        <p:txBody>
          <a:bodyPr>
            <a:noAutofit/>
          </a:bodyPr>
          <a:lstStyle/>
          <a:p>
            <a:pPr>
              <a:spcBef>
                <a:spcPts val="0"/>
              </a:spcBef>
            </a:pPr>
            <a:r>
              <a:rPr lang="en-US" sz="1000" dirty="0"/>
              <a:t>Q12. </a:t>
            </a:r>
            <a:r>
              <a:rPr lang="bg-BG" sz="1000" dirty="0"/>
              <a:t>Според вас, хората, регистрирани като донори, трябва ли да имат предимство, заедно със семейството си, при нужда от трансплантация</a:t>
            </a:r>
            <a:r>
              <a:rPr lang="ru-RU" sz="1000" dirty="0"/>
              <a:t>?</a:t>
            </a:r>
            <a:endParaRPr lang="en-US" sz="1000" dirty="0"/>
          </a:p>
        </p:txBody>
      </p:sp>
      <p:sp>
        <p:nvSpPr>
          <p:cNvPr id="12" name="Freeform 11"/>
          <p:cNvSpPr/>
          <p:nvPr/>
        </p:nvSpPr>
        <p:spPr>
          <a:xfrm>
            <a:off x="9664712" y="224331"/>
            <a:ext cx="574721" cy="471487"/>
          </a:xfrm>
          <a:custGeom>
            <a:avLst/>
            <a:gdLst>
              <a:gd name="connsiteX0" fmla="*/ 2074460 w 4148919"/>
              <a:gd name="connsiteY0" fmla="*/ 368490 h 3425589"/>
              <a:gd name="connsiteX1" fmla="*/ 3098042 w 4148919"/>
              <a:gd name="connsiteY1" fmla="*/ 0 h 3425589"/>
              <a:gd name="connsiteX2" fmla="*/ 4148919 w 4148919"/>
              <a:gd name="connsiteY2" fmla="*/ 846162 h 3425589"/>
              <a:gd name="connsiteX3" fmla="*/ 3234519 w 4148919"/>
              <a:gd name="connsiteY3" fmla="*/ 2756848 h 3425589"/>
              <a:gd name="connsiteX4" fmla="*/ 2074460 w 4148919"/>
              <a:gd name="connsiteY4" fmla="*/ 3425589 h 3425589"/>
              <a:gd name="connsiteX5" fmla="*/ 941695 w 4148919"/>
              <a:gd name="connsiteY5" fmla="*/ 2784144 h 3425589"/>
              <a:gd name="connsiteX6" fmla="*/ 0 w 4148919"/>
              <a:gd name="connsiteY6" fmla="*/ 846162 h 3425589"/>
              <a:gd name="connsiteX7" fmla="*/ 1132764 w 4148919"/>
              <a:gd name="connsiteY7" fmla="*/ 0 h 3425589"/>
              <a:gd name="connsiteX8" fmla="*/ 2074460 w 4148919"/>
              <a:gd name="connsiteY8" fmla="*/ 368490 h 3425589"/>
              <a:gd name="connsiteX0" fmla="*/ 2074460 w 4148919"/>
              <a:gd name="connsiteY0" fmla="*/ 368517 h 3425616"/>
              <a:gd name="connsiteX1" fmla="*/ 3098042 w 4148919"/>
              <a:gd name="connsiteY1" fmla="*/ 27 h 3425616"/>
              <a:gd name="connsiteX2" fmla="*/ 4148919 w 4148919"/>
              <a:gd name="connsiteY2" fmla="*/ 846189 h 3425616"/>
              <a:gd name="connsiteX3" fmla="*/ 3234519 w 4148919"/>
              <a:gd name="connsiteY3" fmla="*/ 2756875 h 3425616"/>
              <a:gd name="connsiteX4" fmla="*/ 2074460 w 4148919"/>
              <a:gd name="connsiteY4" fmla="*/ 3425616 h 3425616"/>
              <a:gd name="connsiteX5" fmla="*/ 941695 w 4148919"/>
              <a:gd name="connsiteY5" fmla="*/ 2784171 h 3425616"/>
              <a:gd name="connsiteX6" fmla="*/ 0 w 4148919"/>
              <a:gd name="connsiteY6" fmla="*/ 846189 h 3425616"/>
              <a:gd name="connsiteX7" fmla="*/ 1132764 w 4148919"/>
              <a:gd name="connsiteY7" fmla="*/ 27 h 3425616"/>
              <a:gd name="connsiteX8" fmla="*/ 2074460 w 4148919"/>
              <a:gd name="connsiteY8" fmla="*/ 368517 h 3425616"/>
              <a:gd name="connsiteX0" fmla="*/ 2074460 w 4167351"/>
              <a:gd name="connsiteY0" fmla="*/ 368527 h 3425626"/>
              <a:gd name="connsiteX1" fmla="*/ 3098042 w 4167351"/>
              <a:gd name="connsiteY1" fmla="*/ 37 h 3425626"/>
              <a:gd name="connsiteX2" fmla="*/ 4148919 w 4167351"/>
              <a:gd name="connsiteY2" fmla="*/ 846199 h 3425626"/>
              <a:gd name="connsiteX3" fmla="*/ 3234519 w 4167351"/>
              <a:gd name="connsiteY3" fmla="*/ 2756885 h 3425626"/>
              <a:gd name="connsiteX4" fmla="*/ 2074460 w 4167351"/>
              <a:gd name="connsiteY4" fmla="*/ 3425626 h 3425626"/>
              <a:gd name="connsiteX5" fmla="*/ 941695 w 4167351"/>
              <a:gd name="connsiteY5" fmla="*/ 2784181 h 3425626"/>
              <a:gd name="connsiteX6" fmla="*/ 0 w 4167351"/>
              <a:gd name="connsiteY6" fmla="*/ 846199 h 3425626"/>
              <a:gd name="connsiteX7" fmla="*/ 1132764 w 4167351"/>
              <a:gd name="connsiteY7" fmla="*/ 37 h 3425626"/>
              <a:gd name="connsiteX8" fmla="*/ 2074460 w 4167351"/>
              <a:gd name="connsiteY8" fmla="*/ 368527 h 3425626"/>
              <a:gd name="connsiteX0" fmla="*/ 2074460 w 4180157"/>
              <a:gd name="connsiteY0" fmla="*/ 368527 h 3425626"/>
              <a:gd name="connsiteX1" fmla="*/ 3098042 w 4180157"/>
              <a:gd name="connsiteY1" fmla="*/ 37 h 3425626"/>
              <a:gd name="connsiteX2" fmla="*/ 4148919 w 4180157"/>
              <a:gd name="connsiteY2" fmla="*/ 846199 h 3425626"/>
              <a:gd name="connsiteX3" fmla="*/ 3234519 w 4180157"/>
              <a:gd name="connsiteY3" fmla="*/ 2756885 h 3425626"/>
              <a:gd name="connsiteX4" fmla="*/ 2074460 w 4180157"/>
              <a:gd name="connsiteY4" fmla="*/ 3425626 h 3425626"/>
              <a:gd name="connsiteX5" fmla="*/ 941695 w 4180157"/>
              <a:gd name="connsiteY5" fmla="*/ 2784181 h 3425626"/>
              <a:gd name="connsiteX6" fmla="*/ 0 w 4180157"/>
              <a:gd name="connsiteY6" fmla="*/ 846199 h 3425626"/>
              <a:gd name="connsiteX7" fmla="*/ 1132764 w 4180157"/>
              <a:gd name="connsiteY7" fmla="*/ 37 h 3425626"/>
              <a:gd name="connsiteX8" fmla="*/ 2074460 w 4180157"/>
              <a:gd name="connsiteY8" fmla="*/ 368527 h 3425626"/>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1865"/>
              <a:gd name="connsiteY0" fmla="*/ 368527 h 3425632"/>
              <a:gd name="connsiteX1" fmla="*/ 3098042 w 4181865"/>
              <a:gd name="connsiteY1" fmla="*/ 37 h 3425632"/>
              <a:gd name="connsiteX2" fmla="*/ 4148919 w 4181865"/>
              <a:gd name="connsiteY2" fmla="*/ 846199 h 3425632"/>
              <a:gd name="connsiteX3" fmla="*/ 3234519 w 4181865"/>
              <a:gd name="connsiteY3" fmla="*/ 2756885 h 3425632"/>
              <a:gd name="connsiteX4" fmla="*/ 2074460 w 4181865"/>
              <a:gd name="connsiteY4" fmla="*/ 3425626 h 3425632"/>
              <a:gd name="connsiteX5" fmla="*/ 941695 w 4181865"/>
              <a:gd name="connsiteY5" fmla="*/ 2784181 h 3425632"/>
              <a:gd name="connsiteX6" fmla="*/ 0 w 4181865"/>
              <a:gd name="connsiteY6" fmla="*/ 846199 h 3425632"/>
              <a:gd name="connsiteX7" fmla="*/ 1132764 w 4181865"/>
              <a:gd name="connsiteY7" fmla="*/ 37 h 3425632"/>
              <a:gd name="connsiteX8" fmla="*/ 2074460 w 4181865"/>
              <a:gd name="connsiteY8" fmla="*/ 368527 h 3425632"/>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57668"/>
              <a:gd name="connsiteY0" fmla="*/ 368531 h 3425636"/>
              <a:gd name="connsiteX1" fmla="*/ 3098042 w 4157668"/>
              <a:gd name="connsiteY1" fmla="*/ 41 h 3425636"/>
              <a:gd name="connsiteX2" fmla="*/ 4148919 w 4157668"/>
              <a:gd name="connsiteY2" fmla="*/ 846203 h 3425636"/>
              <a:gd name="connsiteX3" fmla="*/ 3234519 w 4157668"/>
              <a:gd name="connsiteY3" fmla="*/ 2756889 h 3425636"/>
              <a:gd name="connsiteX4" fmla="*/ 2074460 w 4157668"/>
              <a:gd name="connsiteY4" fmla="*/ 3425630 h 3425636"/>
              <a:gd name="connsiteX5" fmla="*/ 941695 w 4157668"/>
              <a:gd name="connsiteY5" fmla="*/ 2784185 h 3425636"/>
              <a:gd name="connsiteX6" fmla="*/ 0 w 4157668"/>
              <a:gd name="connsiteY6" fmla="*/ 846203 h 3425636"/>
              <a:gd name="connsiteX7" fmla="*/ 1132764 w 4157668"/>
              <a:gd name="connsiteY7" fmla="*/ 41 h 3425636"/>
              <a:gd name="connsiteX8" fmla="*/ 2074460 w 4157668"/>
              <a:gd name="connsiteY8" fmla="*/ 368531 h 3425636"/>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61467"/>
              <a:gd name="connsiteY0" fmla="*/ 368531 h 3425642"/>
              <a:gd name="connsiteX1" fmla="*/ 3098042 w 4161467"/>
              <a:gd name="connsiteY1" fmla="*/ 41 h 3425642"/>
              <a:gd name="connsiteX2" fmla="*/ 4148919 w 4161467"/>
              <a:gd name="connsiteY2" fmla="*/ 846203 h 3425642"/>
              <a:gd name="connsiteX3" fmla="*/ 3234519 w 4161467"/>
              <a:gd name="connsiteY3" fmla="*/ 2756889 h 3425642"/>
              <a:gd name="connsiteX4" fmla="*/ 2074460 w 4161467"/>
              <a:gd name="connsiteY4" fmla="*/ 3425630 h 3425642"/>
              <a:gd name="connsiteX5" fmla="*/ 941695 w 4161467"/>
              <a:gd name="connsiteY5" fmla="*/ 2784185 h 3425642"/>
              <a:gd name="connsiteX6" fmla="*/ 0 w 4161467"/>
              <a:gd name="connsiteY6" fmla="*/ 846203 h 3425642"/>
              <a:gd name="connsiteX7" fmla="*/ 1132764 w 4161467"/>
              <a:gd name="connsiteY7" fmla="*/ 41 h 3425642"/>
              <a:gd name="connsiteX8" fmla="*/ 2074460 w 4161467"/>
              <a:gd name="connsiteY8" fmla="*/ 368531 h 3425642"/>
              <a:gd name="connsiteX0" fmla="*/ 2080011 w 4167018"/>
              <a:gd name="connsiteY0" fmla="*/ 368531 h 3425642"/>
              <a:gd name="connsiteX1" fmla="*/ 3103593 w 4167018"/>
              <a:gd name="connsiteY1" fmla="*/ 41 h 3425642"/>
              <a:gd name="connsiteX2" fmla="*/ 4154470 w 4167018"/>
              <a:gd name="connsiteY2" fmla="*/ 846203 h 3425642"/>
              <a:gd name="connsiteX3" fmla="*/ 3240070 w 4167018"/>
              <a:gd name="connsiteY3" fmla="*/ 2756889 h 3425642"/>
              <a:gd name="connsiteX4" fmla="*/ 2080011 w 4167018"/>
              <a:gd name="connsiteY4" fmla="*/ 3425630 h 3425642"/>
              <a:gd name="connsiteX5" fmla="*/ 947246 w 4167018"/>
              <a:gd name="connsiteY5" fmla="*/ 2784185 h 3425642"/>
              <a:gd name="connsiteX6" fmla="*/ 5551 w 4167018"/>
              <a:gd name="connsiteY6" fmla="*/ 846203 h 3425642"/>
              <a:gd name="connsiteX7" fmla="*/ 1138315 w 4167018"/>
              <a:gd name="connsiteY7" fmla="*/ 41 h 3425642"/>
              <a:gd name="connsiteX8" fmla="*/ 2080011 w 4167018"/>
              <a:gd name="connsiteY8" fmla="*/ 368531 h 3425642"/>
              <a:gd name="connsiteX0" fmla="*/ 2080011 w 4167018"/>
              <a:gd name="connsiteY0" fmla="*/ 386805 h 3443916"/>
              <a:gd name="connsiteX1" fmla="*/ 3103593 w 4167018"/>
              <a:gd name="connsiteY1" fmla="*/ 18315 h 3443916"/>
              <a:gd name="connsiteX2" fmla="*/ 4154470 w 4167018"/>
              <a:gd name="connsiteY2" fmla="*/ 864477 h 3443916"/>
              <a:gd name="connsiteX3" fmla="*/ 3240070 w 4167018"/>
              <a:gd name="connsiteY3" fmla="*/ 2775163 h 3443916"/>
              <a:gd name="connsiteX4" fmla="*/ 2080011 w 4167018"/>
              <a:gd name="connsiteY4" fmla="*/ 3443904 h 3443916"/>
              <a:gd name="connsiteX5" fmla="*/ 947246 w 4167018"/>
              <a:gd name="connsiteY5" fmla="*/ 2802459 h 3443916"/>
              <a:gd name="connsiteX6" fmla="*/ 5551 w 4167018"/>
              <a:gd name="connsiteY6" fmla="*/ 864477 h 3443916"/>
              <a:gd name="connsiteX7" fmla="*/ 1138315 w 4167018"/>
              <a:gd name="connsiteY7" fmla="*/ 18315 h 3443916"/>
              <a:gd name="connsiteX8" fmla="*/ 2080011 w 4167018"/>
              <a:gd name="connsiteY8" fmla="*/ 386805 h 3443916"/>
              <a:gd name="connsiteX0" fmla="*/ 2080011 w 4167018"/>
              <a:gd name="connsiteY0" fmla="*/ 371079 h 3428190"/>
              <a:gd name="connsiteX1" fmla="*/ 3103593 w 4167018"/>
              <a:gd name="connsiteY1" fmla="*/ 2589 h 3428190"/>
              <a:gd name="connsiteX2" fmla="*/ 4154470 w 4167018"/>
              <a:gd name="connsiteY2" fmla="*/ 848751 h 3428190"/>
              <a:gd name="connsiteX3" fmla="*/ 3240070 w 4167018"/>
              <a:gd name="connsiteY3" fmla="*/ 2759437 h 3428190"/>
              <a:gd name="connsiteX4" fmla="*/ 2080011 w 4167018"/>
              <a:gd name="connsiteY4" fmla="*/ 3428178 h 3428190"/>
              <a:gd name="connsiteX5" fmla="*/ 947246 w 4167018"/>
              <a:gd name="connsiteY5" fmla="*/ 2786733 h 3428190"/>
              <a:gd name="connsiteX6" fmla="*/ 5551 w 4167018"/>
              <a:gd name="connsiteY6" fmla="*/ 848751 h 3428190"/>
              <a:gd name="connsiteX7" fmla="*/ 1138315 w 4167018"/>
              <a:gd name="connsiteY7" fmla="*/ 2589 h 3428190"/>
              <a:gd name="connsiteX8" fmla="*/ 2080011 w 4167018"/>
              <a:gd name="connsiteY8" fmla="*/ 371079 h 3428190"/>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8877 w 4175884"/>
              <a:gd name="connsiteY0" fmla="*/ 368677 h 3425790"/>
              <a:gd name="connsiteX1" fmla="*/ 3112459 w 4175884"/>
              <a:gd name="connsiteY1" fmla="*/ 187 h 3425790"/>
              <a:gd name="connsiteX2" fmla="*/ 4163336 w 4175884"/>
              <a:gd name="connsiteY2" fmla="*/ 846349 h 3425790"/>
              <a:gd name="connsiteX3" fmla="*/ 3248936 w 4175884"/>
              <a:gd name="connsiteY3" fmla="*/ 2757035 h 3425790"/>
              <a:gd name="connsiteX4" fmla="*/ 2088877 w 4175884"/>
              <a:gd name="connsiteY4" fmla="*/ 3425776 h 3425790"/>
              <a:gd name="connsiteX5" fmla="*/ 956112 w 4175884"/>
              <a:gd name="connsiteY5" fmla="*/ 2784331 h 3425790"/>
              <a:gd name="connsiteX6" fmla="*/ 14417 w 4175884"/>
              <a:gd name="connsiteY6" fmla="*/ 846349 h 3425790"/>
              <a:gd name="connsiteX7" fmla="*/ 1147181 w 4175884"/>
              <a:gd name="connsiteY7" fmla="*/ 187 h 3425790"/>
              <a:gd name="connsiteX8" fmla="*/ 2088877 w 4175884"/>
              <a:gd name="connsiteY8" fmla="*/ 368677 h 3425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5884" h="3425790">
                <a:moveTo>
                  <a:pt x="2088877" y="368677"/>
                </a:moveTo>
                <a:cubicBezTo>
                  <a:pt x="2218616" y="369672"/>
                  <a:pt x="2489212" y="4736"/>
                  <a:pt x="3112459" y="187"/>
                </a:cubicBezTo>
                <a:cubicBezTo>
                  <a:pt x="3735706" y="-4362"/>
                  <a:pt x="4086340" y="362422"/>
                  <a:pt x="4163336" y="846349"/>
                </a:cubicBezTo>
                <a:cubicBezTo>
                  <a:pt x="4240332" y="1330276"/>
                  <a:pt x="3966353" y="2171205"/>
                  <a:pt x="3248936" y="2757035"/>
                </a:cubicBezTo>
                <a:cubicBezTo>
                  <a:pt x="2587194" y="3297402"/>
                  <a:pt x="2239343" y="3423842"/>
                  <a:pt x="2088877" y="3425776"/>
                </a:cubicBezTo>
                <a:cubicBezTo>
                  <a:pt x="1938411" y="3427710"/>
                  <a:pt x="1516580" y="3241986"/>
                  <a:pt x="956112" y="2784331"/>
                </a:cubicBezTo>
                <a:cubicBezTo>
                  <a:pt x="395644" y="2326676"/>
                  <a:pt x="-90785" y="1416143"/>
                  <a:pt x="14417" y="846349"/>
                </a:cubicBezTo>
                <a:cubicBezTo>
                  <a:pt x="119619" y="276555"/>
                  <a:pt x="574202" y="-8343"/>
                  <a:pt x="1147181" y="187"/>
                </a:cubicBezTo>
                <a:cubicBezTo>
                  <a:pt x="1720160" y="8717"/>
                  <a:pt x="1959138" y="367682"/>
                  <a:pt x="2088877" y="368677"/>
                </a:cubicBezTo>
                <a:close/>
              </a:path>
            </a:pathLst>
          </a:custGeom>
          <a:gradFill flip="none" rotWithShape="1">
            <a:gsLst>
              <a:gs pos="0">
                <a:srgbClr val="8A0000"/>
              </a:gs>
              <a:gs pos="100000">
                <a:srgbClr val="E20000"/>
              </a:gs>
            </a:gsLst>
            <a:lin ang="13500000" scaled="1"/>
            <a:tileRect/>
          </a:gradFill>
          <a:ln>
            <a:noFill/>
          </a:ln>
          <a:effectLst>
            <a:outerShdw blurRad="50800" dist="38100" dir="5400000" algn="t" rotWithShape="0">
              <a:prstClr val="black">
                <a:alpha val="40000"/>
              </a:prstClr>
            </a:outerShdw>
          </a:effectLst>
          <a:scene3d>
            <a:camera prst="orthographicFront"/>
            <a:lightRig rig="threePt" dir="t"/>
          </a:scene3d>
          <a:sp3d>
            <a:bevelT w="463550" h="603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644274" y="6822601"/>
            <a:ext cx="1477926" cy="276999"/>
          </a:xfrm>
          <a:prstGeom prst="rect">
            <a:avLst/>
          </a:prstGeom>
          <a:noFill/>
        </p:spPr>
        <p:txBody>
          <a:bodyPr wrap="square" rtlCol="0">
            <a:spAutoFit/>
          </a:bodyPr>
          <a:lstStyle/>
          <a:p>
            <a:pPr algn="ctr"/>
            <a:r>
              <a:rPr lang="bg-BG" sz="1200" dirty="0">
                <a:latin typeface="Arial Narrow" panose="020B0606020202030204" pitchFamily="34" charset="0"/>
              </a:rPr>
              <a:t>База: Цялата извадка</a:t>
            </a:r>
          </a:p>
        </p:txBody>
      </p:sp>
      <p:graphicFrame>
        <p:nvGraphicFramePr>
          <p:cNvPr id="20" name="Chart 19"/>
          <p:cNvGraphicFramePr/>
          <p:nvPr>
            <p:extLst>
              <p:ext uri="{D42A27DB-BD31-4B8C-83A1-F6EECF244321}">
                <p14:modId xmlns:p14="http://schemas.microsoft.com/office/powerpoint/2010/main" val="3230751975"/>
              </p:ext>
            </p:extLst>
          </p:nvPr>
        </p:nvGraphicFramePr>
        <p:xfrm>
          <a:off x="2137144" y="1318447"/>
          <a:ext cx="7814929" cy="52950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790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autoRev="1" fill="hold" grpId="0" nodeType="withEffect">
                                  <p:stCondLst>
                                    <p:cond delay="0"/>
                                  </p:stCondLst>
                                  <p:childTnLst>
                                    <p:animScale>
                                      <p:cBhvr>
                                        <p:cTn id="6" dur="300" fill="hold"/>
                                        <p:tgtEl>
                                          <p:spTgt spid="12"/>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D668F767-74C9-4577-A33D-C1715D22A8BD}"/>
              </a:ext>
            </a:extLst>
          </p:cNvPr>
          <p:cNvSpPr>
            <a:spLocks noGrp="1"/>
          </p:cNvSpPr>
          <p:nvPr>
            <p:ph type="title"/>
          </p:nvPr>
        </p:nvSpPr>
        <p:spPr/>
        <p:txBody>
          <a:bodyPr>
            <a:normAutofit/>
          </a:bodyPr>
          <a:lstStyle/>
          <a:p>
            <a:r>
              <a:rPr lang="bg-BG" sz="2200" dirty="0"/>
              <a:t>ОБОБЩЕНИЕ НА ОСНОВНИТЕ ИЗВОДИ</a:t>
            </a:r>
          </a:p>
        </p:txBody>
      </p:sp>
      <p:sp>
        <p:nvSpPr>
          <p:cNvPr id="3" name="Текстов контейнер 2">
            <a:extLst>
              <a:ext uri="{FF2B5EF4-FFF2-40B4-BE49-F238E27FC236}">
                <a16:creationId xmlns:a16="http://schemas.microsoft.com/office/drawing/2014/main" id="{38FD7174-6AFF-4F1E-84D2-03F30607F5A2}"/>
              </a:ext>
            </a:extLst>
          </p:cNvPr>
          <p:cNvSpPr>
            <a:spLocks noGrp="1"/>
          </p:cNvSpPr>
          <p:nvPr>
            <p:ph type="body" sz="quarter" idx="11"/>
          </p:nvPr>
        </p:nvSpPr>
        <p:spPr/>
        <p:txBody>
          <a:bodyPr/>
          <a:lstStyle/>
          <a:p>
            <a:endParaRPr lang="bg-BG" dirty="0"/>
          </a:p>
          <a:p>
            <a:endParaRPr lang="bg-BG" dirty="0"/>
          </a:p>
        </p:txBody>
      </p:sp>
      <p:sp>
        <p:nvSpPr>
          <p:cNvPr id="4" name="Контейнер за номер на слайда 3">
            <a:extLst>
              <a:ext uri="{FF2B5EF4-FFF2-40B4-BE49-F238E27FC236}">
                <a16:creationId xmlns:a16="http://schemas.microsoft.com/office/drawing/2014/main" id="{433C5930-EA37-4EF8-9A6D-CA336B2D7C9A}"/>
              </a:ext>
            </a:extLst>
          </p:cNvPr>
          <p:cNvSpPr>
            <a:spLocks noGrp="1"/>
          </p:cNvSpPr>
          <p:nvPr>
            <p:ph type="sldNum" sz="quarter" idx="4"/>
          </p:nvPr>
        </p:nvSpPr>
        <p:spPr/>
        <p:txBody>
          <a:bodyPr/>
          <a:lstStyle/>
          <a:p>
            <a:fld id="{DE3AA45F-980D-4F34-ABAD-1E35E3E654A8}" type="slidenum">
              <a:rPr lang="bg-BG" smtClean="0"/>
              <a:pPr/>
              <a:t>19</a:t>
            </a:fld>
            <a:endParaRPr lang="bg-BG" dirty="0"/>
          </a:p>
        </p:txBody>
      </p:sp>
      <p:sp>
        <p:nvSpPr>
          <p:cNvPr id="5" name="Текстов контейнер 4">
            <a:extLst>
              <a:ext uri="{FF2B5EF4-FFF2-40B4-BE49-F238E27FC236}">
                <a16:creationId xmlns:a16="http://schemas.microsoft.com/office/drawing/2014/main" id="{56D758CC-D880-4100-B549-1A87A862C564}"/>
              </a:ext>
            </a:extLst>
          </p:cNvPr>
          <p:cNvSpPr>
            <a:spLocks noGrp="1"/>
          </p:cNvSpPr>
          <p:nvPr>
            <p:ph type="body" sz="quarter" idx="14"/>
          </p:nvPr>
        </p:nvSpPr>
        <p:spPr/>
        <p:txBody>
          <a:bodyPr/>
          <a:lstStyle/>
          <a:p>
            <a:endParaRPr lang="bg-BG" dirty="0"/>
          </a:p>
          <a:p>
            <a:endParaRPr lang="bg-BG" dirty="0"/>
          </a:p>
          <a:p>
            <a:endParaRPr lang="bg-BG" dirty="0"/>
          </a:p>
        </p:txBody>
      </p:sp>
      <p:sp>
        <p:nvSpPr>
          <p:cNvPr id="6" name="Текстов контейнер 5">
            <a:extLst>
              <a:ext uri="{FF2B5EF4-FFF2-40B4-BE49-F238E27FC236}">
                <a16:creationId xmlns:a16="http://schemas.microsoft.com/office/drawing/2014/main" id="{62780D1C-66AB-48EA-A84E-110486029AAC}"/>
              </a:ext>
            </a:extLst>
          </p:cNvPr>
          <p:cNvSpPr>
            <a:spLocks noGrp="1"/>
          </p:cNvSpPr>
          <p:nvPr>
            <p:ph type="body" sz="quarter" idx="15"/>
          </p:nvPr>
        </p:nvSpPr>
        <p:spPr>
          <a:xfrm>
            <a:off x="1706576" y="1329681"/>
            <a:ext cx="8626207" cy="5616575"/>
          </a:xfrm>
        </p:spPr>
        <p:txBody>
          <a:bodyPr/>
          <a:lstStyle/>
          <a:p>
            <a:pPr marL="285750" lvl="0" indent="-285750">
              <a:buFont typeface="Wingdings" panose="05000000000000000000" pitchFamily="2" charset="2"/>
              <a:buChar char="ü"/>
            </a:pPr>
            <a:r>
              <a:rPr lang="bg-BG" sz="1600" b="1" dirty="0">
                <a:solidFill>
                  <a:schemeClr val="accent3">
                    <a:lumMod val="75000"/>
                  </a:schemeClr>
                </a:solidFill>
              </a:rPr>
              <a:t>Слаба информираност и слабо желание да се говори по въпросите на донорството на органи в семейството и в най-близкия приятелски кръг. Проучванията на Евробарометър сочат, че колкото повече се разговаря по темата, толкова повече нараства склонността на хората да бъдат донори. 77% от разговарялите по темата в семейството, са склонни да дадат съгласие за донорство на орган. Мнозинството от анкетираните са категорични, че е необходима повече информация по тези въпроси. Ролята на медиите е от първостепенно значение.</a:t>
            </a:r>
          </a:p>
          <a:p>
            <a:pPr marL="285750" lvl="0" indent="-285750">
              <a:buFont typeface="Wingdings" panose="05000000000000000000" pitchFamily="2" charset="2"/>
              <a:buChar char="ü"/>
            </a:pPr>
            <a:r>
              <a:rPr lang="bg-BG" sz="1600" b="1" dirty="0">
                <a:solidFill>
                  <a:schemeClr val="accent3">
                    <a:lumMod val="75000"/>
                  </a:schemeClr>
                </a:solidFill>
              </a:rPr>
              <a:t>Българските граждани продължават да имат по-ниска от средноевропейската готовност за  деклариране на съгласие за донорство – както лично, така и по  отношение на починал роднина. Налице е негативен тренд през последните години, като готовността спада от около 40 до 35 на сто, при средно за ЕС 53-55%. </a:t>
            </a:r>
          </a:p>
          <a:p>
            <a:pPr marL="285750" lvl="0" indent="-285750">
              <a:buFont typeface="Wingdings" panose="05000000000000000000" pitchFamily="2" charset="2"/>
              <a:buChar char="ü"/>
            </a:pPr>
            <a:r>
              <a:rPr lang="bg-BG" sz="1600" b="1" dirty="0">
                <a:solidFill>
                  <a:schemeClr val="accent3">
                    <a:lumMod val="75000"/>
                  </a:schemeClr>
                </a:solidFill>
              </a:rPr>
              <a:t>Проучването регистрира висока подкрепа за идеята както регистрираните донори, така и техните семейства да се ползват с приоритет при необходимост от трансплантация.</a:t>
            </a:r>
          </a:p>
          <a:p>
            <a:pPr marL="285750" lvl="0" indent="-285750">
              <a:buFont typeface="Wingdings" panose="05000000000000000000" pitchFamily="2" charset="2"/>
              <a:buChar char="ü"/>
            </a:pPr>
            <a:r>
              <a:rPr lang="bg-BG" sz="1600" b="1" dirty="0">
                <a:solidFill>
                  <a:schemeClr val="accent3">
                    <a:lumMod val="75000"/>
                  </a:schemeClr>
                </a:solidFill>
              </a:rPr>
              <a:t>Основните страхове от деклариране на съгласие за донорство са от евентуални злоупотреби и неоказване на достатъчна медицинска помощ,  ако потенциален донор претърпи инцидент. Повече информация за процеса, за медицинските стандарти и за гаранциите в България за спазването на добрите медицински практики, са ключови за преодоляване на тези бариери и респективно, за повишаване на съгласието за донорство като шанс за спасяване на човешки живот.</a:t>
            </a:r>
          </a:p>
          <a:p>
            <a:endParaRPr lang="bg-BG" dirty="0"/>
          </a:p>
        </p:txBody>
      </p:sp>
      <p:sp>
        <p:nvSpPr>
          <p:cNvPr id="7" name="Freeform 11">
            <a:extLst>
              <a:ext uri="{FF2B5EF4-FFF2-40B4-BE49-F238E27FC236}">
                <a16:creationId xmlns:a16="http://schemas.microsoft.com/office/drawing/2014/main" id="{E252DAFA-1C82-4D73-BBD3-4908535D0E7A}"/>
              </a:ext>
            </a:extLst>
          </p:cNvPr>
          <p:cNvSpPr/>
          <p:nvPr/>
        </p:nvSpPr>
        <p:spPr>
          <a:xfrm>
            <a:off x="9437642" y="270091"/>
            <a:ext cx="574721" cy="471487"/>
          </a:xfrm>
          <a:custGeom>
            <a:avLst/>
            <a:gdLst>
              <a:gd name="connsiteX0" fmla="*/ 2074460 w 4148919"/>
              <a:gd name="connsiteY0" fmla="*/ 368490 h 3425589"/>
              <a:gd name="connsiteX1" fmla="*/ 3098042 w 4148919"/>
              <a:gd name="connsiteY1" fmla="*/ 0 h 3425589"/>
              <a:gd name="connsiteX2" fmla="*/ 4148919 w 4148919"/>
              <a:gd name="connsiteY2" fmla="*/ 846162 h 3425589"/>
              <a:gd name="connsiteX3" fmla="*/ 3234519 w 4148919"/>
              <a:gd name="connsiteY3" fmla="*/ 2756848 h 3425589"/>
              <a:gd name="connsiteX4" fmla="*/ 2074460 w 4148919"/>
              <a:gd name="connsiteY4" fmla="*/ 3425589 h 3425589"/>
              <a:gd name="connsiteX5" fmla="*/ 941695 w 4148919"/>
              <a:gd name="connsiteY5" fmla="*/ 2784144 h 3425589"/>
              <a:gd name="connsiteX6" fmla="*/ 0 w 4148919"/>
              <a:gd name="connsiteY6" fmla="*/ 846162 h 3425589"/>
              <a:gd name="connsiteX7" fmla="*/ 1132764 w 4148919"/>
              <a:gd name="connsiteY7" fmla="*/ 0 h 3425589"/>
              <a:gd name="connsiteX8" fmla="*/ 2074460 w 4148919"/>
              <a:gd name="connsiteY8" fmla="*/ 368490 h 3425589"/>
              <a:gd name="connsiteX0" fmla="*/ 2074460 w 4148919"/>
              <a:gd name="connsiteY0" fmla="*/ 368517 h 3425616"/>
              <a:gd name="connsiteX1" fmla="*/ 3098042 w 4148919"/>
              <a:gd name="connsiteY1" fmla="*/ 27 h 3425616"/>
              <a:gd name="connsiteX2" fmla="*/ 4148919 w 4148919"/>
              <a:gd name="connsiteY2" fmla="*/ 846189 h 3425616"/>
              <a:gd name="connsiteX3" fmla="*/ 3234519 w 4148919"/>
              <a:gd name="connsiteY3" fmla="*/ 2756875 h 3425616"/>
              <a:gd name="connsiteX4" fmla="*/ 2074460 w 4148919"/>
              <a:gd name="connsiteY4" fmla="*/ 3425616 h 3425616"/>
              <a:gd name="connsiteX5" fmla="*/ 941695 w 4148919"/>
              <a:gd name="connsiteY5" fmla="*/ 2784171 h 3425616"/>
              <a:gd name="connsiteX6" fmla="*/ 0 w 4148919"/>
              <a:gd name="connsiteY6" fmla="*/ 846189 h 3425616"/>
              <a:gd name="connsiteX7" fmla="*/ 1132764 w 4148919"/>
              <a:gd name="connsiteY7" fmla="*/ 27 h 3425616"/>
              <a:gd name="connsiteX8" fmla="*/ 2074460 w 4148919"/>
              <a:gd name="connsiteY8" fmla="*/ 368517 h 3425616"/>
              <a:gd name="connsiteX0" fmla="*/ 2074460 w 4167351"/>
              <a:gd name="connsiteY0" fmla="*/ 368527 h 3425626"/>
              <a:gd name="connsiteX1" fmla="*/ 3098042 w 4167351"/>
              <a:gd name="connsiteY1" fmla="*/ 37 h 3425626"/>
              <a:gd name="connsiteX2" fmla="*/ 4148919 w 4167351"/>
              <a:gd name="connsiteY2" fmla="*/ 846199 h 3425626"/>
              <a:gd name="connsiteX3" fmla="*/ 3234519 w 4167351"/>
              <a:gd name="connsiteY3" fmla="*/ 2756885 h 3425626"/>
              <a:gd name="connsiteX4" fmla="*/ 2074460 w 4167351"/>
              <a:gd name="connsiteY4" fmla="*/ 3425626 h 3425626"/>
              <a:gd name="connsiteX5" fmla="*/ 941695 w 4167351"/>
              <a:gd name="connsiteY5" fmla="*/ 2784181 h 3425626"/>
              <a:gd name="connsiteX6" fmla="*/ 0 w 4167351"/>
              <a:gd name="connsiteY6" fmla="*/ 846199 h 3425626"/>
              <a:gd name="connsiteX7" fmla="*/ 1132764 w 4167351"/>
              <a:gd name="connsiteY7" fmla="*/ 37 h 3425626"/>
              <a:gd name="connsiteX8" fmla="*/ 2074460 w 4167351"/>
              <a:gd name="connsiteY8" fmla="*/ 368527 h 3425626"/>
              <a:gd name="connsiteX0" fmla="*/ 2074460 w 4180157"/>
              <a:gd name="connsiteY0" fmla="*/ 368527 h 3425626"/>
              <a:gd name="connsiteX1" fmla="*/ 3098042 w 4180157"/>
              <a:gd name="connsiteY1" fmla="*/ 37 h 3425626"/>
              <a:gd name="connsiteX2" fmla="*/ 4148919 w 4180157"/>
              <a:gd name="connsiteY2" fmla="*/ 846199 h 3425626"/>
              <a:gd name="connsiteX3" fmla="*/ 3234519 w 4180157"/>
              <a:gd name="connsiteY3" fmla="*/ 2756885 h 3425626"/>
              <a:gd name="connsiteX4" fmla="*/ 2074460 w 4180157"/>
              <a:gd name="connsiteY4" fmla="*/ 3425626 h 3425626"/>
              <a:gd name="connsiteX5" fmla="*/ 941695 w 4180157"/>
              <a:gd name="connsiteY5" fmla="*/ 2784181 h 3425626"/>
              <a:gd name="connsiteX6" fmla="*/ 0 w 4180157"/>
              <a:gd name="connsiteY6" fmla="*/ 846199 h 3425626"/>
              <a:gd name="connsiteX7" fmla="*/ 1132764 w 4180157"/>
              <a:gd name="connsiteY7" fmla="*/ 37 h 3425626"/>
              <a:gd name="connsiteX8" fmla="*/ 2074460 w 4180157"/>
              <a:gd name="connsiteY8" fmla="*/ 368527 h 3425626"/>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1865"/>
              <a:gd name="connsiteY0" fmla="*/ 368527 h 3425632"/>
              <a:gd name="connsiteX1" fmla="*/ 3098042 w 4181865"/>
              <a:gd name="connsiteY1" fmla="*/ 37 h 3425632"/>
              <a:gd name="connsiteX2" fmla="*/ 4148919 w 4181865"/>
              <a:gd name="connsiteY2" fmla="*/ 846199 h 3425632"/>
              <a:gd name="connsiteX3" fmla="*/ 3234519 w 4181865"/>
              <a:gd name="connsiteY3" fmla="*/ 2756885 h 3425632"/>
              <a:gd name="connsiteX4" fmla="*/ 2074460 w 4181865"/>
              <a:gd name="connsiteY4" fmla="*/ 3425626 h 3425632"/>
              <a:gd name="connsiteX5" fmla="*/ 941695 w 4181865"/>
              <a:gd name="connsiteY5" fmla="*/ 2784181 h 3425632"/>
              <a:gd name="connsiteX6" fmla="*/ 0 w 4181865"/>
              <a:gd name="connsiteY6" fmla="*/ 846199 h 3425632"/>
              <a:gd name="connsiteX7" fmla="*/ 1132764 w 4181865"/>
              <a:gd name="connsiteY7" fmla="*/ 37 h 3425632"/>
              <a:gd name="connsiteX8" fmla="*/ 2074460 w 4181865"/>
              <a:gd name="connsiteY8" fmla="*/ 368527 h 3425632"/>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57668"/>
              <a:gd name="connsiteY0" fmla="*/ 368531 h 3425636"/>
              <a:gd name="connsiteX1" fmla="*/ 3098042 w 4157668"/>
              <a:gd name="connsiteY1" fmla="*/ 41 h 3425636"/>
              <a:gd name="connsiteX2" fmla="*/ 4148919 w 4157668"/>
              <a:gd name="connsiteY2" fmla="*/ 846203 h 3425636"/>
              <a:gd name="connsiteX3" fmla="*/ 3234519 w 4157668"/>
              <a:gd name="connsiteY3" fmla="*/ 2756889 h 3425636"/>
              <a:gd name="connsiteX4" fmla="*/ 2074460 w 4157668"/>
              <a:gd name="connsiteY4" fmla="*/ 3425630 h 3425636"/>
              <a:gd name="connsiteX5" fmla="*/ 941695 w 4157668"/>
              <a:gd name="connsiteY5" fmla="*/ 2784185 h 3425636"/>
              <a:gd name="connsiteX6" fmla="*/ 0 w 4157668"/>
              <a:gd name="connsiteY6" fmla="*/ 846203 h 3425636"/>
              <a:gd name="connsiteX7" fmla="*/ 1132764 w 4157668"/>
              <a:gd name="connsiteY7" fmla="*/ 41 h 3425636"/>
              <a:gd name="connsiteX8" fmla="*/ 2074460 w 4157668"/>
              <a:gd name="connsiteY8" fmla="*/ 368531 h 3425636"/>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61467"/>
              <a:gd name="connsiteY0" fmla="*/ 368531 h 3425642"/>
              <a:gd name="connsiteX1" fmla="*/ 3098042 w 4161467"/>
              <a:gd name="connsiteY1" fmla="*/ 41 h 3425642"/>
              <a:gd name="connsiteX2" fmla="*/ 4148919 w 4161467"/>
              <a:gd name="connsiteY2" fmla="*/ 846203 h 3425642"/>
              <a:gd name="connsiteX3" fmla="*/ 3234519 w 4161467"/>
              <a:gd name="connsiteY3" fmla="*/ 2756889 h 3425642"/>
              <a:gd name="connsiteX4" fmla="*/ 2074460 w 4161467"/>
              <a:gd name="connsiteY4" fmla="*/ 3425630 h 3425642"/>
              <a:gd name="connsiteX5" fmla="*/ 941695 w 4161467"/>
              <a:gd name="connsiteY5" fmla="*/ 2784185 h 3425642"/>
              <a:gd name="connsiteX6" fmla="*/ 0 w 4161467"/>
              <a:gd name="connsiteY6" fmla="*/ 846203 h 3425642"/>
              <a:gd name="connsiteX7" fmla="*/ 1132764 w 4161467"/>
              <a:gd name="connsiteY7" fmla="*/ 41 h 3425642"/>
              <a:gd name="connsiteX8" fmla="*/ 2074460 w 4161467"/>
              <a:gd name="connsiteY8" fmla="*/ 368531 h 3425642"/>
              <a:gd name="connsiteX0" fmla="*/ 2080011 w 4167018"/>
              <a:gd name="connsiteY0" fmla="*/ 368531 h 3425642"/>
              <a:gd name="connsiteX1" fmla="*/ 3103593 w 4167018"/>
              <a:gd name="connsiteY1" fmla="*/ 41 h 3425642"/>
              <a:gd name="connsiteX2" fmla="*/ 4154470 w 4167018"/>
              <a:gd name="connsiteY2" fmla="*/ 846203 h 3425642"/>
              <a:gd name="connsiteX3" fmla="*/ 3240070 w 4167018"/>
              <a:gd name="connsiteY3" fmla="*/ 2756889 h 3425642"/>
              <a:gd name="connsiteX4" fmla="*/ 2080011 w 4167018"/>
              <a:gd name="connsiteY4" fmla="*/ 3425630 h 3425642"/>
              <a:gd name="connsiteX5" fmla="*/ 947246 w 4167018"/>
              <a:gd name="connsiteY5" fmla="*/ 2784185 h 3425642"/>
              <a:gd name="connsiteX6" fmla="*/ 5551 w 4167018"/>
              <a:gd name="connsiteY6" fmla="*/ 846203 h 3425642"/>
              <a:gd name="connsiteX7" fmla="*/ 1138315 w 4167018"/>
              <a:gd name="connsiteY7" fmla="*/ 41 h 3425642"/>
              <a:gd name="connsiteX8" fmla="*/ 2080011 w 4167018"/>
              <a:gd name="connsiteY8" fmla="*/ 368531 h 3425642"/>
              <a:gd name="connsiteX0" fmla="*/ 2080011 w 4167018"/>
              <a:gd name="connsiteY0" fmla="*/ 386805 h 3443916"/>
              <a:gd name="connsiteX1" fmla="*/ 3103593 w 4167018"/>
              <a:gd name="connsiteY1" fmla="*/ 18315 h 3443916"/>
              <a:gd name="connsiteX2" fmla="*/ 4154470 w 4167018"/>
              <a:gd name="connsiteY2" fmla="*/ 864477 h 3443916"/>
              <a:gd name="connsiteX3" fmla="*/ 3240070 w 4167018"/>
              <a:gd name="connsiteY3" fmla="*/ 2775163 h 3443916"/>
              <a:gd name="connsiteX4" fmla="*/ 2080011 w 4167018"/>
              <a:gd name="connsiteY4" fmla="*/ 3443904 h 3443916"/>
              <a:gd name="connsiteX5" fmla="*/ 947246 w 4167018"/>
              <a:gd name="connsiteY5" fmla="*/ 2802459 h 3443916"/>
              <a:gd name="connsiteX6" fmla="*/ 5551 w 4167018"/>
              <a:gd name="connsiteY6" fmla="*/ 864477 h 3443916"/>
              <a:gd name="connsiteX7" fmla="*/ 1138315 w 4167018"/>
              <a:gd name="connsiteY7" fmla="*/ 18315 h 3443916"/>
              <a:gd name="connsiteX8" fmla="*/ 2080011 w 4167018"/>
              <a:gd name="connsiteY8" fmla="*/ 386805 h 3443916"/>
              <a:gd name="connsiteX0" fmla="*/ 2080011 w 4167018"/>
              <a:gd name="connsiteY0" fmla="*/ 371079 h 3428190"/>
              <a:gd name="connsiteX1" fmla="*/ 3103593 w 4167018"/>
              <a:gd name="connsiteY1" fmla="*/ 2589 h 3428190"/>
              <a:gd name="connsiteX2" fmla="*/ 4154470 w 4167018"/>
              <a:gd name="connsiteY2" fmla="*/ 848751 h 3428190"/>
              <a:gd name="connsiteX3" fmla="*/ 3240070 w 4167018"/>
              <a:gd name="connsiteY3" fmla="*/ 2759437 h 3428190"/>
              <a:gd name="connsiteX4" fmla="*/ 2080011 w 4167018"/>
              <a:gd name="connsiteY4" fmla="*/ 3428178 h 3428190"/>
              <a:gd name="connsiteX5" fmla="*/ 947246 w 4167018"/>
              <a:gd name="connsiteY5" fmla="*/ 2786733 h 3428190"/>
              <a:gd name="connsiteX6" fmla="*/ 5551 w 4167018"/>
              <a:gd name="connsiteY6" fmla="*/ 848751 h 3428190"/>
              <a:gd name="connsiteX7" fmla="*/ 1138315 w 4167018"/>
              <a:gd name="connsiteY7" fmla="*/ 2589 h 3428190"/>
              <a:gd name="connsiteX8" fmla="*/ 2080011 w 4167018"/>
              <a:gd name="connsiteY8" fmla="*/ 371079 h 3428190"/>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8877 w 4175884"/>
              <a:gd name="connsiteY0" fmla="*/ 368677 h 3425790"/>
              <a:gd name="connsiteX1" fmla="*/ 3112459 w 4175884"/>
              <a:gd name="connsiteY1" fmla="*/ 187 h 3425790"/>
              <a:gd name="connsiteX2" fmla="*/ 4163336 w 4175884"/>
              <a:gd name="connsiteY2" fmla="*/ 846349 h 3425790"/>
              <a:gd name="connsiteX3" fmla="*/ 3248936 w 4175884"/>
              <a:gd name="connsiteY3" fmla="*/ 2757035 h 3425790"/>
              <a:gd name="connsiteX4" fmla="*/ 2088877 w 4175884"/>
              <a:gd name="connsiteY4" fmla="*/ 3425776 h 3425790"/>
              <a:gd name="connsiteX5" fmla="*/ 956112 w 4175884"/>
              <a:gd name="connsiteY5" fmla="*/ 2784331 h 3425790"/>
              <a:gd name="connsiteX6" fmla="*/ 14417 w 4175884"/>
              <a:gd name="connsiteY6" fmla="*/ 846349 h 3425790"/>
              <a:gd name="connsiteX7" fmla="*/ 1147181 w 4175884"/>
              <a:gd name="connsiteY7" fmla="*/ 187 h 3425790"/>
              <a:gd name="connsiteX8" fmla="*/ 2088877 w 4175884"/>
              <a:gd name="connsiteY8" fmla="*/ 368677 h 3425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5884" h="3425790">
                <a:moveTo>
                  <a:pt x="2088877" y="368677"/>
                </a:moveTo>
                <a:cubicBezTo>
                  <a:pt x="2218616" y="369672"/>
                  <a:pt x="2489212" y="4736"/>
                  <a:pt x="3112459" y="187"/>
                </a:cubicBezTo>
                <a:cubicBezTo>
                  <a:pt x="3735706" y="-4362"/>
                  <a:pt x="4086340" y="362422"/>
                  <a:pt x="4163336" y="846349"/>
                </a:cubicBezTo>
                <a:cubicBezTo>
                  <a:pt x="4240332" y="1330276"/>
                  <a:pt x="3966353" y="2171205"/>
                  <a:pt x="3248936" y="2757035"/>
                </a:cubicBezTo>
                <a:cubicBezTo>
                  <a:pt x="2587194" y="3297402"/>
                  <a:pt x="2239343" y="3423842"/>
                  <a:pt x="2088877" y="3425776"/>
                </a:cubicBezTo>
                <a:cubicBezTo>
                  <a:pt x="1938411" y="3427710"/>
                  <a:pt x="1516580" y="3241986"/>
                  <a:pt x="956112" y="2784331"/>
                </a:cubicBezTo>
                <a:cubicBezTo>
                  <a:pt x="395644" y="2326676"/>
                  <a:pt x="-90785" y="1416143"/>
                  <a:pt x="14417" y="846349"/>
                </a:cubicBezTo>
                <a:cubicBezTo>
                  <a:pt x="119619" y="276555"/>
                  <a:pt x="574202" y="-8343"/>
                  <a:pt x="1147181" y="187"/>
                </a:cubicBezTo>
                <a:cubicBezTo>
                  <a:pt x="1720160" y="8717"/>
                  <a:pt x="1959138" y="367682"/>
                  <a:pt x="2088877" y="368677"/>
                </a:cubicBezTo>
                <a:close/>
              </a:path>
            </a:pathLst>
          </a:custGeom>
          <a:gradFill flip="none" rotWithShape="1">
            <a:gsLst>
              <a:gs pos="0">
                <a:srgbClr val="8A0000"/>
              </a:gs>
              <a:gs pos="100000">
                <a:srgbClr val="E20000"/>
              </a:gs>
            </a:gsLst>
            <a:lin ang="13500000" scaled="1"/>
            <a:tileRect/>
          </a:gradFill>
          <a:ln>
            <a:noFill/>
          </a:ln>
          <a:effectLst>
            <a:outerShdw blurRad="50800" dist="38100" dir="5400000" algn="t" rotWithShape="0">
              <a:prstClr val="black">
                <a:alpha val="40000"/>
              </a:prstClr>
            </a:outerShdw>
          </a:effectLst>
          <a:scene3d>
            <a:camera prst="orthographicFront"/>
            <a:lightRig rig="threePt" dir="t"/>
          </a:scene3d>
          <a:sp3d>
            <a:bevelT w="463550" h="603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376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autoRev="1" fill="hold" grpId="0" nodeType="withEffect">
                                  <p:stCondLst>
                                    <p:cond delay="0"/>
                                  </p:stCondLst>
                                  <p:childTnLst>
                                    <p:animScale>
                                      <p:cBhvr>
                                        <p:cTn id="6" dur="300" fill="hold"/>
                                        <p:tgtEl>
                                          <p:spTgt spid="7"/>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a:t>ХАРАКТЕРИСТИКИ НА ПРОУЧВАНЕТО</a:t>
            </a:r>
          </a:p>
        </p:txBody>
      </p:sp>
      <p:sp>
        <p:nvSpPr>
          <p:cNvPr id="4" name="Slide Number Placeholder 3"/>
          <p:cNvSpPr>
            <a:spLocks noGrp="1"/>
          </p:cNvSpPr>
          <p:nvPr>
            <p:ph type="sldNum" sz="quarter" idx="4"/>
          </p:nvPr>
        </p:nvSpPr>
        <p:spPr/>
        <p:txBody>
          <a:bodyPr/>
          <a:lstStyle/>
          <a:p>
            <a:fld id="{DE3AA45F-980D-4F34-ABAD-1E35E3E654A8}" type="slidenum">
              <a:rPr lang="bg-BG" smtClean="0"/>
              <a:pPr/>
              <a:t>2</a:t>
            </a:fld>
            <a:endParaRPr lang="bg-BG" dirty="0"/>
          </a:p>
        </p:txBody>
      </p:sp>
      <p:grpSp>
        <p:nvGrpSpPr>
          <p:cNvPr id="6" name="Group 5"/>
          <p:cNvGrpSpPr/>
          <p:nvPr/>
        </p:nvGrpSpPr>
        <p:grpSpPr>
          <a:xfrm>
            <a:off x="1942441" y="1292682"/>
            <a:ext cx="8096909" cy="5277135"/>
            <a:chOff x="1942441" y="1292682"/>
            <a:chExt cx="8096909" cy="5277135"/>
          </a:xfrm>
        </p:grpSpPr>
        <p:grpSp>
          <p:nvGrpSpPr>
            <p:cNvPr id="5" name="Group 4"/>
            <p:cNvGrpSpPr/>
            <p:nvPr/>
          </p:nvGrpSpPr>
          <p:grpSpPr>
            <a:xfrm>
              <a:off x="1942441" y="1292682"/>
              <a:ext cx="8096909" cy="5277135"/>
              <a:chOff x="1942441" y="1292682"/>
              <a:chExt cx="8096909" cy="5277135"/>
            </a:xfrm>
          </p:grpSpPr>
          <p:grpSp>
            <p:nvGrpSpPr>
              <p:cNvPr id="7" name="Group 6"/>
              <p:cNvGrpSpPr/>
              <p:nvPr/>
            </p:nvGrpSpPr>
            <p:grpSpPr>
              <a:xfrm>
                <a:off x="1942441" y="1292682"/>
                <a:ext cx="8096909" cy="5277135"/>
                <a:chOff x="2369762" y="1781175"/>
                <a:chExt cx="7358263" cy="4559290"/>
              </a:xfrm>
              <a:effectLst>
                <a:outerShdw blurRad="50800" dist="38100" dir="2700000" algn="tl" rotWithShape="0">
                  <a:prstClr val="black">
                    <a:alpha val="40000"/>
                  </a:prstClr>
                </a:outerShdw>
              </a:effectLst>
            </p:grpSpPr>
            <p:sp>
              <p:nvSpPr>
                <p:cNvPr id="9" name="Freeform 5"/>
                <p:cNvSpPr>
                  <a:spLocks/>
                </p:cNvSpPr>
                <p:nvPr/>
              </p:nvSpPr>
              <p:spPr bwMode="auto">
                <a:xfrm>
                  <a:off x="7890405" y="4098942"/>
                  <a:ext cx="1837620" cy="2241523"/>
                </a:xfrm>
                <a:custGeom>
                  <a:avLst/>
                  <a:gdLst>
                    <a:gd name="T0" fmla="*/ 350 w 708"/>
                    <a:gd name="T1" fmla="*/ 47 h 712"/>
                    <a:gd name="T2" fmla="*/ 303 w 708"/>
                    <a:gd name="T3" fmla="*/ 0 h 712"/>
                    <a:gd name="T4" fmla="*/ 0 w 708"/>
                    <a:gd name="T5" fmla="*/ 0 h 712"/>
                    <a:gd name="T6" fmla="*/ 0 w 708"/>
                    <a:gd name="T7" fmla="*/ 0 h 712"/>
                    <a:gd name="T8" fmla="*/ 0 w 708"/>
                    <a:gd name="T9" fmla="*/ 0 h 712"/>
                    <a:gd name="T10" fmla="*/ 0 w 708"/>
                    <a:gd name="T11" fmla="*/ 311 h 712"/>
                    <a:gd name="T12" fmla="*/ 45 w 708"/>
                    <a:gd name="T13" fmla="*/ 356 h 712"/>
                    <a:gd name="T14" fmla="*/ 0 w 708"/>
                    <a:gd name="T15" fmla="*/ 403 h 712"/>
                    <a:gd name="T16" fmla="*/ 0 w 708"/>
                    <a:gd name="T17" fmla="*/ 403 h 712"/>
                    <a:gd name="T18" fmla="*/ 0 w 708"/>
                    <a:gd name="T19" fmla="*/ 712 h 712"/>
                    <a:gd name="T20" fmla="*/ 308 w 708"/>
                    <a:gd name="T21" fmla="*/ 712 h 712"/>
                    <a:gd name="T22" fmla="*/ 398 w 708"/>
                    <a:gd name="T23" fmla="*/ 712 h 712"/>
                    <a:gd name="T24" fmla="*/ 708 w 708"/>
                    <a:gd name="T25" fmla="*/ 712 h 712"/>
                    <a:gd name="T26" fmla="*/ 708 w 708"/>
                    <a:gd name="T27" fmla="*/ 0 h 712"/>
                    <a:gd name="T28" fmla="*/ 398 w 708"/>
                    <a:gd name="T29" fmla="*/ 0 h 712"/>
                    <a:gd name="T30" fmla="*/ 350 w 708"/>
                    <a:gd name="T31" fmla="*/ 47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8" h="712">
                      <a:moveTo>
                        <a:pt x="350" y="47"/>
                      </a:moveTo>
                      <a:lnTo>
                        <a:pt x="303" y="0"/>
                      </a:lnTo>
                      <a:lnTo>
                        <a:pt x="0" y="0"/>
                      </a:lnTo>
                      <a:lnTo>
                        <a:pt x="0" y="0"/>
                      </a:lnTo>
                      <a:lnTo>
                        <a:pt x="0" y="0"/>
                      </a:lnTo>
                      <a:lnTo>
                        <a:pt x="0" y="311"/>
                      </a:lnTo>
                      <a:lnTo>
                        <a:pt x="45" y="356"/>
                      </a:lnTo>
                      <a:lnTo>
                        <a:pt x="0" y="403"/>
                      </a:lnTo>
                      <a:lnTo>
                        <a:pt x="0" y="403"/>
                      </a:lnTo>
                      <a:lnTo>
                        <a:pt x="0" y="712"/>
                      </a:lnTo>
                      <a:lnTo>
                        <a:pt x="308" y="712"/>
                      </a:lnTo>
                      <a:lnTo>
                        <a:pt x="398" y="712"/>
                      </a:lnTo>
                      <a:lnTo>
                        <a:pt x="708" y="712"/>
                      </a:lnTo>
                      <a:lnTo>
                        <a:pt x="708" y="0"/>
                      </a:lnTo>
                      <a:lnTo>
                        <a:pt x="398" y="0"/>
                      </a:lnTo>
                      <a:lnTo>
                        <a:pt x="350" y="47"/>
                      </a:lnTo>
                      <a:close/>
                    </a:path>
                  </a:pathLst>
                </a:custGeom>
                <a:solidFill>
                  <a:srgbClr val="3D8EAB"/>
                </a:solidFill>
                <a:ln w="9525">
                  <a:noFill/>
                  <a:round/>
                  <a:headEnd/>
                  <a:tailEnd/>
                </a:ln>
              </p:spPr>
              <p:txBody>
                <a:bodyPr vert="horz" wrap="square" lIns="182880" tIns="640080" rIns="182880" bIns="182880" numCol="1" anchor="ctr" anchorCtr="1" compatLnSpc="1">
                  <a:prstTxWarp prst="textNoShape">
                    <a:avLst/>
                  </a:prstTxWarp>
                </a:bodyPr>
                <a:lstStyle/>
                <a:p>
                  <a:pPr defTabSz="1007943"/>
                  <a:r>
                    <a:rPr lang="bg-BG" sz="1400" dirty="0">
                      <a:solidFill>
                        <a:schemeClr val="bg1"/>
                      </a:solidFill>
                      <a:latin typeface="Arial Narrow" panose="020B0606020202030204" pitchFamily="34" charset="0"/>
                    </a:rPr>
                    <a:t>Телефонно интервю и интервю с таблети</a:t>
                  </a:r>
                </a:p>
              </p:txBody>
            </p:sp>
            <p:sp>
              <p:nvSpPr>
                <p:cNvPr id="10" name="Freeform 6"/>
                <p:cNvSpPr>
                  <a:spLocks/>
                </p:cNvSpPr>
                <p:nvPr/>
              </p:nvSpPr>
              <p:spPr bwMode="auto">
                <a:xfrm>
                  <a:off x="7890405" y="1872474"/>
                  <a:ext cx="1837620" cy="2373748"/>
                </a:xfrm>
                <a:custGeom>
                  <a:avLst/>
                  <a:gdLst>
                    <a:gd name="T0" fmla="*/ 0 w 708"/>
                    <a:gd name="T1" fmla="*/ 0 h 754"/>
                    <a:gd name="T2" fmla="*/ 0 w 708"/>
                    <a:gd name="T3" fmla="*/ 308 h 754"/>
                    <a:gd name="T4" fmla="*/ 52 w 708"/>
                    <a:gd name="T5" fmla="*/ 353 h 754"/>
                    <a:gd name="T6" fmla="*/ 0 w 708"/>
                    <a:gd name="T7" fmla="*/ 398 h 754"/>
                    <a:gd name="T8" fmla="*/ 0 w 708"/>
                    <a:gd name="T9" fmla="*/ 707 h 754"/>
                    <a:gd name="T10" fmla="*/ 303 w 708"/>
                    <a:gd name="T11" fmla="*/ 707 h 754"/>
                    <a:gd name="T12" fmla="*/ 350 w 708"/>
                    <a:gd name="T13" fmla="*/ 754 h 754"/>
                    <a:gd name="T14" fmla="*/ 398 w 708"/>
                    <a:gd name="T15" fmla="*/ 707 h 754"/>
                    <a:gd name="T16" fmla="*/ 708 w 708"/>
                    <a:gd name="T17" fmla="*/ 707 h 754"/>
                    <a:gd name="T18" fmla="*/ 708 w 708"/>
                    <a:gd name="T19" fmla="*/ 0 h 754"/>
                    <a:gd name="T20" fmla="*/ 0 w 708"/>
                    <a:gd name="T21" fmla="*/ 0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8" h="754">
                      <a:moveTo>
                        <a:pt x="0" y="0"/>
                      </a:moveTo>
                      <a:lnTo>
                        <a:pt x="0" y="308"/>
                      </a:lnTo>
                      <a:lnTo>
                        <a:pt x="52" y="353"/>
                      </a:lnTo>
                      <a:lnTo>
                        <a:pt x="0" y="398"/>
                      </a:lnTo>
                      <a:lnTo>
                        <a:pt x="0" y="707"/>
                      </a:lnTo>
                      <a:lnTo>
                        <a:pt x="303" y="707"/>
                      </a:lnTo>
                      <a:lnTo>
                        <a:pt x="350" y="754"/>
                      </a:lnTo>
                      <a:lnTo>
                        <a:pt x="398" y="707"/>
                      </a:lnTo>
                      <a:lnTo>
                        <a:pt x="708" y="707"/>
                      </a:lnTo>
                      <a:lnTo>
                        <a:pt x="708" y="0"/>
                      </a:lnTo>
                      <a:lnTo>
                        <a:pt x="0" y="0"/>
                      </a:lnTo>
                      <a:close/>
                    </a:path>
                  </a:pathLst>
                </a:custGeom>
                <a:solidFill>
                  <a:schemeClr val="bg1">
                    <a:lumMod val="85000"/>
                  </a:schemeClr>
                </a:solidFill>
                <a:ln w="9525">
                  <a:noFill/>
                  <a:round/>
                  <a:headEnd/>
                  <a:tailEnd/>
                </a:ln>
              </p:spPr>
              <p:txBody>
                <a:bodyPr vert="horz" wrap="square" lIns="182880" tIns="640080" rIns="182880" bIns="182880" numCol="1" anchor="ctr" anchorCtr="1"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11" name="Freeform 7"/>
                <p:cNvSpPr>
                  <a:spLocks/>
                </p:cNvSpPr>
                <p:nvPr/>
              </p:nvSpPr>
              <p:spPr bwMode="auto">
                <a:xfrm>
                  <a:off x="6120269" y="4016402"/>
                  <a:ext cx="1959608" cy="2241523"/>
                </a:xfrm>
                <a:custGeom>
                  <a:avLst/>
                  <a:gdLst>
                    <a:gd name="T0" fmla="*/ 300 w 319"/>
                    <a:gd name="T1" fmla="*/ 131 h 300"/>
                    <a:gd name="T2" fmla="*/ 300 w 319"/>
                    <a:gd name="T3" fmla="*/ 0 h 300"/>
                    <a:gd name="T4" fmla="*/ 0 w 319"/>
                    <a:gd name="T5" fmla="*/ 0 h 300"/>
                    <a:gd name="T6" fmla="*/ 0 w 319"/>
                    <a:gd name="T7" fmla="*/ 299 h 300"/>
                    <a:gd name="T8" fmla="*/ 0 w 319"/>
                    <a:gd name="T9" fmla="*/ 300 h 300"/>
                    <a:gd name="T10" fmla="*/ 300 w 319"/>
                    <a:gd name="T11" fmla="*/ 300 h 300"/>
                    <a:gd name="T12" fmla="*/ 300 w 319"/>
                    <a:gd name="T13" fmla="*/ 170 h 300"/>
                    <a:gd name="T14" fmla="*/ 319 w 319"/>
                    <a:gd name="T15" fmla="*/ 150 h 300"/>
                    <a:gd name="T16" fmla="*/ 300 w 319"/>
                    <a:gd name="T17" fmla="*/ 131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9" h="300">
                      <a:moveTo>
                        <a:pt x="300" y="131"/>
                      </a:moveTo>
                      <a:cubicBezTo>
                        <a:pt x="300" y="0"/>
                        <a:pt x="300" y="0"/>
                        <a:pt x="300" y="0"/>
                      </a:cubicBezTo>
                      <a:cubicBezTo>
                        <a:pt x="0" y="0"/>
                        <a:pt x="0" y="0"/>
                        <a:pt x="0" y="0"/>
                      </a:cubicBezTo>
                      <a:cubicBezTo>
                        <a:pt x="0" y="299"/>
                        <a:pt x="0" y="299"/>
                        <a:pt x="0" y="299"/>
                      </a:cubicBezTo>
                      <a:cubicBezTo>
                        <a:pt x="0" y="300"/>
                        <a:pt x="0" y="300"/>
                        <a:pt x="0" y="300"/>
                      </a:cubicBezTo>
                      <a:cubicBezTo>
                        <a:pt x="300" y="300"/>
                        <a:pt x="300" y="300"/>
                        <a:pt x="300" y="300"/>
                      </a:cubicBezTo>
                      <a:cubicBezTo>
                        <a:pt x="300" y="170"/>
                        <a:pt x="300" y="170"/>
                        <a:pt x="300" y="170"/>
                      </a:cubicBezTo>
                      <a:cubicBezTo>
                        <a:pt x="319" y="150"/>
                        <a:pt x="319" y="150"/>
                        <a:pt x="319" y="150"/>
                      </a:cubicBezTo>
                      <a:lnTo>
                        <a:pt x="300" y="131"/>
                      </a:lnTo>
                      <a:close/>
                    </a:path>
                  </a:pathLst>
                </a:custGeom>
                <a:solidFill>
                  <a:schemeClr val="bg1">
                    <a:lumMod val="85000"/>
                  </a:schemeClr>
                </a:solidFill>
                <a:ln w="9525">
                  <a:noFill/>
                  <a:round/>
                  <a:headEnd/>
                  <a:tailEnd/>
                </a:ln>
              </p:spPr>
              <p:txBody>
                <a:bodyPr vert="horz" wrap="square" lIns="182880" tIns="640080" rIns="182880" bIns="182880" numCol="1" anchor="ctr" anchorCtr="1"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12" name="Freeform 8"/>
                <p:cNvSpPr>
                  <a:spLocks/>
                </p:cNvSpPr>
                <p:nvPr/>
              </p:nvSpPr>
              <p:spPr bwMode="auto">
                <a:xfrm>
                  <a:off x="7890405" y="1781175"/>
                  <a:ext cx="1837620" cy="2383193"/>
                </a:xfrm>
                <a:custGeom>
                  <a:avLst/>
                  <a:gdLst>
                    <a:gd name="T0" fmla="*/ 0 w 708"/>
                    <a:gd name="T1" fmla="*/ 0 h 757"/>
                    <a:gd name="T2" fmla="*/ 0 w 708"/>
                    <a:gd name="T3" fmla="*/ 311 h 757"/>
                    <a:gd name="T4" fmla="*/ 52 w 708"/>
                    <a:gd name="T5" fmla="*/ 356 h 757"/>
                    <a:gd name="T6" fmla="*/ 0 w 708"/>
                    <a:gd name="T7" fmla="*/ 401 h 757"/>
                    <a:gd name="T8" fmla="*/ 0 w 708"/>
                    <a:gd name="T9" fmla="*/ 710 h 757"/>
                    <a:gd name="T10" fmla="*/ 303 w 708"/>
                    <a:gd name="T11" fmla="*/ 710 h 757"/>
                    <a:gd name="T12" fmla="*/ 350 w 708"/>
                    <a:gd name="T13" fmla="*/ 757 h 757"/>
                    <a:gd name="T14" fmla="*/ 398 w 708"/>
                    <a:gd name="T15" fmla="*/ 710 h 757"/>
                    <a:gd name="T16" fmla="*/ 708 w 708"/>
                    <a:gd name="T17" fmla="*/ 710 h 757"/>
                    <a:gd name="T18" fmla="*/ 708 w 708"/>
                    <a:gd name="T19" fmla="*/ 0 h 757"/>
                    <a:gd name="T20" fmla="*/ 0 w 708"/>
                    <a:gd name="T21" fmla="*/ 0 h 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8" h="757">
                      <a:moveTo>
                        <a:pt x="0" y="0"/>
                      </a:moveTo>
                      <a:lnTo>
                        <a:pt x="0" y="311"/>
                      </a:lnTo>
                      <a:lnTo>
                        <a:pt x="52" y="356"/>
                      </a:lnTo>
                      <a:lnTo>
                        <a:pt x="0" y="401"/>
                      </a:lnTo>
                      <a:lnTo>
                        <a:pt x="0" y="710"/>
                      </a:lnTo>
                      <a:lnTo>
                        <a:pt x="303" y="710"/>
                      </a:lnTo>
                      <a:lnTo>
                        <a:pt x="350" y="757"/>
                      </a:lnTo>
                      <a:lnTo>
                        <a:pt x="398" y="710"/>
                      </a:lnTo>
                      <a:lnTo>
                        <a:pt x="708" y="710"/>
                      </a:lnTo>
                      <a:lnTo>
                        <a:pt x="708" y="0"/>
                      </a:lnTo>
                      <a:lnTo>
                        <a:pt x="0" y="0"/>
                      </a:lnTo>
                      <a:close/>
                    </a:path>
                  </a:pathLst>
                </a:custGeom>
                <a:solidFill>
                  <a:srgbClr val="69A0B8"/>
                </a:solidFill>
                <a:ln w="9525">
                  <a:noFill/>
                  <a:round/>
                  <a:headEnd/>
                  <a:tailEnd/>
                </a:ln>
                <a:effectLst/>
              </p:spPr>
              <p:txBody>
                <a:bodyPr vert="horz" wrap="square" lIns="182880" tIns="640080" rIns="182880" bIns="182880" numCol="1" anchor="ctr" anchorCtr="1"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r>
                    <a:rPr lang="bg-BG" sz="1400" kern="0" noProof="0" dirty="0">
                      <a:solidFill>
                        <a:schemeClr val="bg1"/>
                      </a:solidFill>
                      <a:latin typeface="Arial Narrow" panose="020B0606020202030204" pitchFamily="34" charset="0"/>
                      <a:cs typeface="Arial" panose="020B0604020202020204" pitchFamily="34" charset="0"/>
                    </a:rPr>
                    <a:t>800 </a:t>
                  </a:r>
                  <a:r>
                    <a:rPr kumimoji="0" lang="bg-BG" sz="140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rPr>
                    <a:t>ефективни интервюта</a:t>
                  </a:r>
                  <a:endParaRPr kumimoji="0" lang="en-US" sz="140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endParaRPr>
                </a:p>
              </p:txBody>
            </p:sp>
            <p:sp>
              <p:nvSpPr>
                <p:cNvPr id="13" name="Freeform 9"/>
                <p:cNvSpPr>
                  <a:spLocks/>
                </p:cNvSpPr>
                <p:nvPr/>
              </p:nvSpPr>
              <p:spPr bwMode="auto">
                <a:xfrm>
                  <a:off x="6125460" y="1781175"/>
                  <a:ext cx="1972586" cy="2235227"/>
                </a:xfrm>
                <a:custGeom>
                  <a:avLst/>
                  <a:gdLst>
                    <a:gd name="T0" fmla="*/ 47 w 760"/>
                    <a:gd name="T1" fmla="*/ 359 h 710"/>
                    <a:gd name="T2" fmla="*/ 0 w 760"/>
                    <a:gd name="T3" fmla="*/ 406 h 710"/>
                    <a:gd name="T4" fmla="*/ 0 w 760"/>
                    <a:gd name="T5" fmla="*/ 710 h 710"/>
                    <a:gd name="T6" fmla="*/ 0 w 760"/>
                    <a:gd name="T7" fmla="*/ 710 h 710"/>
                    <a:gd name="T8" fmla="*/ 0 w 760"/>
                    <a:gd name="T9" fmla="*/ 710 h 710"/>
                    <a:gd name="T10" fmla="*/ 313 w 760"/>
                    <a:gd name="T11" fmla="*/ 710 h 710"/>
                    <a:gd name="T12" fmla="*/ 403 w 760"/>
                    <a:gd name="T13" fmla="*/ 710 h 710"/>
                    <a:gd name="T14" fmla="*/ 708 w 760"/>
                    <a:gd name="T15" fmla="*/ 710 h 710"/>
                    <a:gd name="T16" fmla="*/ 708 w 760"/>
                    <a:gd name="T17" fmla="*/ 710 h 710"/>
                    <a:gd name="T18" fmla="*/ 711 w 760"/>
                    <a:gd name="T19" fmla="*/ 710 h 710"/>
                    <a:gd name="T20" fmla="*/ 711 w 760"/>
                    <a:gd name="T21" fmla="*/ 401 h 710"/>
                    <a:gd name="T22" fmla="*/ 760 w 760"/>
                    <a:gd name="T23" fmla="*/ 356 h 710"/>
                    <a:gd name="T24" fmla="*/ 711 w 760"/>
                    <a:gd name="T25" fmla="*/ 311 h 710"/>
                    <a:gd name="T26" fmla="*/ 711 w 760"/>
                    <a:gd name="T27" fmla="*/ 0 h 710"/>
                    <a:gd name="T28" fmla="*/ 0 w 760"/>
                    <a:gd name="T29" fmla="*/ 0 h 710"/>
                    <a:gd name="T30" fmla="*/ 0 w 760"/>
                    <a:gd name="T31" fmla="*/ 311 h 710"/>
                    <a:gd name="T32" fmla="*/ 47 w 760"/>
                    <a:gd name="T33" fmla="*/ 359 h 7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60" h="710">
                      <a:moveTo>
                        <a:pt x="47" y="359"/>
                      </a:moveTo>
                      <a:lnTo>
                        <a:pt x="0" y="406"/>
                      </a:lnTo>
                      <a:lnTo>
                        <a:pt x="0" y="710"/>
                      </a:lnTo>
                      <a:lnTo>
                        <a:pt x="0" y="710"/>
                      </a:lnTo>
                      <a:lnTo>
                        <a:pt x="0" y="710"/>
                      </a:lnTo>
                      <a:lnTo>
                        <a:pt x="313" y="710"/>
                      </a:lnTo>
                      <a:lnTo>
                        <a:pt x="403" y="710"/>
                      </a:lnTo>
                      <a:lnTo>
                        <a:pt x="708" y="710"/>
                      </a:lnTo>
                      <a:lnTo>
                        <a:pt x="708" y="710"/>
                      </a:lnTo>
                      <a:lnTo>
                        <a:pt x="711" y="710"/>
                      </a:lnTo>
                      <a:lnTo>
                        <a:pt x="711" y="401"/>
                      </a:lnTo>
                      <a:lnTo>
                        <a:pt x="760" y="356"/>
                      </a:lnTo>
                      <a:lnTo>
                        <a:pt x="711" y="311"/>
                      </a:lnTo>
                      <a:lnTo>
                        <a:pt x="711" y="0"/>
                      </a:lnTo>
                      <a:lnTo>
                        <a:pt x="0" y="0"/>
                      </a:lnTo>
                      <a:lnTo>
                        <a:pt x="0" y="311"/>
                      </a:lnTo>
                      <a:lnTo>
                        <a:pt x="47" y="359"/>
                      </a:lnTo>
                      <a:close/>
                    </a:path>
                  </a:pathLst>
                </a:custGeom>
                <a:solidFill>
                  <a:schemeClr val="bg1">
                    <a:lumMod val="85000"/>
                  </a:schemeClr>
                </a:solidFill>
                <a:ln w="9525">
                  <a:noFill/>
                  <a:round/>
                  <a:headEnd/>
                  <a:tailEnd/>
                </a:ln>
              </p:spPr>
              <p:txBody>
                <a:bodyPr vert="horz" wrap="square" lIns="182880" tIns="640080" rIns="182880" bIns="182880" numCol="1" anchor="ctr" anchorCtr="1"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14" name="Freeform 10"/>
                <p:cNvSpPr>
                  <a:spLocks/>
                </p:cNvSpPr>
                <p:nvPr/>
              </p:nvSpPr>
              <p:spPr bwMode="auto">
                <a:xfrm>
                  <a:off x="6045000" y="1781175"/>
                  <a:ext cx="1980371" cy="2235227"/>
                </a:xfrm>
                <a:custGeom>
                  <a:avLst/>
                  <a:gdLst>
                    <a:gd name="T0" fmla="*/ 48 w 763"/>
                    <a:gd name="T1" fmla="*/ 359 h 710"/>
                    <a:gd name="T2" fmla="*/ 0 w 763"/>
                    <a:gd name="T3" fmla="*/ 406 h 710"/>
                    <a:gd name="T4" fmla="*/ 0 w 763"/>
                    <a:gd name="T5" fmla="*/ 710 h 710"/>
                    <a:gd name="T6" fmla="*/ 0 w 763"/>
                    <a:gd name="T7" fmla="*/ 710 h 710"/>
                    <a:gd name="T8" fmla="*/ 0 w 763"/>
                    <a:gd name="T9" fmla="*/ 710 h 710"/>
                    <a:gd name="T10" fmla="*/ 315 w 763"/>
                    <a:gd name="T11" fmla="*/ 710 h 710"/>
                    <a:gd name="T12" fmla="*/ 403 w 763"/>
                    <a:gd name="T13" fmla="*/ 710 h 710"/>
                    <a:gd name="T14" fmla="*/ 711 w 763"/>
                    <a:gd name="T15" fmla="*/ 710 h 710"/>
                    <a:gd name="T16" fmla="*/ 711 w 763"/>
                    <a:gd name="T17" fmla="*/ 710 h 710"/>
                    <a:gd name="T18" fmla="*/ 711 w 763"/>
                    <a:gd name="T19" fmla="*/ 710 h 710"/>
                    <a:gd name="T20" fmla="*/ 711 w 763"/>
                    <a:gd name="T21" fmla="*/ 401 h 710"/>
                    <a:gd name="T22" fmla="*/ 763 w 763"/>
                    <a:gd name="T23" fmla="*/ 356 h 710"/>
                    <a:gd name="T24" fmla="*/ 711 w 763"/>
                    <a:gd name="T25" fmla="*/ 311 h 710"/>
                    <a:gd name="T26" fmla="*/ 711 w 763"/>
                    <a:gd name="T27" fmla="*/ 0 h 710"/>
                    <a:gd name="T28" fmla="*/ 0 w 763"/>
                    <a:gd name="T29" fmla="*/ 0 h 710"/>
                    <a:gd name="T30" fmla="*/ 0 w 763"/>
                    <a:gd name="T31" fmla="*/ 311 h 710"/>
                    <a:gd name="T32" fmla="*/ 48 w 763"/>
                    <a:gd name="T33" fmla="*/ 359 h 7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63" h="710">
                      <a:moveTo>
                        <a:pt x="48" y="359"/>
                      </a:moveTo>
                      <a:lnTo>
                        <a:pt x="0" y="406"/>
                      </a:lnTo>
                      <a:lnTo>
                        <a:pt x="0" y="710"/>
                      </a:lnTo>
                      <a:lnTo>
                        <a:pt x="0" y="710"/>
                      </a:lnTo>
                      <a:lnTo>
                        <a:pt x="0" y="710"/>
                      </a:lnTo>
                      <a:lnTo>
                        <a:pt x="315" y="710"/>
                      </a:lnTo>
                      <a:lnTo>
                        <a:pt x="403" y="710"/>
                      </a:lnTo>
                      <a:lnTo>
                        <a:pt x="711" y="710"/>
                      </a:lnTo>
                      <a:lnTo>
                        <a:pt x="711" y="710"/>
                      </a:lnTo>
                      <a:lnTo>
                        <a:pt x="711" y="710"/>
                      </a:lnTo>
                      <a:lnTo>
                        <a:pt x="711" y="401"/>
                      </a:lnTo>
                      <a:lnTo>
                        <a:pt x="763" y="356"/>
                      </a:lnTo>
                      <a:lnTo>
                        <a:pt x="711" y="311"/>
                      </a:lnTo>
                      <a:lnTo>
                        <a:pt x="711" y="0"/>
                      </a:lnTo>
                      <a:lnTo>
                        <a:pt x="0" y="0"/>
                      </a:lnTo>
                      <a:lnTo>
                        <a:pt x="0" y="311"/>
                      </a:lnTo>
                      <a:lnTo>
                        <a:pt x="48" y="359"/>
                      </a:lnTo>
                      <a:close/>
                    </a:path>
                  </a:pathLst>
                </a:custGeom>
                <a:solidFill>
                  <a:schemeClr val="accent3">
                    <a:lumMod val="40000"/>
                    <a:lumOff val="60000"/>
                  </a:schemeClr>
                </a:solidFill>
                <a:ln w="9525">
                  <a:noFill/>
                  <a:round/>
                  <a:headEnd/>
                  <a:tailEnd/>
                </a:ln>
              </p:spPr>
              <p:txBody>
                <a:bodyPr vert="horz" wrap="square" lIns="182880" tIns="640080" rIns="182880" bIns="182880" numCol="1" anchor="ctr" anchorCtr="1" compatLnSpc="1">
                  <a:prstTxWarp prst="textNoShape">
                    <a:avLst/>
                  </a:prstTxWarp>
                </a:bodyPr>
                <a:lstStyle/>
                <a:p>
                  <a:pPr lvl="0" defTabSz="1218987">
                    <a:defRPr/>
                  </a:pPr>
                  <a:r>
                    <a:rPr lang="bg-BG" sz="1400" kern="0" dirty="0">
                      <a:solidFill>
                        <a:schemeClr val="bg1"/>
                      </a:solidFill>
                      <a:latin typeface="Arial Narrow" panose="020B0606020202030204" pitchFamily="34" charset="0"/>
                      <a:cs typeface="Arial" panose="020B0604020202020204" pitchFamily="34" charset="0"/>
                    </a:rPr>
                    <a:t>За пълнолетното градско  население </a:t>
                  </a:r>
                  <a:endParaRPr lang="en-US" sz="1400" kern="0" dirty="0">
                    <a:solidFill>
                      <a:schemeClr val="bg1"/>
                    </a:solidFill>
                    <a:latin typeface="Arial Narrow" panose="020B0606020202030204" pitchFamily="34" charset="0"/>
                    <a:cs typeface="Arial" panose="020B0604020202020204" pitchFamily="34" charset="0"/>
                  </a:endParaRPr>
                </a:p>
              </p:txBody>
            </p:sp>
            <p:sp>
              <p:nvSpPr>
                <p:cNvPr id="15" name="Freeform 11"/>
                <p:cNvSpPr>
                  <a:spLocks/>
                </p:cNvSpPr>
                <p:nvPr/>
              </p:nvSpPr>
              <p:spPr bwMode="auto">
                <a:xfrm>
                  <a:off x="4293033" y="1781175"/>
                  <a:ext cx="1962204" cy="2235227"/>
                </a:xfrm>
                <a:custGeom>
                  <a:avLst/>
                  <a:gdLst>
                    <a:gd name="T0" fmla="*/ 311 w 756"/>
                    <a:gd name="T1" fmla="*/ 710 h 710"/>
                    <a:gd name="T2" fmla="*/ 356 w 756"/>
                    <a:gd name="T3" fmla="*/ 658 h 710"/>
                    <a:gd name="T4" fmla="*/ 401 w 756"/>
                    <a:gd name="T5" fmla="*/ 710 h 710"/>
                    <a:gd name="T6" fmla="*/ 706 w 756"/>
                    <a:gd name="T7" fmla="*/ 710 h 710"/>
                    <a:gd name="T8" fmla="*/ 708 w 756"/>
                    <a:gd name="T9" fmla="*/ 707 h 710"/>
                    <a:gd name="T10" fmla="*/ 708 w 756"/>
                    <a:gd name="T11" fmla="*/ 406 h 710"/>
                    <a:gd name="T12" fmla="*/ 756 w 756"/>
                    <a:gd name="T13" fmla="*/ 359 h 710"/>
                    <a:gd name="T14" fmla="*/ 708 w 756"/>
                    <a:gd name="T15" fmla="*/ 311 h 710"/>
                    <a:gd name="T16" fmla="*/ 708 w 756"/>
                    <a:gd name="T17" fmla="*/ 0 h 710"/>
                    <a:gd name="T18" fmla="*/ 0 w 756"/>
                    <a:gd name="T19" fmla="*/ 0 h 710"/>
                    <a:gd name="T20" fmla="*/ 0 w 756"/>
                    <a:gd name="T21" fmla="*/ 311 h 710"/>
                    <a:gd name="T22" fmla="*/ 50 w 756"/>
                    <a:gd name="T23" fmla="*/ 356 h 710"/>
                    <a:gd name="T24" fmla="*/ 0 w 756"/>
                    <a:gd name="T25" fmla="*/ 401 h 710"/>
                    <a:gd name="T26" fmla="*/ 0 w 756"/>
                    <a:gd name="T27" fmla="*/ 710 h 710"/>
                    <a:gd name="T28" fmla="*/ 0 w 756"/>
                    <a:gd name="T29" fmla="*/ 710 h 710"/>
                    <a:gd name="T30" fmla="*/ 311 w 756"/>
                    <a:gd name="T31" fmla="*/ 710 h 7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56" h="710">
                      <a:moveTo>
                        <a:pt x="311" y="710"/>
                      </a:moveTo>
                      <a:lnTo>
                        <a:pt x="356" y="658"/>
                      </a:lnTo>
                      <a:lnTo>
                        <a:pt x="401" y="710"/>
                      </a:lnTo>
                      <a:lnTo>
                        <a:pt x="706" y="710"/>
                      </a:lnTo>
                      <a:lnTo>
                        <a:pt x="708" y="707"/>
                      </a:lnTo>
                      <a:lnTo>
                        <a:pt x="708" y="406"/>
                      </a:lnTo>
                      <a:lnTo>
                        <a:pt x="756" y="359"/>
                      </a:lnTo>
                      <a:lnTo>
                        <a:pt x="708" y="311"/>
                      </a:lnTo>
                      <a:lnTo>
                        <a:pt x="708" y="0"/>
                      </a:lnTo>
                      <a:lnTo>
                        <a:pt x="0" y="0"/>
                      </a:lnTo>
                      <a:lnTo>
                        <a:pt x="0" y="311"/>
                      </a:lnTo>
                      <a:lnTo>
                        <a:pt x="50" y="356"/>
                      </a:lnTo>
                      <a:lnTo>
                        <a:pt x="0" y="401"/>
                      </a:lnTo>
                      <a:lnTo>
                        <a:pt x="0" y="710"/>
                      </a:lnTo>
                      <a:lnTo>
                        <a:pt x="0" y="710"/>
                      </a:lnTo>
                      <a:lnTo>
                        <a:pt x="311" y="710"/>
                      </a:lnTo>
                      <a:close/>
                    </a:path>
                  </a:pathLst>
                </a:custGeom>
                <a:solidFill>
                  <a:schemeClr val="bg1">
                    <a:lumMod val="85000"/>
                  </a:schemeClr>
                </a:solidFill>
                <a:ln w="9525">
                  <a:noFill/>
                  <a:round/>
                  <a:headEnd/>
                  <a:tailEnd/>
                </a:ln>
              </p:spPr>
              <p:txBody>
                <a:bodyPr vert="horz" wrap="square" lIns="182880" tIns="640080" rIns="182880" bIns="182880" numCol="1" anchor="ctr" anchorCtr="1"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16" name="Freeform 12"/>
                <p:cNvSpPr>
                  <a:spLocks/>
                </p:cNvSpPr>
                <p:nvPr/>
              </p:nvSpPr>
              <p:spPr bwMode="auto">
                <a:xfrm>
                  <a:off x="4212572" y="3935235"/>
                  <a:ext cx="1832429" cy="2405230"/>
                </a:xfrm>
                <a:custGeom>
                  <a:avLst/>
                  <a:gdLst>
                    <a:gd name="T0" fmla="*/ 706 w 706"/>
                    <a:gd name="T1" fmla="*/ 52 h 764"/>
                    <a:gd name="T2" fmla="*/ 398 w 706"/>
                    <a:gd name="T3" fmla="*/ 52 h 764"/>
                    <a:gd name="T4" fmla="*/ 353 w 706"/>
                    <a:gd name="T5" fmla="*/ 0 h 764"/>
                    <a:gd name="T6" fmla="*/ 308 w 706"/>
                    <a:gd name="T7" fmla="*/ 52 h 764"/>
                    <a:gd name="T8" fmla="*/ 0 w 706"/>
                    <a:gd name="T9" fmla="*/ 52 h 764"/>
                    <a:gd name="T10" fmla="*/ 0 w 706"/>
                    <a:gd name="T11" fmla="*/ 356 h 764"/>
                    <a:gd name="T12" fmla="*/ 45 w 706"/>
                    <a:gd name="T13" fmla="*/ 405 h 764"/>
                    <a:gd name="T14" fmla="*/ 0 w 706"/>
                    <a:gd name="T15" fmla="*/ 451 h 764"/>
                    <a:gd name="T16" fmla="*/ 0 w 706"/>
                    <a:gd name="T17" fmla="*/ 764 h 764"/>
                    <a:gd name="T18" fmla="*/ 706 w 706"/>
                    <a:gd name="T19" fmla="*/ 764 h 764"/>
                    <a:gd name="T20" fmla="*/ 706 w 706"/>
                    <a:gd name="T21" fmla="*/ 448 h 764"/>
                    <a:gd name="T22" fmla="*/ 706 w 706"/>
                    <a:gd name="T23" fmla="*/ 358 h 764"/>
                    <a:gd name="T24" fmla="*/ 706 w 706"/>
                    <a:gd name="T25" fmla="*/ 52 h 764"/>
                    <a:gd name="T26" fmla="*/ 706 w 706"/>
                    <a:gd name="T27" fmla="*/ 52 h 764"/>
                    <a:gd name="T28" fmla="*/ 706 w 706"/>
                    <a:gd name="T29" fmla="*/ 52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06" h="764">
                      <a:moveTo>
                        <a:pt x="706" y="52"/>
                      </a:moveTo>
                      <a:lnTo>
                        <a:pt x="398" y="52"/>
                      </a:lnTo>
                      <a:lnTo>
                        <a:pt x="353" y="0"/>
                      </a:lnTo>
                      <a:lnTo>
                        <a:pt x="308" y="52"/>
                      </a:lnTo>
                      <a:lnTo>
                        <a:pt x="0" y="52"/>
                      </a:lnTo>
                      <a:lnTo>
                        <a:pt x="0" y="356"/>
                      </a:lnTo>
                      <a:lnTo>
                        <a:pt x="45" y="405"/>
                      </a:lnTo>
                      <a:lnTo>
                        <a:pt x="0" y="451"/>
                      </a:lnTo>
                      <a:lnTo>
                        <a:pt x="0" y="764"/>
                      </a:lnTo>
                      <a:lnTo>
                        <a:pt x="706" y="764"/>
                      </a:lnTo>
                      <a:lnTo>
                        <a:pt x="706" y="448"/>
                      </a:lnTo>
                      <a:lnTo>
                        <a:pt x="706" y="358"/>
                      </a:lnTo>
                      <a:lnTo>
                        <a:pt x="706" y="52"/>
                      </a:lnTo>
                      <a:lnTo>
                        <a:pt x="706" y="52"/>
                      </a:lnTo>
                      <a:lnTo>
                        <a:pt x="706" y="52"/>
                      </a:lnTo>
                      <a:close/>
                    </a:path>
                  </a:pathLst>
                </a:custGeom>
                <a:solidFill>
                  <a:schemeClr val="accent3">
                    <a:lumMod val="40000"/>
                    <a:lumOff val="60000"/>
                  </a:schemeClr>
                </a:solidFill>
                <a:ln w="9525">
                  <a:noFill/>
                  <a:round/>
                  <a:headEnd/>
                  <a:tailEnd/>
                </a:ln>
              </p:spPr>
              <p:txBody>
                <a:bodyPr vert="horz" wrap="square" lIns="182880" tIns="640080" rIns="182880" bIns="182880" numCol="1" anchor="ctr" anchorCtr="1" compatLnSpc="1">
                  <a:prstTxWarp prst="textNoShape">
                    <a:avLst/>
                  </a:prstTxWarp>
                </a:bodyPr>
                <a:lstStyle/>
                <a:p>
                  <a:pPr lvl="0" defTabSz="1218987">
                    <a:defRPr/>
                  </a:pPr>
                  <a:r>
                    <a:rPr lang="bg-BG" sz="1400" kern="0" dirty="0">
                      <a:solidFill>
                        <a:schemeClr val="bg1"/>
                      </a:solidFill>
                      <a:latin typeface="Arial Narrow" panose="020B0606020202030204" pitchFamily="34" charset="0"/>
                      <a:cs typeface="Arial" panose="020B0604020202020204" pitchFamily="34" charset="0"/>
                    </a:rPr>
                    <a:t>Количествено проучване</a:t>
                  </a:r>
                </a:p>
                <a:p>
                  <a:pPr lvl="0" defTabSz="1218987">
                    <a:defRPr/>
                  </a:pPr>
                  <a:endParaRPr lang="bg-BG" sz="1400" kern="0" dirty="0">
                    <a:solidFill>
                      <a:schemeClr val="bg1"/>
                    </a:solidFill>
                    <a:latin typeface="Arial Narrow" panose="020B0606020202030204" pitchFamily="34" charset="0"/>
                    <a:cs typeface="Arial" panose="020B0604020202020204" pitchFamily="34" charset="0"/>
                  </a:endParaRPr>
                </a:p>
                <a:p>
                  <a:pPr lvl="0" defTabSz="1218987">
                    <a:defRPr/>
                  </a:pPr>
                  <a:r>
                    <a:rPr lang="bg-BG" sz="1400" kern="0" dirty="0">
                      <a:solidFill>
                        <a:schemeClr val="bg1"/>
                      </a:solidFill>
                      <a:latin typeface="Arial Narrow" panose="020B0606020202030204" pitchFamily="34" charset="0"/>
                      <a:cs typeface="Arial" panose="020B0604020202020204" pitchFamily="34" charset="0"/>
                    </a:rPr>
                    <a:t>Сравнителни данни с Евробарометър/  </a:t>
                  </a:r>
                </a:p>
                <a:p>
                  <a:pPr lvl="0" defTabSz="1218987">
                    <a:defRPr/>
                  </a:pPr>
                  <a:r>
                    <a:rPr lang="bg-BG" sz="1400" kern="0" dirty="0">
                      <a:solidFill>
                        <a:schemeClr val="bg1"/>
                      </a:solidFill>
                      <a:latin typeface="Arial Narrow" panose="020B0606020202030204" pitchFamily="34" charset="0"/>
                      <a:cs typeface="Arial" panose="020B0604020202020204" pitchFamily="34" charset="0"/>
                    </a:rPr>
                    <a:t> 2006 и 2010г.</a:t>
                  </a:r>
                  <a:endParaRPr lang="en-US" sz="1400" kern="0" dirty="0">
                    <a:solidFill>
                      <a:schemeClr val="bg1"/>
                    </a:solidFill>
                    <a:latin typeface="Arial Narrow" panose="020B0606020202030204" pitchFamily="34" charset="0"/>
                    <a:cs typeface="Arial" panose="020B0604020202020204" pitchFamily="34" charset="0"/>
                  </a:endParaRPr>
                </a:p>
              </p:txBody>
            </p:sp>
            <p:sp>
              <p:nvSpPr>
                <p:cNvPr id="17" name="Freeform 13"/>
                <p:cNvSpPr>
                  <a:spLocks/>
                </p:cNvSpPr>
                <p:nvPr/>
              </p:nvSpPr>
              <p:spPr bwMode="auto">
                <a:xfrm>
                  <a:off x="4212572" y="1781175"/>
                  <a:ext cx="1957013" cy="2235227"/>
                </a:xfrm>
                <a:custGeom>
                  <a:avLst/>
                  <a:gdLst>
                    <a:gd name="T0" fmla="*/ 308 w 754"/>
                    <a:gd name="T1" fmla="*/ 710 h 710"/>
                    <a:gd name="T2" fmla="*/ 353 w 754"/>
                    <a:gd name="T3" fmla="*/ 658 h 710"/>
                    <a:gd name="T4" fmla="*/ 398 w 754"/>
                    <a:gd name="T5" fmla="*/ 710 h 710"/>
                    <a:gd name="T6" fmla="*/ 704 w 754"/>
                    <a:gd name="T7" fmla="*/ 710 h 710"/>
                    <a:gd name="T8" fmla="*/ 706 w 754"/>
                    <a:gd name="T9" fmla="*/ 707 h 710"/>
                    <a:gd name="T10" fmla="*/ 706 w 754"/>
                    <a:gd name="T11" fmla="*/ 406 h 710"/>
                    <a:gd name="T12" fmla="*/ 754 w 754"/>
                    <a:gd name="T13" fmla="*/ 359 h 710"/>
                    <a:gd name="T14" fmla="*/ 706 w 754"/>
                    <a:gd name="T15" fmla="*/ 311 h 710"/>
                    <a:gd name="T16" fmla="*/ 706 w 754"/>
                    <a:gd name="T17" fmla="*/ 0 h 710"/>
                    <a:gd name="T18" fmla="*/ 0 w 754"/>
                    <a:gd name="T19" fmla="*/ 0 h 710"/>
                    <a:gd name="T20" fmla="*/ 0 w 754"/>
                    <a:gd name="T21" fmla="*/ 311 h 710"/>
                    <a:gd name="T22" fmla="*/ 50 w 754"/>
                    <a:gd name="T23" fmla="*/ 356 h 710"/>
                    <a:gd name="T24" fmla="*/ 0 w 754"/>
                    <a:gd name="T25" fmla="*/ 401 h 710"/>
                    <a:gd name="T26" fmla="*/ 0 w 754"/>
                    <a:gd name="T27" fmla="*/ 710 h 710"/>
                    <a:gd name="T28" fmla="*/ 0 w 754"/>
                    <a:gd name="T29" fmla="*/ 710 h 710"/>
                    <a:gd name="T30" fmla="*/ 308 w 754"/>
                    <a:gd name="T31" fmla="*/ 710 h 7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54" h="710">
                      <a:moveTo>
                        <a:pt x="308" y="710"/>
                      </a:moveTo>
                      <a:lnTo>
                        <a:pt x="353" y="658"/>
                      </a:lnTo>
                      <a:lnTo>
                        <a:pt x="398" y="710"/>
                      </a:lnTo>
                      <a:lnTo>
                        <a:pt x="704" y="710"/>
                      </a:lnTo>
                      <a:lnTo>
                        <a:pt x="706" y="707"/>
                      </a:lnTo>
                      <a:lnTo>
                        <a:pt x="706" y="406"/>
                      </a:lnTo>
                      <a:lnTo>
                        <a:pt x="754" y="359"/>
                      </a:lnTo>
                      <a:lnTo>
                        <a:pt x="706" y="311"/>
                      </a:lnTo>
                      <a:lnTo>
                        <a:pt x="706" y="0"/>
                      </a:lnTo>
                      <a:lnTo>
                        <a:pt x="0" y="0"/>
                      </a:lnTo>
                      <a:lnTo>
                        <a:pt x="0" y="311"/>
                      </a:lnTo>
                      <a:lnTo>
                        <a:pt x="50" y="356"/>
                      </a:lnTo>
                      <a:lnTo>
                        <a:pt x="0" y="401"/>
                      </a:lnTo>
                      <a:lnTo>
                        <a:pt x="0" y="710"/>
                      </a:lnTo>
                      <a:lnTo>
                        <a:pt x="0" y="710"/>
                      </a:lnTo>
                      <a:lnTo>
                        <a:pt x="308" y="710"/>
                      </a:lnTo>
                      <a:close/>
                    </a:path>
                  </a:pathLst>
                </a:custGeom>
                <a:solidFill>
                  <a:srgbClr val="3D8EAB"/>
                </a:solidFill>
                <a:ln w="9525">
                  <a:noFill/>
                  <a:round/>
                  <a:headEnd/>
                  <a:tailEnd/>
                </a:ln>
              </p:spPr>
              <p:txBody>
                <a:bodyPr vert="horz" wrap="square" lIns="182880" tIns="640080" rIns="182880" bIns="182880" numCol="1" anchor="ctr" anchorCtr="1"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40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endParaRPr>
                </a:p>
              </p:txBody>
            </p:sp>
            <p:sp>
              <p:nvSpPr>
                <p:cNvPr id="18" name="Freeform 14"/>
                <p:cNvSpPr>
                  <a:spLocks/>
                </p:cNvSpPr>
                <p:nvPr/>
              </p:nvSpPr>
              <p:spPr bwMode="auto">
                <a:xfrm>
                  <a:off x="6045000" y="4098942"/>
                  <a:ext cx="1962204" cy="2241523"/>
                </a:xfrm>
                <a:custGeom>
                  <a:avLst/>
                  <a:gdLst>
                    <a:gd name="T0" fmla="*/ 300 w 319"/>
                    <a:gd name="T1" fmla="*/ 131 h 300"/>
                    <a:gd name="T2" fmla="*/ 300 w 319"/>
                    <a:gd name="T3" fmla="*/ 0 h 300"/>
                    <a:gd name="T4" fmla="*/ 0 w 319"/>
                    <a:gd name="T5" fmla="*/ 0 h 300"/>
                    <a:gd name="T6" fmla="*/ 0 w 319"/>
                    <a:gd name="T7" fmla="*/ 299 h 300"/>
                    <a:gd name="T8" fmla="*/ 0 w 319"/>
                    <a:gd name="T9" fmla="*/ 300 h 300"/>
                    <a:gd name="T10" fmla="*/ 300 w 319"/>
                    <a:gd name="T11" fmla="*/ 300 h 300"/>
                    <a:gd name="T12" fmla="*/ 300 w 319"/>
                    <a:gd name="T13" fmla="*/ 170 h 300"/>
                    <a:gd name="T14" fmla="*/ 319 w 319"/>
                    <a:gd name="T15" fmla="*/ 150 h 300"/>
                    <a:gd name="T16" fmla="*/ 300 w 319"/>
                    <a:gd name="T17" fmla="*/ 131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9" h="300">
                      <a:moveTo>
                        <a:pt x="300" y="131"/>
                      </a:moveTo>
                      <a:cubicBezTo>
                        <a:pt x="300" y="0"/>
                        <a:pt x="300" y="0"/>
                        <a:pt x="300" y="0"/>
                      </a:cubicBezTo>
                      <a:cubicBezTo>
                        <a:pt x="0" y="0"/>
                        <a:pt x="0" y="0"/>
                        <a:pt x="0" y="0"/>
                      </a:cubicBezTo>
                      <a:cubicBezTo>
                        <a:pt x="0" y="299"/>
                        <a:pt x="0" y="299"/>
                        <a:pt x="0" y="299"/>
                      </a:cubicBezTo>
                      <a:cubicBezTo>
                        <a:pt x="0" y="300"/>
                        <a:pt x="0" y="300"/>
                        <a:pt x="0" y="300"/>
                      </a:cubicBezTo>
                      <a:cubicBezTo>
                        <a:pt x="300" y="300"/>
                        <a:pt x="300" y="300"/>
                        <a:pt x="300" y="300"/>
                      </a:cubicBezTo>
                      <a:cubicBezTo>
                        <a:pt x="300" y="170"/>
                        <a:pt x="300" y="170"/>
                        <a:pt x="300" y="170"/>
                      </a:cubicBezTo>
                      <a:cubicBezTo>
                        <a:pt x="319" y="150"/>
                        <a:pt x="319" y="150"/>
                        <a:pt x="319" y="150"/>
                      </a:cubicBezTo>
                      <a:lnTo>
                        <a:pt x="300" y="131"/>
                      </a:lnTo>
                      <a:close/>
                    </a:path>
                  </a:pathLst>
                </a:custGeom>
                <a:solidFill>
                  <a:srgbClr val="69A0B8"/>
                </a:solidFill>
                <a:ln w="9525">
                  <a:noFill/>
                  <a:round/>
                  <a:headEnd/>
                  <a:tailEnd/>
                </a:ln>
              </p:spPr>
              <p:txBody>
                <a:bodyPr vert="horz" wrap="square" lIns="182880" tIns="640080" rIns="182880" bIns="182880" numCol="1" anchor="ctr" anchorCtr="1" compatLnSpc="1">
                  <a:prstTxWarp prst="textNoShape">
                    <a:avLst/>
                  </a:prstTxWarp>
                </a:bodyPr>
                <a:lstStyle/>
                <a:p>
                  <a:pPr defTabSz="1007943"/>
                  <a:r>
                    <a:rPr lang="bg-BG" sz="1400" dirty="0">
                      <a:solidFill>
                        <a:schemeClr val="bg1"/>
                      </a:solidFill>
                      <a:latin typeface="Arial Narrow" panose="020B0606020202030204" pitchFamily="34" charset="0"/>
                    </a:rPr>
                    <a:t>Стратифицирана по регион на местоживеене с квота въз основа на признаците пол, възраст, образование </a:t>
                  </a:r>
                </a:p>
              </p:txBody>
            </p:sp>
            <p:sp>
              <p:nvSpPr>
                <p:cNvPr id="19" name="Freeform 15"/>
                <p:cNvSpPr>
                  <a:spLocks/>
                </p:cNvSpPr>
                <p:nvPr/>
              </p:nvSpPr>
              <p:spPr bwMode="auto">
                <a:xfrm>
                  <a:off x="2455413" y="4016402"/>
                  <a:ext cx="1962204" cy="2241523"/>
                </a:xfrm>
                <a:custGeom>
                  <a:avLst/>
                  <a:gdLst>
                    <a:gd name="T0" fmla="*/ 300 w 319"/>
                    <a:gd name="T1" fmla="*/ 300 h 300"/>
                    <a:gd name="T2" fmla="*/ 300 w 319"/>
                    <a:gd name="T3" fmla="*/ 300 h 300"/>
                    <a:gd name="T4" fmla="*/ 300 w 319"/>
                    <a:gd name="T5" fmla="*/ 168 h 300"/>
                    <a:gd name="T6" fmla="*/ 319 w 319"/>
                    <a:gd name="T7" fmla="*/ 149 h 300"/>
                    <a:gd name="T8" fmla="*/ 300 w 319"/>
                    <a:gd name="T9" fmla="*/ 128 h 300"/>
                    <a:gd name="T10" fmla="*/ 300 w 319"/>
                    <a:gd name="T11" fmla="*/ 0 h 300"/>
                    <a:gd name="T12" fmla="*/ 300 w 319"/>
                    <a:gd name="T13" fmla="*/ 0 h 300"/>
                    <a:gd name="T14" fmla="*/ 300 w 319"/>
                    <a:gd name="T15" fmla="*/ 0 h 300"/>
                    <a:gd name="T16" fmla="*/ 300 w 319"/>
                    <a:gd name="T17" fmla="*/ 0 h 300"/>
                    <a:gd name="T18" fmla="*/ 170 w 319"/>
                    <a:gd name="T19" fmla="*/ 0 h 300"/>
                    <a:gd name="T20" fmla="*/ 151 w 319"/>
                    <a:gd name="T21" fmla="*/ 21 h 300"/>
                    <a:gd name="T22" fmla="*/ 132 w 319"/>
                    <a:gd name="T23" fmla="*/ 0 h 300"/>
                    <a:gd name="T24" fmla="*/ 0 w 319"/>
                    <a:gd name="T25" fmla="*/ 0 h 300"/>
                    <a:gd name="T26" fmla="*/ 0 w 319"/>
                    <a:gd name="T27" fmla="*/ 300 h 300"/>
                    <a:gd name="T28" fmla="*/ 300 w 319"/>
                    <a:gd name="T29" fmla="*/ 300 h 300"/>
                    <a:gd name="T30" fmla="*/ 300 w 319"/>
                    <a:gd name="T31" fmla="*/ 300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9" h="300">
                      <a:moveTo>
                        <a:pt x="300" y="300"/>
                      </a:moveTo>
                      <a:cubicBezTo>
                        <a:pt x="300" y="300"/>
                        <a:pt x="300" y="300"/>
                        <a:pt x="300" y="300"/>
                      </a:cubicBezTo>
                      <a:cubicBezTo>
                        <a:pt x="300" y="168"/>
                        <a:pt x="300" y="168"/>
                        <a:pt x="300" y="168"/>
                      </a:cubicBezTo>
                      <a:cubicBezTo>
                        <a:pt x="319" y="149"/>
                        <a:pt x="319" y="149"/>
                        <a:pt x="319" y="149"/>
                      </a:cubicBezTo>
                      <a:cubicBezTo>
                        <a:pt x="300" y="128"/>
                        <a:pt x="300" y="128"/>
                        <a:pt x="300" y="128"/>
                      </a:cubicBezTo>
                      <a:cubicBezTo>
                        <a:pt x="300" y="0"/>
                        <a:pt x="300" y="0"/>
                        <a:pt x="300" y="0"/>
                      </a:cubicBezTo>
                      <a:cubicBezTo>
                        <a:pt x="300" y="0"/>
                        <a:pt x="300" y="0"/>
                        <a:pt x="300" y="0"/>
                      </a:cubicBezTo>
                      <a:cubicBezTo>
                        <a:pt x="300" y="0"/>
                        <a:pt x="300" y="0"/>
                        <a:pt x="300" y="0"/>
                      </a:cubicBezTo>
                      <a:cubicBezTo>
                        <a:pt x="300" y="0"/>
                        <a:pt x="300" y="0"/>
                        <a:pt x="300" y="0"/>
                      </a:cubicBezTo>
                      <a:cubicBezTo>
                        <a:pt x="170" y="0"/>
                        <a:pt x="170" y="0"/>
                        <a:pt x="170" y="0"/>
                      </a:cubicBezTo>
                      <a:cubicBezTo>
                        <a:pt x="151" y="21"/>
                        <a:pt x="151" y="21"/>
                        <a:pt x="151" y="21"/>
                      </a:cubicBezTo>
                      <a:cubicBezTo>
                        <a:pt x="132" y="0"/>
                        <a:pt x="132" y="0"/>
                        <a:pt x="132" y="0"/>
                      </a:cubicBezTo>
                      <a:cubicBezTo>
                        <a:pt x="0" y="0"/>
                        <a:pt x="0" y="0"/>
                        <a:pt x="0" y="0"/>
                      </a:cubicBezTo>
                      <a:cubicBezTo>
                        <a:pt x="0" y="300"/>
                        <a:pt x="0" y="300"/>
                        <a:pt x="0" y="300"/>
                      </a:cubicBezTo>
                      <a:cubicBezTo>
                        <a:pt x="300" y="300"/>
                        <a:pt x="300" y="300"/>
                        <a:pt x="300" y="300"/>
                      </a:cubicBezTo>
                      <a:cubicBezTo>
                        <a:pt x="300" y="300"/>
                        <a:pt x="300" y="300"/>
                        <a:pt x="300" y="300"/>
                      </a:cubicBezTo>
                      <a:close/>
                    </a:path>
                  </a:pathLst>
                </a:custGeom>
                <a:solidFill>
                  <a:schemeClr val="bg1">
                    <a:lumMod val="85000"/>
                  </a:schemeClr>
                </a:solidFill>
                <a:ln w="9525">
                  <a:noFill/>
                  <a:round/>
                  <a:headEnd/>
                  <a:tailEnd/>
                </a:ln>
              </p:spPr>
              <p:txBody>
                <a:bodyPr vert="horz" wrap="square" lIns="182880" tIns="640080" rIns="182880" bIns="182880" numCol="1" anchor="ctr" anchorCtr="1"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20" name="Freeform 16"/>
                <p:cNvSpPr>
                  <a:spLocks/>
                </p:cNvSpPr>
                <p:nvPr/>
              </p:nvSpPr>
              <p:spPr bwMode="auto">
                <a:xfrm>
                  <a:off x="2455413" y="1910252"/>
                  <a:ext cx="1972586" cy="2389490"/>
                </a:xfrm>
                <a:custGeom>
                  <a:avLst/>
                  <a:gdLst>
                    <a:gd name="T0" fmla="*/ 358 w 760"/>
                    <a:gd name="T1" fmla="*/ 759 h 759"/>
                    <a:gd name="T2" fmla="*/ 403 w 760"/>
                    <a:gd name="T3" fmla="*/ 709 h 759"/>
                    <a:gd name="T4" fmla="*/ 711 w 760"/>
                    <a:gd name="T5" fmla="*/ 709 h 759"/>
                    <a:gd name="T6" fmla="*/ 711 w 760"/>
                    <a:gd name="T7" fmla="*/ 401 h 759"/>
                    <a:gd name="T8" fmla="*/ 760 w 760"/>
                    <a:gd name="T9" fmla="*/ 356 h 759"/>
                    <a:gd name="T10" fmla="*/ 711 w 760"/>
                    <a:gd name="T11" fmla="*/ 310 h 759"/>
                    <a:gd name="T12" fmla="*/ 711 w 760"/>
                    <a:gd name="T13" fmla="*/ 0 h 759"/>
                    <a:gd name="T14" fmla="*/ 0 w 760"/>
                    <a:gd name="T15" fmla="*/ 0 h 759"/>
                    <a:gd name="T16" fmla="*/ 0 w 760"/>
                    <a:gd name="T17" fmla="*/ 709 h 759"/>
                    <a:gd name="T18" fmla="*/ 313 w 760"/>
                    <a:gd name="T19" fmla="*/ 709 h 759"/>
                    <a:gd name="T20" fmla="*/ 358 w 760"/>
                    <a:gd name="T21" fmla="*/ 759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0" h="759">
                      <a:moveTo>
                        <a:pt x="358" y="759"/>
                      </a:moveTo>
                      <a:lnTo>
                        <a:pt x="403" y="709"/>
                      </a:lnTo>
                      <a:lnTo>
                        <a:pt x="711" y="709"/>
                      </a:lnTo>
                      <a:lnTo>
                        <a:pt x="711" y="401"/>
                      </a:lnTo>
                      <a:lnTo>
                        <a:pt x="760" y="356"/>
                      </a:lnTo>
                      <a:lnTo>
                        <a:pt x="711" y="310"/>
                      </a:lnTo>
                      <a:lnTo>
                        <a:pt x="711" y="0"/>
                      </a:lnTo>
                      <a:lnTo>
                        <a:pt x="0" y="0"/>
                      </a:lnTo>
                      <a:lnTo>
                        <a:pt x="0" y="709"/>
                      </a:lnTo>
                      <a:lnTo>
                        <a:pt x="313" y="709"/>
                      </a:lnTo>
                      <a:lnTo>
                        <a:pt x="358" y="759"/>
                      </a:lnTo>
                      <a:close/>
                    </a:path>
                  </a:pathLst>
                </a:custGeom>
                <a:solidFill>
                  <a:schemeClr val="bg1">
                    <a:lumMod val="85000"/>
                  </a:schemeClr>
                </a:solidFill>
                <a:ln w="9525">
                  <a:noFill/>
                  <a:round/>
                  <a:headEnd/>
                  <a:tailEnd/>
                </a:ln>
              </p:spPr>
              <p:txBody>
                <a:bodyPr vert="horz" wrap="square" lIns="182880" tIns="640080" rIns="182880" bIns="182880" numCol="1" anchor="ctr" anchorCtr="1"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21" name="Freeform 17"/>
                <p:cNvSpPr>
                  <a:spLocks/>
                </p:cNvSpPr>
                <p:nvPr/>
              </p:nvSpPr>
              <p:spPr bwMode="auto">
                <a:xfrm>
                  <a:off x="2369762" y="1781175"/>
                  <a:ext cx="1972586" cy="2392637"/>
                </a:xfrm>
                <a:custGeom>
                  <a:avLst/>
                  <a:gdLst>
                    <a:gd name="T0" fmla="*/ 358 w 760"/>
                    <a:gd name="T1" fmla="*/ 760 h 760"/>
                    <a:gd name="T2" fmla="*/ 403 w 760"/>
                    <a:gd name="T3" fmla="*/ 710 h 760"/>
                    <a:gd name="T4" fmla="*/ 710 w 760"/>
                    <a:gd name="T5" fmla="*/ 710 h 760"/>
                    <a:gd name="T6" fmla="*/ 710 w 760"/>
                    <a:gd name="T7" fmla="*/ 401 h 760"/>
                    <a:gd name="T8" fmla="*/ 760 w 760"/>
                    <a:gd name="T9" fmla="*/ 356 h 760"/>
                    <a:gd name="T10" fmla="*/ 710 w 760"/>
                    <a:gd name="T11" fmla="*/ 311 h 760"/>
                    <a:gd name="T12" fmla="*/ 710 w 760"/>
                    <a:gd name="T13" fmla="*/ 0 h 760"/>
                    <a:gd name="T14" fmla="*/ 0 w 760"/>
                    <a:gd name="T15" fmla="*/ 0 h 760"/>
                    <a:gd name="T16" fmla="*/ 0 w 760"/>
                    <a:gd name="T17" fmla="*/ 710 h 760"/>
                    <a:gd name="T18" fmla="*/ 313 w 760"/>
                    <a:gd name="T19" fmla="*/ 710 h 760"/>
                    <a:gd name="T20" fmla="*/ 358 w 760"/>
                    <a:gd name="T21" fmla="*/ 760 h 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0" h="760">
                      <a:moveTo>
                        <a:pt x="358" y="760"/>
                      </a:moveTo>
                      <a:lnTo>
                        <a:pt x="403" y="710"/>
                      </a:lnTo>
                      <a:lnTo>
                        <a:pt x="710" y="710"/>
                      </a:lnTo>
                      <a:lnTo>
                        <a:pt x="710" y="401"/>
                      </a:lnTo>
                      <a:lnTo>
                        <a:pt x="760" y="356"/>
                      </a:lnTo>
                      <a:lnTo>
                        <a:pt x="710" y="311"/>
                      </a:lnTo>
                      <a:lnTo>
                        <a:pt x="710" y="0"/>
                      </a:lnTo>
                      <a:lnTo>
                        <a:pt x="0" y="0"/>
                      </a:lnTo>
                      <a:lnTo>
                        <a:pt x="0" y="710"/>
                      </a:lnTo>
                      <a:lnTo>
                        <a:pt x="313" y="710"/>
                      </a:lnTo>
                      <a:lnTo>
                        <a:pt x="358" y="760"/>
                      </a:lnTo>
                      <a:close/>
                    </a:path>
                  </a:pathLst>
                </a:custGeom>
                <a:solidFill>
                  <a:schemeClr val="bg1">
                    <a:lumMod val="95000"/>
                  </a:schemeClr>
                </a:solidFill>
                <a:ln w="9525">
                  <a:noFill/>
                  <a:round/>
                  <a:headEnd/>
                  <a:tailEnd/>
                </a:ln>
              </p:spPr>
              <p:txBody>
                <a:bodyPr vert="horz" wrap="square" lIns="182880" tIns="640080" rIns="182880" bIns="182880" numCol="1" anchor="ctr" anchorCtr="1"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22" name="Freeform 18"/>
                <p:cNvSpPr>
                  <a:spLocks/>
                </p:cNvSpPr>
                <p:nvPr/>
              </p:nvSpPr>
              <p:spPr bwMode="auto">
                <a:xfrm>
                  <a:off x="2369762" y="4098942"/>
                  <a:ext cx="1959608" cy="2241523"/>
                </a:xfrm>
                <a:custGeom>
                  <a:avLst/>
                  <a:gdLst>
                    <a:gd name="T0" fmla="*/ 300 w 319"/>
                    <a:gd name="T1" fmla="*/ 300 h 300"/>
                    <a:gd name="T2" fmla="*/ 300 w 319"/>
                    <a:gd name="T3" fmla="*/ 300 h 300"/>
                    <a:gd name="T4" fmla="*/ 300 w 319"/>
                    <a:gd name="T5" fmla="*/ 168 h 300"/>
                    <a:gd name="T6" fmla="*/ 319 w 319"/>
                    <a:gd name="T7" fmla="*/ 149 h 300"/>
                    <a:gd name="T8" fmla="*/ 300 w 319"/>
                    <a:gd name="T9" fmla="*/ 128 h 300"/>
                    <a:gd name="T10" fmla="*/ 300 w 319"/>
                    <a:gd name="T11" fmla="*/ 0 h 300"/>
                    <a:gd name="T12" fmla="*/ 300 w 319"/>
                    <a:gd name="T13" fmla="*/ 0 h 300"/>
                    <a:gd name="T14" fmla="*/ 300 w 319"/>
                    <a:gd name="T15" fmla="*/ 0 h 300"/>
                    <a:gd name="T16" fmla="*/ 300 w 319"/>
                    <a:gd name="T17" fmla="*/ 0 h 300"/>
                    <a:gd name="T18" fmla="*/ 170 w 319"/>
                    <a:gd name="T19" fmla="*/ 0 h 300"/>
                    <a:gd name="T20" fmla="*/ 151 w 319"/>
                    <a:gd name="T21" fmla="*/ 21 h 300"/>
                    <a:gd name="T22" fmla="*/ 132 w 319"/>
                    <a:gd name="T23" fmla="*/ 0 h 300"/>
                    <a:gd name="T24" fmla="*/ 0 w 319"/>
                    <a:gd name="T25" fmla="*/ 0 h 300"/>
                    <a:gd name="T26" fmla="*/ 0 w 319"/>
                    <a:gd name="T27" fmla="*/ 300 h 300"/>
                    <a:gd name="T28" fmla="*/ 300 w 319"/>
                    <a:gd name="T29" fmla="*/ 300 h 300"/>
                    <a:gd name="T30" fmla="*/ 300 w 319"/>
                    <a:gd name="T31" fmla="*/ 300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9" h="300">
                      <a:moveTo>
                        <a:pt x="300" y="300"/>
                      </a:moveTo>
                      <a:cubicBezTo>
                        <a:pt x="300" y="300"/>
                        <a:pt x="300" y="300"/>
                        <a:pt x="300" y="300"/>
                      </a:cubicBezTo>
                      <a:cubicBezTo>
                        <a:pt x="300" y="168"/>
                        <a:pt x="300" y="168"/>
                        <a:pt x="300" y="168"/>
                      </a:cubicBezTo>
                      <a:cubicBezTo>
                        <a:pt x="319" y="149"/>
                        <a:pt x="319" y="149"/>
                        <a:pt x="319" y="149"/>
                      </a:cubicBezTo>
                      <a:cubicBezTo>
                        <a:pt x="300" y="128"/>
                        <a:pt x="300" y="128"/>
                        <a:pt x="300" y="128"/>
                      </a:cubicBezTo>
                      <a:cubicBezTo>
                        <a:pt x="300" y="0"/>
                        <a:pt x="300" y="0"/>
                        <a:pt x="300" y="0"/>
                      </a:cubicBezTo>
                      <a:cubicBezTo>
                        <a:pt x="300" y="0"/>
                        <a:pt x="300" y="0"/>
                        <a:pt x="300" y="0"/>
                      </a:cubicBezTo>
                      <a:cubicBezTo>
                        <a:pt x="300" y="0"/>
                        <a:pt x="300" y="0"/>
                        <a:pt x="300" y="0"/>
                      </a:cubicBezTo>
                      <a:cubicBezTo>
                        <a:pt x="300" y="0"/>
                        <a:pt x="300" y="0"/>
                        <a:pt x="300" y="0"/>
                      </a:cubicBezTo>
                      <a:cubicBezTo>
                        <a:pt x="170" y="0"/>
                        <a:pt x="170" y="0"/>
                        <a:pt x="170" y="0"/>
                      </a:cubicBezTo>
                      <a:cubicBezTo>
                        <a:pt x="151" y="21"/>
                        <a:pt x="151" y="21"/>
                        <a:pt x="151" y="21"/>
                      </a:cubicBezTo>
                      <a:cubicBezTo>
                        <a:pt x="132" y="0"/>
                        <a:pt x="132" y="0"/>
                        <a:pt x="132" y="0"/>
                      </a:cubicBezTo>
                      <a:cubicBezTo>
                        <a:pt x="0" y="0"/>
                        <a:pt x="0" y="0"/>
                        <a:pt x="0" y="0"/>
                      </a:cubicBezTo>
                      <a:cubicBezTo>
                        <a:pt x="0" y="300"/>
                        <a:pt x="0" y="300"/>
                        <a:pt x="0" y="300"/>
                      </a:cubicBezTo>
                      <a:cubicBezTo>
                        <a:pt x="300" y="300"/>
                        <a:pt x="300" y="300"/>
                        <a:pt x="300" y="300"/>
                      </a:cubicBezTo>
                      <a:cubicBezTo>
                        <a:pt x="300" y="300"/>
                        <a:pt x="300" y="300"/>
                        <a:pt x="300" y="300"/>
                      </a:cubicBezTo>
                      <a:close/>
                    </a:path>
                  </a:pathLst>
                </a:custGeom>
                <a:solidFill>
                  <a:srgbClr val="69A0B8"/>
                </a:solidFill>
                <a:ln w="9525">
                  <a:noFill/>
                  <a:round/>
                  <a:headEnd/>
                  <a:tailEnd/>
                </a:ln>
              </p:spPr>
              <p:txBody>
                <a:bodyPr vert="horz" wrap="square" lIns="182880" tIns="640080" rIns="182880" bIns="182880" numCol="1" anchor="ctr" anchorCtr="1" compatLnSpc="1">
                  <a:prstTxWarp prst="textNoShape">
                    <a:avLst/>
                  </a:prstTxWarp>
                </a:bodyPr>
                <a:lstStyle/>
                <a:p>
                  <a:pPr marL="0" marR="0" lvl="0" indent="0" algn="ctr" defTabSz="1218987" eaLnBrk="1" fontAlgn="auto" latinLnBrk="0" hangingPunct="1">
                    <a:lnSpc>
                      <a:spcPct val="100000"/>
                    </a:lnSpc>
                    <a:spcBef>
                      <a:spcPts val="0"/>
                    </a:spcBef>
                    <a:spcAft>
                      <a:spcPts val="0"/>
                    </a:spcAft>
                    <a:buClrTx/>
                    <a:buSzTx/>
                    <a:buFontTx/>
                    <a:buNone/>
                    <a:tabLst/>
                    <a:defRPr/>
                  </a:pPr>
                  <a:r>
                    <a:rPr kumimoji="0" lang="bg-BG" sz="1400" i="0" u="none" strike="noStrike" kern="0" cap="none" spc="0" normalizeH="0" noProof="0" dirty="0">
                      <a:ln>
                        <a:noFill/>
                      </a:ln>
                      <a:solidFill>
                        <a:schemeClr val="bg1"/>
                      </a:solidFill>
                      <a:effectLst/>
                      <a:uLnTx/>
                      <a:uFillTx/>
                      <a:latin typeface="Arial Narrow" panose="020B0606020202030204" pitchFamily="34" charset="0"/>
                      <a:cs typeface="Arial" panose="020B0604020202020204" pitchFamily="34" charset="0"/>
                    </a:rPr>
                    <a:t>21-30 септември</a:t>
                  </a:r>
                  <a:r>
                    <a:rPr kumimoji="0" lang="bg-BG" sz="140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rPr>
                    <a:t> 2019 г.</a:t>
                  </a:r>
                  <a:endParaRPr kumimoji="0" lang="en-US" sz="140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endParaRPr>
                </a:p>
              </p:txBody>
            </p:sp>
            <p:grpSp>
              <p:nvGrpSpPr>
                <p:cNvPr id="23" name="Group 22"/>
                <p:cNvGrpSpPr/>
                <p:nvPr/>
              </p:nvGrpSpPr>
              <p:grpSpPr>
                <a:xfrm>
                  <a:off x="9091408" y="2144437"/>
                  <a:ext cx="426644" cy="608454"/>
                  <a:chOff x="4927601" y="5407025"/>
                  <a:chExt cx="387350" cy="449263"/>
                </a:xfrm>
                <a:solidFill>
                  <a:sysClr val="window" lastClr="FFFFFF"/>
                </a:solidFill>
              </p:grpSpPr>
              <p:sp>
                <p:nvSpPr>
                  <p:cNvPr id="85" name="Freeform 17"/>
                  <p:cNvSpPr>
                    <a:spLocks noEditPoints="1"/>
                  </p:cNvSpPr>
                  <p:nvPr/>
                </p:nvSpPr>
                <p:spPr bwMode="auto">
                  <a:xfrm>
                    <a:off x="5010151" y="5505450"/>
                    <a:ext cx="304800" cy="260350"/>
                  </a:xfrm>
                  <a:custGeom>
                    <a:avLst/>
                    <a:gdLst>
                      <a:gd name="T0" fmla="*/ 15 w 81"/>
                      <a:gd name="T1" fmla="*/ 44 h 69"/>
                      <a:gd name="T2" fmla="*/ 24 w 81"/>
                      <a:gd name="T3" fmla="*/ 34 h 69"/>
                      <a:gd name="T4" fmla="*/ 24 w 81"/>
                      <a:gd name="T5" fmla="*/ 46 h 69"/>
                      <a:gd name="T6" fmla="*/ 18 w 81"/>
                      <a:gd name="T7" fmla="*/ 49 h 69"/>
                      <a:gd name="T8" fmla="*/ 43 w 81"/>
                      <a:gd name="T9" fmla="*/ 65 h 69"/>
                      <a:gd name="T10" fmla="*/ 54 w 81"/>
                      <a:gd name="T11" fmla="*/ 58 h 69"/>
                      <a:gd name="T12" fmla="*/ 46 w 81"/>
                      <a:gd name="T13" fmla="*/ 50 h 69"/>
                      <a:gd name="T14" fmla="*/ 53 w 81"/>
                      <a:gd name="T15" fmla="*/ 43 h 69"/>
                      <a:gd name="T16" fmla="*/ 63 w 81"/>
                      <a:gd name="T17" fmla="*/ 56 h 69"/>
                      <a:gd name="T18" fmla="*/ 63 w 81"/>
                      <a:gd name="T19" fmla="*/ 56 h 69"/>
                      <a:gd name="T20" fmla="*/ 63 w 81"/>
                      <a:gd name="T21" fmla="*/ 56 h 69"/>
                      <a:gd name="T22" fmla="*/ 64 w 81"/>
                      <a:gd name="T23" fmla="*/ 56 h 69"/>
                      <a:gd name="T24" fmla="*/ 77 w 81"/>
                      <a:gd name="T25" fmla="*/ 47 h 69"/>
                      <a:gd name="T26" fmla="*/ 72 w 81"/>
                      <a:gd name="T27" fmla="*/ 38 h 69"/>
                      <a:gd name="T28" fmla="*/ 68 w 81"/>
                      <a:gd name="T29" fmla="*/ 34 h 69"/>
                      <a:gd name="T30" fmla="*/ 79 w 81"/>
                      <a:gd name="T31" fmla="*/ 23 h 69"/>
                      <a:gd name="T32" fmla="*/ 55 w 81"/>
                      <a:gd name="T33" fmla="*/ 18 h 69"/>
                      <a:gd name="T34" fmla="*/ 51 w 81"/>
                      <a:gd name="T35" fmla="*/ 12 h 69"/>
                      <a:gd name="T36" fmla="*/ 42 w 81"/>
                      <a:gd name="T37" fmla="*/ 6 h 69"/>
                      <a:gd name="T38" fmla="*/ 31 w 81"/>
                      <a:gd name="T39" fmla="*/ 11 h 69"/>
                      <a:gd name="T40" fmla="*/ 17 w 81"/>
                      <a:gd name="T41" fmla="*/ 0 h 69"/>
                      <a:gd name="T42" fmla="*/ 14 w 81"/>
                      <a:gd name="T43" fmla="*/ 18 h 69"/>
                      <a:gd name="T44" fmla="*/ 5 w 81"/>
                      <a:gd name="T45" fmla="*/ 21 h 69"/>
                      <a:gd name="T46" fmla="*/ 0 w 81"/>
                      <a:gd name="T47" fmla="*/ 23 h 69"/>
                      <a:gd name="T48" fmla="*/ 64 w 81"/>
                      <a:gd name="T49" fmla="*/ 53 h 69"/>
                      <a:gd name="T50" fmla="*/ 62 w 81"/>
                      <a:gd name="T51" fmla="*/ 52 h 69"/>
                      <a:gd name="T52" fmla="*/ 62 w 81"/>
                      <a:gd name="T53" fmla="*/ 52 h 69"/>
                      <a:gd name="T54" fmla="*/ 6 w 81"/>
                      <a:gd name="T55" fmla="*/ 25 h 69"/>
                      <a:gd name="T56" fmla="*/ 22 w 81"/>
                      <a:gd name="T57" fmla="*/ 18 h 69"/>
                      <a:gd name="T58" fmla="*/ 8 w 81"/>
                      <a:gd name="T59" fmla="*/ 10 h 69"/>
                      <a:gd name="T60" fmla="*/ 26 w 81"/>
                      <a:gd name="T61" fmla="*/ 7 h 69"/>
                      <a:gd name="T62" fmla="*/ 35 w 81"/>
                      <a:gd name="T63" fmla="*/ 14 h 69"/>
                      <a:gd name="T64" fmla="*/ 44 w 81"/>
                      <a:gd name="T65" fmla="*/ 9 h 69"/>
                      <a:gd name="T66" fmla="*/ 48 w 81"/>
                      <a:gd name="T67" fmla="*/ 14 h 69"/>
                      <a:gd name="T68" fmla="*/ 52 w 81"/>
                      <a:gd name="T69" fmla="*/ 20 h 69"/>
                      <a:gd name="T70" fmla="*/ 59 w 81"/>
                      <a:gd name="T71" fmla="*/ 20 h 69"/>
                      <a:gd name="T72" fmla="*/ 76 w 81"/>
                      <a:gd name="T73" fmla="*/ 30 h 69"/>
                      <a:gd name="T74" fmla="*/ 63 w 81"/>
                      <a:gd name="T75" fmla="*/ 29 h 69"/>
                      <a:gd name="T76" fmla="*/ 67 w 81"/>
                      <a:gd name="T77" fmla="*/ 39 h 69"/>
                      <a:gd name="T78" fmla="*/ 73 w 81"/>
                      <a:gd name="T79" fmla="*/ 45 h 69"/>
                      <a:gd name="T80" fmla="*/ 62 w 81"/>
                      <a:gd name="T81" fmla="*/ 52 h 69"/>
                      <a:gd name="T82" fmla="*/ 62 w 81"/>
                      <a:gd name="T83" fmla="*/ 52 h 69"/>
                      <a:gd name="T84" fmla="*/ 61 w 81"/>
                      <a:gd name="T85" fmla="*/ 52 h 69"/>
                      <a:gd name="T86" fmla="*/ 56 w 81"/>
                      <a:gd name="T87" fmla="*/ 39 h 69"/>
                      <a:gd name="T88" fmla="*/ 43 w 81"/>
                      <a:gd name="T89" fmla="*/ 53 h 69"/>
                      <a:gd name="T90" fmla="*/ 43 w 81"/>
                      <a:gd name="T91" fmla="*/ 60 h 69"/>
                      <a:gd name="T92" fmla="*/ 32 w 81"/>
                      <a:gd name="T93" fmla="*/ 61 h 69"/>
                      <a:gd name="T94" fmla="*/ 35 w 81"/>
                      <a:gd name="T95" fmla="*/ 46 h 69"/>
                      <a:gd name="T96" fmla="*/ 18 w 81"/>
                      <a:gd name="T97" fmla="*/ 37 h 69"/>
                      <a:gd name="T98" fmla="*/ 5 w 81"/>
                      <a:gd name="T99" fmla="*/ 25 h 69"/>
                      <a:gd name="T100" fmla="*/ 63 w 81"/>
                      <a:gd name="T101" fmla="*/ 5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1" h="69">
                        <a:moveTo>
                          <a:pt x="0" y="25"/>
                        </a:moveTo>
                        <a:cubicBezTo>
                          <a:pt x="0" y="25"/>
                          <a:pt x="1" y="26"/>
                          <a:pt x="1" y="27"/>
                        </a:cubicBezTo>
                        <a:cubicBezTo>
                          <a:pt x="6" y="35"/>
                          <a:pt x="10" y="43"/>
                          <a:pt x="15" y="44"/>
                        </a:cubicBezTo>
                        <a:cubicBezTo>
                          <a:pt x="17" y="44"/>
                          <a:pt x="18" y="44"/>
                          <a:pt x="19" y="43"/>
                        </a:cubicBezTo>
                        <a:cubicBezTo>
                          <a:pt x="21" y="41"/>
                          <a:pt x="21" y="40"/>
                          <a:pt x="22" y="38"/>
                        </a:cubicBezTo>
                        <a:cubicBezTo>
                          <a:pt x="22" y="35"/>
                          <a:pt x="23" y="34"/>
                          <a:pt x="24" y="34"/>
                        </a:cubicBezTo>
                        <a:cubicBezTo>
                          <a:pt x="27" y="34"/>
                          <a:pt x="30" y="38"/>
                          <a:pt x="31" y="41"/>
                        </a:cubicBezTo>
                        <a:cubicBezTo>
                          <a:pt x="32" y="42"/>
                          <a:pt x="32" y="43"/>
                          <a:pt x="31" y="44"/>
                        </a:cubicBezTo>
                        <a:cubicBezTo>
                          <a:pt x="30" y="45"/>
                          <a:pt x="27" y="45"/>
                          <a:pt x="24" y="46"/>
                        </a:cubicBezTo>
                        <a:cubicBezTo>
                          <a:pt x="23" y="46"/>
                          <a:pt x="21" y="46"/>
                          <a:pt x="20" y="46"/>
                        </a:cubicBezTo>
                        <a:cubicBezTo>
                          <a:pt x="19" y="46"/>
                          <a:pt x="18" y="47"/>
                          <a:pt x="18" y="47"/>
                        </a:cubicBezTo>
                        <a:cubicBezTo>
                          <a:pt x="18" y="48"/>
                          <a:pt x="18" y="48"/>
                          <a:pt x="18" y="49"/>
                        </a:cubicBezTo>
                        <a:cubicBezTo>
                          <a:pt x="21" y="55"/>
                          <a:pt x="25" y="59"/>
                          <a:pt x="29" y="64"/>
                        </a:cubicBezTo>
                        <a:cubicBezTo>
                          <a:pt x="31" y="66"/>
                          <a:pt x="31" y="66"/>
                          <a:pt x="31" y="66"/>
                        </a:cubicBezTo>
                        <a:cubicBezTo>
                          <a:pt x="33" y="69"/>
                          <a:pt x="37" y="67"/>
                          <a:pt x="43" y="65"/>
                        </a:cubicBezTo>
                        <a:cubicBezTo>
                          <a:pt x="44" y="64"/>
                          <a:pt x="44" y="64"/>
                          <a:pt x="44" y="64"/>
                        </a:cubicBezTo>
                        <a:cubicBezTo>
                          <a:pt x="48" y="63"/>
                          <a:pt x="50" y="62"/>
                          <a:pt x="53" y="59"/>
                        </a:cubicBezTo>
                        <a:cubicBezTo>
                          <a:pt x="54" y="59"/>
                          <a:pt x="54" y="58"/>
                          <a:pt x="54" y="58"/>
                        </a:cubicBezTo>
                        <a:cubicBezTo>
                          <a:pt x="54" y="57"/>
                          <a:pt x="54" y="57"/>
                          <a:pt x="54" y="56"/>
                        </a:cubicBezTo>
                        <a:cubicBezTo>
                          <a:pt x="52" y="54"/>
                          <a:pt x="50" y="53"/>
                          <a:pt x="48" y="51"/>
                        </a:cubicBezTo>
                        <a:cubicBezTo>
                          <a:pt x="47" y="51"/>
                          <a:pt x="47" y="50"/>
                          <a:pt x="46" y="50"/>
                        </a:cubicBezTo>
                        <a:cubicBezTo>
                          <a:pt x="44" y="49"/>
                          <a:pt x="44" y="48"/>
                          <a:pt x="44" y="46"/>
                        </a:cubicBezTo>
                        <a:cubicBezTo>
                          <a:pt x="44" y="45"/>
                          <a:pt x="45" y="44"/>
                          <a:pt x="47" y="43"/>
                        </a:cubicBezTo>
                        <a:cubicBezTo>
                          <a:pt x="49" y="42"/>
                          <a:pt x="52" y="41"/>
                          <a:pt x="53" y="43"/>
                        </a:cubicBezTo>
                        <a:cubicBezTo>
                          <a:pt x="55" y="44"/>
                          <a:pt x="55" y="46"/>
                          <a:pt x="54" y="47"/>
                        </a:cubicBezTo>
                        <a:cubicBezTo>
                          <a:pt x="54" y="50"/>
                          <a:pt x="54" y="54"/>
                          <a:pt x="57" y="56"/>
                        </a:cubicBezTo>
                        <a:cubicBezTo>
                          <a:pt x="58" y="57"/>
                          <a:pt x="60" y="58"/>
                          <a:pt x="63" y="56"/>
                        </a:cubicBezTo>
                        <a:cubicBezTo>
                          <a:pt x="63" y="56"/>
                          <a:pt x="63" y="56"/>
                          <a:pt x="63" y="56"/>
                        </a:cubicBezTo>
                        <a:cubicBezTo>
                          <a:pt x="63" y="56"/>
                          <a:pt x="63" y="56"/>
                          <a:pt x="63" y="56"/>
                        </a:cubicBezTo>
                        <a:cubicBezTo>
                          <a:pt x="63" y="56"/>
                          <a:pt x="63" y="56"/>
                          <a:pt x="63" y="56"/>
                        </a:cubicBezTo>
                        <a:cubicBezTo>
                          <a:pt x="63" y="56"/>
                          <a:pt x="63" y="56"/>
                          <a:pt x="63" y="56"/>
                        </a:cubicBezTo>
                        <a:cubicBezTo>
                          <a:pt x="63" y="56"/>
                          <a:pt x="63" y="56"/>
                          <a:pt x="63" y="56"/>
                        </a:cubicBezTo>
                        <a:cubicBezTo>
                          <a:pt x="63" y="56"/>
                          <a:pt x="63" y="56"/>
                          <a:pt x="63" y="56"/>
                        </a:cubicBezTo>
                        <a:cubicBezTo>
                          <a:pt x="63" y="56"/>
                          <a:pt x="63" y="56"/>
                          <a:pt x="63" y="56"/>
                        </a:cubicBezTo>
                        <a:cubicBezTo>
                          <a:pt x="64" y="56"/>
                          <a:pt x="64" y="55"/>
                          <a:pt x="65" y="55"/>
                        </a:cubicBezTo>
                        <a:cubicBezTo>
                          <a:pt x="64" y="55"/>
                          <a:pt x="64" y="56"/>
                          <a:pt x="64" y="56"/>
                        </a:cubicBezTo>
                        <a:cubicBezTo>
                          <a:pt x="64" y="56"/>
                          <a:pt x="64" y="55"/>
                          <a:pt x="67" y="54"/>
                        </a:cubicBezTo>
                        <a:cubicBezTo>
                          <a:pt x="71" y="51"/>
                          <a:pt x="76" y="48"/>
                          <a:pt x="77" y="47"/>
                        </a:cubicBezTo>
                        <a:cubicBezTo>
                          <a:pt x="77" y="47"/>
                          <a:pt x="77" y="47"/>
                          <a:pt x="77" y="47"/>
                        </a:cubicBezTo>
                        <a:cubicBezTo>
                          <a:pt x="78" y="47"/>
                          <a:pt x="78" y="47"/>
                          <a:pt x="79" y="46"/>
                        </a:cubicBezTo>
                        <a:cubicBezTo>
                          <a:pt x="79" y="44"/>
                          <a:pt x="78" y="43"/>
                          <a:pt x="75" y="41"/>
                        </a:cubicBezTo>
                        <a:cubicBezTo>
                          <a:pt x="74" y="40"/>
                          <a:pt x="73" y="39"/>
                          <a:pt x="72" y="38"/>
                        </a:cubicBezTo>
                        <a:cubicBezTo>
                          <a:pt x="72" y="38"/>
                          <a:pt x="71" y="37"/>
                          <a:pt x="70" y="36"/>
                        </a:cubicBezTo>
                        <a:cubicBezTo>
                          <a:pt x="69" y="35"/>
                          <a:pt x="68" y="35"/>
                          <a:pt x="67" y="34"/>
                        </a:cubicBezTo>
                        <a:cubicBezTo>
                          <a:pt x="67" y="34"/>
                          <a:pt x="68" y="34"/>
                          <a:pt x="68" y="34"/>
                        </a:cubicBezTo>
                        <a:cubicBezTo>
                          <a:pt x="70" y="34"/>
                          <a:pt x="72" y="35"/>
                          <a:pt x="75" y="35"/>
                        </a:cubicBezTo>
                        <a:cubicBezTo>
                          <a:pt x="78" y="34"/>
                          <a:pt x="79" y="33"/>
                          <a:pt x="80" y="31"/>
                        </a:cubicBezTo>
                        <a:cubicBezTo>
                          <a:pt x="81" y="28"/>
                          <a:pt x="80" y="25"/>
                          <a:pt x="79" y="23"/>
                        </a:cubicBezTo>
                        <a:cubicBezTo>
                          <a:pt x="76" y="18"/>
                          <a:pt x="70" y="14"/>
                          <a:pt x="64" y="13"/>
                        </a:cubicBezTo>
                        <a:cubicBezTo>
                          <a:pt x="61" y="13"/>
                          <a:pt x="58" y="15"/>
                          <a:pt x="56" y="17"/>
                        </a:cubicBezTo>
                        <a:cubicBezTo>
                          <a:pt x="56" y="18"/>
                          <a:pt x="56" y="18"/>
                          <a:pt x="55" y="18"/>
                        </a:cubicBezTo>
                        <a:cubicBezTo>
                          <a:pt x="54" y="17"/>
                          <a:pt x="54" y="17"/>
                          <a:pt x="54" y="17"/>
                        </a:cubicBezTo>
                        <a:cubicBezTo>
                          <a:pt x="54" y="16"/>
                          <a:pt x="53" y="15"/>
                          <a:pt x="53" y="15"/>
                        </a:cubicBezTo>
                        <a:cubicBezTo>
                          <a:pt x="51" y="12"/>
                          <a:pt x="51" y="12"/>
                          <a:pt x="51" y="12"/>
                        </a:cubicBezTo>
                        <a:cubicBezTo>
                          <a:pt x="50" y="11"/>
                          <a:pt x="49" y="10"/>
                          <a:pt x="49" y="8"/>
                        </a:cubicBezTo>
                        <a:cubicBezTo>
                          <a:pt x="48" y="8"/>
                          <a:pt x="48" y="8"/>
                          <a:pt x="48" y="8"/>
                        </a:cubicBezTo>
                        <a:cubicBezTo>
                          <a:pt x="47" y="6"/>
                          <a:pt x="46" y="4"/>
                          <a:pt x="42" y="6"/>
                        </a:cubicBezTo>
                        <a:cubicBezTo>
                          <a:pt x="40" y="7"/>
                          <a:pt x="37" y="9"/>
                          <a:pt x="34" y="10"/>
                        </a:cubicBezTo>
                        <a:cubicBezTo>
                          <a:pt x="34" y="10"/>
                          <a:pt x="33" y="10"/>
                          <a:pt x="33" y="11"/>
                        </a:cubicBezTo>
                        <a:cubicBezTo>
                          <a:pt x="33" y="11"/>
                          <a:pt x="32" y="11"/>
                          <a:pt x="31" y="11"/>
                        </a:cubicBezTo>
                        <a:cubicBezTo>
                          <a:pt x="31" y="11"/>
                          <a:pt x="31" y="10"/>
                          <a:pt x="31" y="9"/>
                        </a:cubicBezTo>
                        <a:cubicBezTo>
                          <a:pt x="30" y="7"/>
                          <a:pt x="30" y="6"/>
                          <a:pt x="29" y="5"/>
                        </a:cubicBezTo>
                        <a:cubicBezTo>
                          <a:pt x="27" y="2"/>
                          <a:pt x="22" y="0"/>
                          <a:pt x="17" y="0"/>
                        </a:cubicBezTo>
                        <a:cubicBezTo>
                          <a:pt x="12" y="0"/>
                          <a:pt x="8" y="2"/>
                          <a:pt x="5" y="5"/>
                        </a:cubicBezTo>
                        <a:cubicBezTo>
                          <a:pt x="4" y="7"/>
                          <a:pt x="4" y="9"/>
                          <a:pt x="4" y="11"/>
                        </a:cubicBezTo>
                        <a:cubicBezTo>
                          <a:pt x="5" y="15"/>
                          <a:pt x="10" y="16"/>
                          <a:pt x="14" y="18"/>
                        </a:cubicBezTo>
                        <a:cubicBezTo>
                          <a:pt x="15" y="18"/>
                          <a:pt x="15" y="18"/>
                          <a:pt x="16" y="18"/>
                        </a:cubicBezTo>
                        <a:cubicBezTo>
                          <a:pt x="14" y="19"/>
                          <a:pt x="11" y="20"/>
                          <a:pt x="9" y="20"/>
                        </a:cubicBezTo>
                        <a:cubicBezTo>
                          <a:pt x="8" y="20"/>
                          <a:pt x="6" y="21"/>
                          <a:pt x="5" y="21"/>
                        </a:cubicBezTo>
                        <a:cubicBezTo>
                          <a:pt x="3" y="21"/>
                          <a:pt x="3" y="21"/>
                          <a:pt x="3" y="21"/>
                        </a:cubicBezTo>
                        <a:cubicBezTo>
                          <a:pt x="1" y="22"/>
                          <a:pt x="1" y="22"/>
                          <a:pt x="1" y="22"/>
                        </a:cubicBezTo>
                        <a:cubicBezTo>
                          <a:pt x="1" y="22"/>
                          <a:pt x="0" y="22"/>
                          <a:pt x="0" y="23"/>
                        </a:cubicBezTo>
                        <a:cubicBezTo>
                          <a:pt x="0" y="23"/>
                          <a:pt x="0" y="24"/>
                          <a:pt x="0" y="25"/>
                        </a:cubicBezTo>
                        <a:close/>
                        <a:moveTo>
                          <a:pt x="64" y="53"/>
                        </a:moveTo>
                        <a:cubicBezTo>
                          <a:pt x="64" y="53"/>
                          <a:pt x="64" y="53"/>
                          <a:pt x="64" y="53"/>
                        </a:cubicBezTo>
                        <a:cubicBezTo>
                          <a:pt x="64" y="53"/>
                          <a:pt x="64" y="53"/>
                          <a:pt x="64" y="53"/>
                        </a:cubicBezTo>
                        <a:cubicBezTo>
                          <a:pt x="64" y="53"/>
                          <a:pt x="64" y="53"/>
                          <a:pt x="64" y="53"/>
                        </a:cubicBezTo>
                        <a:close/>
                        <a:moveTo>
                          <a:pt x="62" y="52"/>
                        </a:moveTo>
                        <a:cubicBezTo>
                          <a:pt x="62" y="52"/>
                          <a:pt x="62" y="52"/>
                          <a:pt x="62" y="52"/>
                        </a:cubicBezTo>
                        <a:cubicBezTo>
                          <a:pt x="62" y="52"/>
                          <a:pt x="62" y="52"/>
                          <a:pt x="62" y="52"/>
                        </a:cubicBezTo>
                        <a:cubicBezTo>
                          <a:pt x="62" y="52"/>
                          <a:pt x="62" y="52"/>
                          <a:pt x="62" y="52"/>
                        </a:cubicBezTo>
                        <a:close/>
                        <a:moveTo>
                          <a:pt x="5" y="25"/>
                        </a:moveTo>
                        <a:cubicBezTo>
                          <a:pt x="6" y="25"/>
                          <a:pt x="6" y="25"/>
                          <a:pt x="6" y="25"/>
                        </a:cubicBezTo>
                        <a:cubicBezTo>
                          <a:pt x="6" y="25"/>
                          <a:pt x="6" y="25"/>
                          <a:pt x="6" y="25"/>
                        </a:cubicBezTo>
                        <a:cubicBezTo>
                          <a:pt x="7" y="25"/>
                          <a:pt x="9" y="24"/>
                          <a:pt x="10" y="24"/>
                        </a:cubicBezTo>
                        <a:cubicBezTo>
                          <a:pt x="14" y="23"/>
                          <a:pt x="18" y="22"/>
                          <a:pt x="21" y="20"/>
                        </a:cubicBezTo>
                        <a:cubicBezTo>
                          <a:pt x="22" y="20"/>
                          <a:pt x="22" y="19"/>
                          <a:pt x="22" y="18"/>
                        </a:cubicBezTo>
                        <a:cubicBezTo>
                          <a:pt x="22" y="18"/>
                          <a:pt x="22" y="17"/>
                          <a:pt x="21" y="17"/>
                        </a:cubicBezTo>
                        <a:cubicBezTo>
                          <a:pt x="20" y="16"/>
                          <a:pt x="18" y="15"/>
                          <a:pt x="16" y="14"/>
                        </a:cubicBezTo>
                        <a:cubicBezTo>
                          <a:pt x="13" y="13"/>
                          <a:pt x="9" y="12"/>
                          <a:pt x="8" y="10"/>
                        </a:cubicBezTo>
                        <a:cubicBezTo>
                          <a:pt x="8" y="9"/>
                          <a:pt x="8" y="8"/>
                          <a:pt x="9" y="7"/>
                        </a:cubicBezTo>
                        <a:cubicBezTo>
                          <a:pt x="10" y="5"/>
                          <a:pt x="13" y="4"/>
                          <a:pt x="17" y="4"/>
                        </a:cubicBezTo>
                        <a:cubicBezTo>
                          <a:pt x="21" y="4"/>
                          <a:pt x="24" y="5"/>
                          <a:pt x="26" y="7"/>
                        </a:cubicBezTo>
                        <a:cubicBezTo>
                          <a:pt x="26" y="8"/>
                          <a:pt x="27" y="9"/>
                          <a:pt x="27" y="10"/>
                        </a:cubicBezTo>
                        <a:cubicBezTo>
                          <a:pt x="27" y="12"/>
                          <a:pt x="28" y="14"/>
                          <a:pt x="30" y="15"/>
                        </a:cubicBezTo>
                        <a:cubicBezTo>
                          <a:pt x="31" y="16"/>
                          <a:pt x="34" y="15"/>
                          <a:pt x="35" y="14"/>
                        </a:cubicBezTo>
                        <a:cubicBezTo>
                          <a:pt x="35" y="14"/>
                          <a:pt x="36" y="14"/>
                          <a:pt x="36" y="14"/>
                        </a:cubicBezTo>
                        <a:cubicBezTo>
                          <a:pt x="39" y="12"/>
                          <a:pt x="42" y="11"/>
                          <a:pt x="44" y="9"/>
                        </a:cubicBezTo>
                        <a:cubicBezTo>
                          <a:pt x="44" y="9"/>
                          <a:pt x="44" y="9"/>
                          <a:pt x="44" y="9"/>
                        </a:cubicBezTo>
                        <a:cubicBezTo>
                          <a:pt x="44" y="9"/>
                          <a:pt x="45" y="10"/>
                          <a:pt x="45" y="10"/>
                        </a:cubicBezTo>
                        <a:cubicBezTo>
                          <a:pt x="45" y="10"/>
                          <a:pt x="45" y="10"/>
                          <a:pt x="45" y="11"/>
                        </a:cubicBezTo>
                        <a:cubicBezTo>
                          <a:pt x="46" y="12"/>
                          <a:pt x="47" y="13"/>
                          <a:pt x="48" y="14"/>
                        </a:cubicBezTo>
                        <a:cubicBezTo>
                          <a:pt x="50" y="17"/>
                          <a:pt x="50" y="17"/>
                          <a:pt x="50" y="17"/>
                        </a:cubicBezTo>
                        <a:cubicBezTo>
                          <a:pt x="50" y="18"/>
                          <a:pt x="51" y="18"/>
                          <a:pt x="51" y="19"/>
                        </a:cubicBezTo>
                        <a:cubicBezTo>
                          <a:pt x="52" y="20"/>
                          <a:pt x="52" y="20"/>
                          <a:pt x="52" y="20"/>
                        </a:cubicBezTo>
                        <a:cubicBezTo>
                          <a:pt x="53" y="22"/>
                          <a:pt x="54" y="23"/>
                          <a:pt x="56" y="23"/>
                        </a:cubicBezTo>
                        <a:cubicBezTo>
                          <a:pt x="57" y="23"/>
                          <a:pt x="58" y="21"/>
                          <a:pt x="59" y="20"/>
                        </a:cubicBezTo>
                        <a:cubicBezTo>
                          <a:pt x="59" y="20"/>
                          <a:pt x="59" y="20"/>
                          <a:pt x="59" y="20"/>
                        </a:cubicBezTo>
                        <a:cubicBezTo>
                          <a:pt x="61" y="18"/>
                          <a:pt x="62" y="17"/>
                          <a:pt x="64" y="17"/>
                        </a:cubicBezTo>
                        <a:cubicBezTo>
                          <a:pt x="68" y="18"/>
                          <a:pt x="73" y="21"/>
                          <a:pt x="75" y="25"/>
                        </a:cubicBezTo>
                        <a:cubicBezTo>
                          <a:pt x="76" y="26"/>
                          <a:pt x="77" y="28"/>
                          <a:pt x="76" y="30"/>
                        </a:cubicBezTo>
                        <a:cubicBezTo>
                          <a:pt x="76" y="30"/>
                          <a:pt x="76" y="30"/>
                          <a:pt x="74" y="31"/>
                        </a:cubicBezTo>
                        <a:cubicBezTo>
                          <a:pt x="73" y="31"/>
                          <a:pt x="71" y="30"/>
                          <a:pt x="69" y="30"/>
                        </a:cubicBezTo>
                        <a:cubicBezTo>
                          <a:pt x="67" y="29"/>
                          <a:pt x="65" y="29"/>
                          <a:pt x="63" y="29"/>
                        </a:cubicBezTo>
                        <a:cubicBezTo>
                          <a:pt x="62" y="29"/>
                          <a:pt x="61" y="29"/>
                          <a:pt x="61" y="30"/>
                        </a:cubicBezTo>
                        <a:cubicBezTo>
                          <a:pt x="61" y="30"/>
                          <a:pt x="61" y="31"/>
                          <a:pt x="61" y="32"/>
                        </a:cubicBezTo>
                        <a:cubicBezTo>
                          <a:pt x="62" y="35"/>
                          <a:pt x="65" y="37"/>
                          <a:pt x="67" y="39"/>
                        </a:cubicBezTo>
                        <a:cubicBezTo>
                          <a:pt x="68" y="40"/>
                          <a:pt x="69" y="41"/>
                          <a:pt x="69" y="41"/>
                        </a:cubicBezTo>
                        <a:cubicBezTo>
                          <a:pt x="70" y="42"/>
                          <a:pt x="71" y="43"/>
                          <a:pt x="72" y="44"/>
                        </a:cubicBezTo>
                        <a:cubicBezTo>
                          <a:pt x="72" y="44"/>
                          <a:pt x="73" y="45"/>
                          <a:pt x="73" y="45"/>
                        </a:cubicBezTo>
                        <a:cubicBezTo>
                          <a:pt x="71" y="46"/>
                          <a:pt x="68" y="48"/>
                          <a:pt x="65" y="50"/>
                        </a:cubicBezTo>
                        <a:cubicBezTo>
                          <a:pt x="63" y="51"/>
                          <a:pt x="62" y="52"/>
                          <a:pt x="62" y="52"/>
                        </a:cubicBezTo>
                        <a:cubicBezTo>
                          <a:pt x="62" y="52"/>
                          <a:pt x="62" y="52"/>
                          <a:pt x="62" y="52"/>
                        </a:cubicBezTo>
                        <a:cubicBezTo>
                          <a:pt x="62" y="52"/>
                          <a:pt x="62" y="52"/>
                          <a:pt x="61" y="52"/>
                        </a:cubicBezTo>
                        <a:cubicBezTo>
                          <a:pt x="62" y="52"/>
                          <a:pt x="62" y="52"/>
                          <a:pt x="62" y="52"/>
                        </a:cubicBezTo>
                        <a:cubicBezTo>
                          <a:pt x="62" y="52"/>
                          <a:pt x="62" y="52"/>
                          <a:pt x="62" y="52"/>
                        </a:cubicBezTo>
                        <a:cubicBezTo>
                          <a:pt x="62" y="52"/>
                          <a:pt x="61" y="52"/>
                          <a:pt x="61" y="52"/>
                        </a:cubicBezTo>
                        <a:cubicBezTo>
                          <a:pt x="61" y="52"/>
                          <a:pt x="61" y="53"/>
                          <a:pt x="61" y="53"/>
                        </a:cubicBezTo>
                        <a:cubicBezTo>
                          <a:pt x="61" y="53"/>
                          <a:pt x="61" y="52"/>
                          <a:pt x="61" y="52"/>
                        </a:cubicBezTo>
                        <a:cubicBezTo>
                          <a:pt x="61" y="53"/>
                          <a:pt x="60" y="53"/>
                          <a:pt x="59" y="53"/>
                        </a:cubicBezTo>
                        <a:cubicBezTo>
                          <a:pt x="59" y="52"/>
                          <a:pt x="58" y="50"/>
                          <a:pt x="58" y="48"/>
                        </a:cubicBezTo>
                        <a:cubicBezTo>
                          <a:pt x="59" y="44"/>
                          <a:pt x="58" y="41"/>
                          <a:pt x="56" y="39"/>
                        </a:cubicBezTo>
                        <a:cubicBezTo>
                          <a:pt x="53" y="37"/>
                          <a:pt x="49" y="37"/>
                          <a:pt x="45" y="39"/>
                        </a:cubicBezTo>
                        <a:cubicBezTo>
                          <a:pt x="42" y="41"/>
                          <a:pt x="40" y="43"/>
                          <a:pt x="40" y="46"/>
                        </a:cubicBezTo>
                        <a:cubicBezTo>
                          <a:pt x="40" y="49"/>
                          <a:pt x="41" y="51"/>
                          <a:pt x="43" y="53"/>
                        </a:cubicBezTo>
                        <a:cubicBezTo>
                          <a:pt x="44" y="54"/>
                          <a:pt x="45" y="54"/>
                          <a:pt x="46" y="55"/>
                        </a:cubicBezTo>
                        <a:cubicBezTo>
                          <a:pt x="47" y="56"/>
                          <a:pt x="48" y="56"/>
                          <a:pt x="49" y="57"/>
                        </a:cubicBezTo>
                        <a:cubicBezTo>
                          <a:pt x="47" y="58"/>
                          <a:pt x="45" y="59"/>
                          <a:pt x="43" y="60"/>
                        </a:cubicBezTo>
                        <a:cubicBezTo>
                          <a:pt x="43" y="60"/>
                          <a:pt x="42" y="60"/>
                          <a:pt x="41" y="61"/>
                        </a:cubicBezTo>
                        <a:cubicBezTo>
                          <a:pt x="40" y="61"/>
                          <a:pt x="36" y="63"/>
                          <a:pt x="34" y="63"/>
                        </a:cubicBezTo>
                        <a:cubicBezTo>
                          <a:pt x="32" y="61"/>
                          <a:pt x="32" y="61"/>
                          <a:pt x="32" y="61"/>
                        </a:cubicBezTo>
                        <a:cubicBezTo>
                          <a:pt x="29" y="57"/>
                          <a:pt x="26" y="54"/>
                          <a:pt x="23" y="50"/>
                        </a:cubicBezTo>
                        <a:cubicBezTo>
                          <a:pt x="24" y="50"/>
                          <a:pt x="24" y="50"/>
                          <a:pt x="25" y="50"/>
                        </a:cubicBezTo>
                        <a:cubicBezTo>
                          <a:pt x="28" y="49"/>
                          <a:pt x="33" y="49"/>
                          <a:pt x="35" y="46"/>
                        </a:cubicBezTo>
                        <a:cubicBezTo>
                          <a:pt x="36" y="45"/>
                          <a:pt x="36" y="42"/>
                          <a:pt x="35" y="40"/>
                        </a:cubicBezTo>
                        <a:cubicBezTo>
                          <a:pt x="34" y="36"/>
                          <a:pt x="30" y="30"/>
                          <a:pt x="24" y="30"/>
                        </a:cubicBezTo>
                        <a:cubicBezTo>
                          <a:pt x="19" y="30"/>
                          <a:pt x="18" y="34"/>
                          <a:pt x="18" y="37"/>
                        </a:cubicBezTo>
                        <a:cubicBezTo>
                          <a:pt x="17" y="38"/>
                          <a:pt x="17" y="39"/>
                          <a:pt x="16" y="40"/>
                        </a:cubicBezTo>
                        <a:cubicBezTo>
                          <a:pt x="16" y="40"/>
                          <a:pt x="16" y="40"/>
                          <a:pt x="16" y="40"/>
                        </a:cubicBezTo>
                        <a:cubicBezTo>
                          <a:pt x="13" y="39"/>
                          <a:pt x="7" y="29"/>
                          <a:pt x="5" y="25"/>
                        </a:cubicBezTo>
                        <a:close/>
                        <a:moveTo>
                          <a:pt x="63" y="56"/>
                        </a:moveTo>
                        <a:cubicBezTo>
                          <a:pt x="63" y="56"/>
                          <a:pt x="63" y="56"/>
                          <a:pt x="63" y="56"/>
                        </a:cubicBezTo>
                        <a:cubicBezTo>
                          <a:pt x="63" y="56"/>
                          <a:pt x="63" y="56"/>
                          <a:pt x="63" y="56"/>
                        </a:cubicBezTo>
                        <a:cubicBezTo>
                          <a:pt x="63" y="56"/>
                          <a:pt x="63" y="56"/>
                          <a:pt x="63" y="56"/>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86" name="Freeform 18"/>
                  <p:cNvSpPr>
                    <a:spLocks noEditPoints="1"/>
                  </p:cNvSpPr>
                  <p:nvPr/>
                </p:nvSpPr>
                <p:spPr bwMode="auto">
                  <a:xfrm>
                    <a:off x="4927601" y="5645150"/>
                    <a:ext cx="179388" cy="211138"/>
                  </a:xfrm>
                  <a:custGeom>
                    <a:avLst/>
                    <a:gdLst>
                      <a:gd name="T0" fmla="*/ 2 w 48"/>
                      <a:gd name="T1" fmla="*/ 28 h 56"/>
                      <a:gd name="T2" fmla="*/ 11 w 48"/>
                      <a:gd name="T3" fmla="*/ 26 h 56"/>
                      <a:gd name="T4" fmla="*/ 7 w 48"/>
                      <a:gd name="T5" fmla="*/ 33 h 56"/>
                      <a:gd name="T6" fmla="*/ 2 w 48"/>
                      <a:gd name="T7" fmla="*/ 32 h 56"/>
                      <a:gd name="T8" fmla="*/ 10 w 48"/>
                      <a:gd name="T9" fmla="*/ 51 h 56"/>
                      <a:gd name="T10" fmla="*/ 19 w 48"/>
                      <a:gd name="T11" fmla="*/ 52 h 56"/>
                      <a:gd name="T12" fmla="*/ 18 w 48"/>
                      <a:gd name="T13" fmla="*/ 44 h 56"/>
                      <a:gd name="T14" fmla="*/ 25 w 48"/>
                      <a:gd name="T15" fmla="*/ 43 h 56"/>
                      <a:gd name="T16" fmla="*/ 25 w 48"/>
                      <a:gd name="T17" fmla="*/ 55 h 56"/>
                      <a:gd name="T18" fmla="*/ 25 w 48"/>
                      <a:gd name="T19" fmla="*/ 55 h 56"/>
                      <a:gd name="T20" fmla="*/ 25 w 48"/>
                      <a:gd name="T21" fmla="*/ 55 h 56"/>
                      <a:gd name="T22" fmla="*/ 25 w 48"/>
                      <a:gd name="T23" fmla="*/ 55 h 56"/>
                      <a:gd name="T24" fmla="*/ 37 w 48"/>
                      <a:gd name="T25" fmla="*/ 56 h 56"/>
                      <a:gd name="T26" fmla="*/ 38 w 48"/>
                      <a:gd name="T27" fmla="*/ 48 h 56"/>
                      <a:gd name="T28" fmla="*/ 37 w 48"/>
                      <a:gd name="T29" fmla="*/ 44 h 56"/>
                      <a:gd name="T30" fmla="*/ 48 w 48"/>
                      <a:gd name="T31" fmla="*/ 42 h 56"/>
                      <a:gd name="T32" fmla="*/ 36 w 48"/>
                      <a:gd name="T33" fmla="*/ 30 h 56"/>
                      <a:gd name="T34" fmla="*/ 36 w 48"/>
                      <a:gd name="T35" fmla="*/ 24 h 56"/>
                      <a:gd name="T36" fmla="*/ 34 w 48"/>
                      <a:gd name="T37" fmla="*/ 17 h 56"/>
                      <a:gd name="T38" fmla="*/ 25 w 48"/>
                      <a:gd name="T39" fmla="*/ 16 h 56"/>
                      <a:gd name="T40" fmla="*/ 21 w 48"/>
                      <a:gd name="T41" fmla="*/ 3 h 56"/>
                      <a:gd name="T42" fmla="*/ 12 w 48"/>
                      <a:gd name="T43" fmla="*/ 13 h 56"/>
                      <a:gd name="T44" fmla="*/ 6 w 48"/>
                      <a:gd name="T45" fmla="*/ 11 h 56"/>
                      <a:gd name="T46" fmla="*/ 2 w 48"/>
                      <a:gd name="T47" fmla="*/ 10 h 56"/>
                      <a:gd name="T48" fmla="*/ 27 w 48"/>
                      <a:gd name="T49" fmla="*/ 54 h 56"/>
                      <a:gd name="T50" fmla="*/ 26 w 48"/>
                      <a:gd name="T51" fmla="*/ 52 h 56"/>
                      <a:gd name="T52" fmla="*/ 26 w 48"/>
                      <a:gd name="T53" fmla="*/ 52 h 56"/>
                      <a:gd name="T54" fmla="*/ 5 w 48"/>
                      <a:gd name="T55" fmla="*/ 13 h 56"/>
                      <a:gd name="T56" fmla="*/ 17 w 48"/>
                      <a:gd name="T57" fmla="*/ 16 h 56"/>
                      <a:gd name="T58" fmla="*/ 12 w 48"/>
                      <a:gd name="T59" fmla="*/ 5 h 56"/>
                      <a:gd name="T60" fmla="*/ 24 w 48"/>
                      <a:gd name="T61" fmla="*/ 11 h 56"/>
                      <a:gd name="T62" fmla="*/ 26 w 48"/>
                      <a:gd name="T63" fmla="*/ 19 h 56"/>
                      <a:gd name="T64" fmla="*/ 34 w 48"/>
                      <a:gd name="T65" fmla="*/ 20 h 56"/>
                      <a:gd name="T66" fmla="*/ 33 w 48"/>
                      <a:gd name="T67" fmla="*/ 24 h 56"/>
                      <a:gd name="T68" fmla="*/ 33 w 48"/>
                      <a:gd name="T69" fmla="*/ 30 h 56"/>
                      <a:gd name="T70" fmla="*/ 38 w 48"/>
                      <a:gd name="T71" fmla="*/ 32 h 56"/>
                      <a:gd name="T72" fmla="*/ 44 w 48"/>
                      <a:gd name="T73" fmla="*/ 45 h 56"/>
                      <a:gd name="T74" fmla="*/ 36 w 48"/>
                      <a:gd name="T75" fmla="*/ 39 h 56"/>
                      <a:gd name="T76" fmla="*/ 35 w 48"/>
                      <a:gd name="T77" fmla="*/ 47 h 56"/>
                      <a:gd name="T78" fmla="*/ 36 w 48"/>
                      <a:gd name="T79" fmla="*/ 53 h 56"/>
                      <a:gd name="T80" fmla="*/ 26 w 48"/>
                      <a:gd name="T81" fmla="*/ 52 h 56"/>
                      <a:gd name="T82" fmla="*/ 26 w 48"/>
                      <a:gd name="T83" fmla="*/ 52 h 56"/>
                      <a:gd name="T84" fmla="*/ 26 w 48"/>
                      <a:gd name="T85" fmla="*/ 52 h 56"/>
                      <a:gd name="T86" fmla="*/ 28 w 48"/>
                      <a:gd name="T87" fmla="*/ 42 h 56"/>
                      <a:gd name="T88" fmla="*/ 15 w 48"/>
                      <a:gd name="T89" fmla="*/ 45 h 56"/>
                      <a:gd name="T90" fmla="*/ 12 w 48"/>
                      <a:gd name="T91" fmla="*/ 49 h 56"/>
                      <a:gd name="T92" fmla="*/ 5 w 48"/>
                      <a:gd name="T93" fmla="*/ 45 h 56"/>
                      <a:gd name="T94" fmla="*/ 13 w 48"/>
                      <a:gd name="T95" fmla="*/ 37 h 56"/>
                      <a:gd name="T96" fmla="*/ 7 w 48"/>
                      <a:gd name="T97" fmla="*/ 25 h 56"/>
                      <a:gd name="T98" fmla="*/ 4 w 48"/>
                      <a:gd name="T99" fmla="*/ 13 h 56"/>
                      <a:gd name="T100" fmla="*/ 25 w 48"/>
                      <a:gd name="T10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8" h="56">
                        <a:moveTo>
                          <a:pt x="1" y="11"/>
                        </a:moveTo>
                        <a:cubicBezTo>
                          <a:pt x="1" y="11"/>
                          <a:pt x="1" y="12"/>
                          <a:pt x="1" y="13"/>
                        </a:cubicBezTo>
                        <a:cubicBezTo>
                          <a:pt x="0" y="19"/>
                          <a:pt x="0" y="26"/>
                          <a:pt x="2" y="28"/>
                        </a:cubicBezTo>
                        <a:cubicBezTo>
                          <a:pt x="3" y="29"/>
                          <a:pt x="4" y="29"/>
                          <a:pt x="5" y="29"/>
                        </a:cubicBezTo>
                        <a:cubicBezTo>
                          <a:pt x="6" y="29"/>
                          <a:pt x="8" y="28"/>
                          <a:pt x="9" y="27"/>
                        </a:cubicBezTo>
                        <a:cubicBezTo>
                          <a:pt x="10" y="26"/>
                          <a:pt x="11" y="25"/>
                          <a:pt x="11" y="26"/>
                        </a:cubicBezTo>
                        <a:cubicBezTo>
                          <a:pt x="14" y="27"/>
                          <a:pt x="14" y="31"/>
                          <a:pt x="13" y="33"/>
                        </a:cubicBezTo>
                        <a:cubicBezTo>
                          <a:pt x="13" y="34"/>
                          <a:pt x="12" y="34"/>
                          <a:pt x="12" y="35"/>
                        </a:cubicBezTo>
                        <a:cubicBezTo>
                          <a:pt x="11" y="35"/>
                          <a:pt x="9" y="34"/>
                          <a:pt x="7" y="33"/>
                        </a:cubicBezTo>
                        <a:cubicBezTo>
                          <a:pt x="6" y="32"/>
                          <a:pt x="5" y="31"/>
                          <a:pt x="4" y="31"/>
                        </a:cubicBezTo>
                        <a:cubicBezTo>
                          <a:pt x="4" y="31"/>
                          <a:pt x="3" y="31"/>
                          <a:pt x="3" y="31"/>
                        </a:cubicBezTo>
                        <a:cubicBezTo>
                          <a:pt x="2" y="31"/>
                          <a:pt x="2" y="32"/>
                          <a:pt x="2" y="32"/>
                        </a:cubicBezTo>
                        <a:cubicBezTo>
                          <a:pt x="1" y="37"/>
                          <a:pt x="2" y="41"/>
                          <a:pt x="2" y="45"/>
                        </a:cubicBezTo>
                        <a:cubicBezTo>
                          <a:pt x="3" y="48"/>
                          <a:pt x="3" y="48"/>
                          <a:pt x="3" y="48"/>
                        </a:cubicBezTo>
                        <a:cubicBezTo>
                          <a:pt x="3" y="50"/>
                          <a:pt x="6" y="51"/>
                          <a:pt x="10" y="51"/>
                        </a:cubicBezTo>
                        <a:cubicBezTo>
                          <a:pt x="10" y="52"/>
                          <a:pt x="11" y="52"/>
                          <a:pt x="11" y="52"/>
                        </a:cubicBezTo>
                        <a:cubicBezTo>
                          <a:pt x="13" y="52"/>
                          <a:pt x="15" y="53"/>
                          <a:pt x="18" y="53"/>
                        </a:cubicBezTo>
                        <a:cubicBezTo>
                          <a:pt x="19" y="53"/>
                          <a:pt x="19" y="52"/>
                          <a:pt x="19" y="52"/>
                        </a:cubicBezTo>
                        <a:cubicBezTo>
                          <a:pt x="19" y="52"/>
                          <a:pt x="20" y="51"/>
                          <a:pt x="20" y="51"/>
                        </a:cubicBezTo>
                        <a:cubicBezTo>
                          <a:pt x="19" y="49"/>
                          <a:pt x="19" y="47"/>
                          <a:pt x="18" y="46"/>
                        </a:cubicBezTo>
                        <a:cubicBezTo>
                          <a:pt x="18" y="45"/>
                          <a:pt x="18" y="45"/>
                          <a:pt x="18" y="44"/>
                        </a:cubicBezTo>
                        <a:cubicBezTo>
                          <a:pt x="17" y="43"/>
                          <a:pt x="17" y="42"/>
                          <a:pt x="18" y="41"/>
                        </a:cubicBezTo>
                        <a:cubicBezTo>
                          <a:pt x="19" y="41"/>
                          <a:pt x="20" y="40"/>
                          <a:pt x="21" y="40"/>
                        </a:cubicBezTo>
                        <a:cubicBezTo>
                          <a:pt x="23" y="41"/>
                          <a:pt x="24" y="42"/>
                          <a:pt x="25" y="43"/>
                        </a:cubicBezTo>
                        <a:cubicBezTo>
                          <a:pt x="25" y="44"/>
                          <a:pt x="25" y="45"/>
                          <a:pt x="24" y="46"/>
                        </a:cubicBezTo>
                        <a:cubicBezTo>
                          <a:pt x="22" y="47"/>
                          <a:pt x="21" y="50"/>
                          <a:pt x="22" y="52"/>
                        </a:cubicBezTo>
                        <a:cubicBezTo>
                          <a:pt x="22" y="53"/>
                          <a:pt x="23" y="54"/>
                          <a:pt x="25" y="55"/>
                        </a:cubicBezTo>
                        <a:cubicBezTo>
                          <a:pt x="25" y="55"/>
                          <a:pt x="25" y="55"/>
                          <a:pt x="25" y="55"/>
                        </a:cubicBezTo>
                        <a:cubicBezTo>
                          <a:pt x="25" y="55"/>
                          <a:pt x="25" y="55"/>
                          <a:pt x="25" y="55"/>
                        </a:cubicBezTo>
                        <a:cubicBezTo>
                          <a:pt x="25" y="55"/>
                          <a:pt x="25" y="55"/>
                          <a:pt x="25" y="55"/>
                        </a:cubicBezTo>
                        <a:cubicBezTo>
                          <a:pt x="25" y="55"/>
                          <a:pt x="25" y="55"/>
                          <a:pt x="25" y="55"/>
                        </a:cubicBezTo>
                        <a:cubicBezTo>
                          <a:pt x="25" y="55"/>
                          <a:pt x="25" y="55"/>
                          <a:pt x="25" y="55"/>
                        </a:cubicBezTo>
                        <a:cubicBezTo>
                          <a:pt x="25" y="55"/>
                          <a:pt x="25" y="55"/>
                          <a:pt x="25" y="55"/>
                        </a:cubicBezTo>
                        <a:cubicBezTo>
                          <a:pt x="25" y="55"/>
                          <a:pt x="25" y="55"/>
                          <a:pt x="25" y="55"/>
                        </a:cubicBezTo>
                        <a:cubicBezTo>
                          <a:pt x="26" y="55"/>
                          <a:pt x="26" y="55"/>
                          <a:pt x="27" y="55"/>
                        </a:cubicBezTo>
                        <a:cubicBezTo>
                          <a:pt x="26" y="55"/>
                          <a:pt x="26" y="55"/>
                          <a:pt x="25" y="55"/>
                        </a:cubicBezTo>
                        <a:cubicBezTo>
                          <a:pt x="26" y="55"/>
                          <a:pt x="26" y="55"/>
                          <a:pt x="29" y="55"/>
                        </a:cubicBezTo>
                        <a:cubicBezTo>
                          <a:pt x="31" y="55"/>
                          <a:pt x="36" y="55"/>
                          <a:pt x="37" y="56"/>
                        </a:cubicBezTo>
                        <a:cubicBezTo>
                          <a:pt x="37" y="56"/>
                          <a:pt x="37" y="56"/>
                          <a:pt x="37" y="56"/>
                        </a:cubicBezTo>
                        <a:cubicBezTo>
                          <a:pt x="37" y="56"/>
                          <a:pt x="38" y="56"/>
                          <a:pt x="38" y="55"/>
                        </a:cubicBezTo>
                        <a:cubicBezTo>
                          <a:pt x="39" y="54"/>
                          <a:pt x="39" y="54"/>
                          <a:pt x="38" y="51"/>
                        </a:cubicBezTo>
                        <a:cubicBezTo>
                          <a:pt x="38" y="50"/>
                          <a:pt x="38" y="49"/>
                          <a:pt x="38" y="48"/>
                        </a:cubicBezTo>
                        <a:cubicBezTo>
                          <a:pt x="38" y="48"/>
                          <a:pt x="38" y="47"/>
                          <a:pt x="37" y="46"/>
                        </a:cubicBezTo>
                        <a:cubicBezTo>
                          <a:pt x="37" y="45"/>
                          <a:pt x="37" y="44"/>
                          <a:pt x="37" y="43"/>
                        </a:cubicBezTo>
                        <a:cubicBezTo>
                          <a:pt x="37" y="44"/>
                          <a:pt x="37" y="44"/>
                          <a:pt x="37" y="44"/>
                        </a:cubicBezTo>
                        <a:cubicBezTo>
                          <a:pt x="38" y="45"/>
                          <a:pt x="39" y="46"/>
                          <a:pt x="41" y="47"/>
                        </a:cubicBezTo>
                        <a:cubicBezTo>
                          <a:pt x="43" y="48"/>
                          <a:pt x="44" y="48"/>
                          <a:pt x="45" y="47"/>
                        </a:cubicBezTo>
                        <a:cubicBezTo>
                          <a:pt x="47" y="46"/>
                          <a:pt x="48" y="44"/>
                          <a:pt x="48" y="42"/>
                        </a:cubicBezTo>
                        <a:cubicBezTo>
                          <a:pt x="48" y="38"/>
                          <a:pt x="47" y="33"/>
                          <a:pt x="44" y="31"/>
                        </a:cubicBezTo>
                        <a:cubicBezTo>
                          <a:pt x="42" y="29"/>
                          <a:pt x="39" y="29"/>
                          <a:pt x="37" y="29"/>
                        </a:cubicBezTo>
                        <a:cubicBezTo>
                          <a:pt x="37" y="29"/>
                          <a:pt x="37" y="29"/>
                          <a:pt x="36" y="30"/>
                        </a:cubicBezTo>
                        <a:cubicBezTo>
                          <a:pt x="36" y="28"/>
                          <a:pt x="36" y="28"/>
                          <a:pt x="36" y="28"/>
                        </a:cubicBezTo>
                        <a:cubicBezTo>
                          <a:pt x="36" y="28"/>
                          <a:pt x="36" y="27"/>
                          <a:pt x="36" y="26"/>
                        </a:cubicBezTo>
                        <a:cubicBezTo>
                          <a:pt x="36" y="24"/>
                          <a:pt x="36" y="24"/>
                          <a:pt x="36" y="24"/>
                        </a:cubicBezTo>
                        <a:cubicBezTo>
                          <a:pt x="36" y="23"/>
                          <a:pt x="36" y="22"/>
                          <a:pt x="36" y="21"/>
                        </a:cubicBezTo>
                        <a:cubicBezTo>
                          <a:pt x="36" y="21"/>
                          <a:pt x="36" y="21"/>
                          <a:pt x="36" y="20"/>
                        </a:cubicBezTo>
                        <a:cubicBezTo>
                          <a:pt x="36" y="19"/>
                          <a:pt x="37" y="17"/>
                          <a:pt x="34" y="17"/>
                        </a:cubicBezTo>
                        <a:cubicBezTo>
                          <a:pt x="32" y="17"/>
                          <a:pt x="29" y="16"/>
                          <a:pt x="27" y="16"/>
                        </a:cubicBezTo>
                        <a:cubicBezTo>
                          <a:pt x="27" y="16"/>
                          <a:pt x="27" y="16"/>
                          <a:pt x="26" y="16"/>
                        </a:cubicBezTo>
                        <a:cubicBezTo>
                          <a:pt x="26" y="16"/>
                          <a:pt x="26" y="16"/>
                          <a:pt x="25" y="16"/>
                        </a:cubicBezTo>
                        <a:cubicBezTo>
                          <a:pt x="25" y="15"/>
                          <a:pt x="26" y="15"/>
                          <a:pt x="26" y="14"/>
                        </a:cubicBezTo>
                        <a:cubicBezTo>
                          <a:pt x="26" y="13"/>
                          <a:pt x="27" y="12"/>
                          <a:pt x="27" y="11"/>
                        </a:cubicBezTo>
                        <a:cubicBezTo>
                          <a:pt x="26" y="8"/>
                          <a:pt x="24" y="5"/>
                          <a:pt x="21" y="3"/>
                        </a:cubicBezTo>
                        <a:cubicBezTo>
                          <a:pt x="18" y="1"/>
                          <a:pt x="15" y="0"/>
                          <a:pt x="13" y="1"/>
                        </a:cubicBezTo>
                        <a:cubicBezTo>
                          <a:pt x="11" y="2"/>
                          <a:pt x="10" y="3"/>
                          <a:pt x="9" y="4"/>
                        </a:cubicBezTo>
                        <a:cubicBezTo>
                          <a:pt x="9" y="7"/>
                          <a:pt x="11" y="10"/>
                          <a:pt x="12" y="13"/>
                        </a:cubicBezTo>
                        <a:cubicBezTo>
                          <a:pt x="13" y="13"/>
                          <a:pt x="13" y="13"/>
                          <a:pt x="13" y="13"/>
                        </a:cubicBezTo>
                        <a:cubicBezTo>
                          <a:pt x="12" y="13"/>
                          <a:pt x="10" y="12"/>
                          <a:pt x="9" y="12"/>
                        </a:cubicBezTo>
                        <a:cubicBezTo>
                          <a:pt x="8" y="11"/>
                          <a:pt x="7" y="11"/>
                          <a:pt x="6" y="11"/>
                        </a:cubicBezTo>
                        <a:cubicBezTo>
                          <a:pt x="5" y="10"/>
                          <a:pt x="5" y="10"/>
                          <a:pt x="5" y="10"/>
                        </a:cubicBezTo>
                        <a:cubicBezTo>
                          <a:pt x="3" y="9"/>
                          <a:pt x="3" y="9"/>
                          <a:pt x="3" y="9"/>
                        </a:cubicBezTo>
                        <a:cubicBezTo>
                          <a:pt x="3" y="9"/>
                          <a:pt x="3" y="9"/>
                          <a:pt x="2" y="10"/>
                        </a:cubicBezTo>
                        <a:cubicBezTo>
                          <a:pt x="2" y="10"/>
                          <a:pt x="1" y="10"/>
                          <a:pt x="1" y="11"/>
                        </a:cubicBezTo>
                        <a:close/>
                        <a:moveTo>
                          <a:pt x="27" y="54"/>
                        </a:moveTo>
                        <a:cubicBezTo>
                          <a:pt x="27" y="54"/>
                          <a:pt x="27" y="54"/>
                          <a:pt x="27" y="54"/>
                        </a:cubicBezTo>
                        <a:cubicBezTo>
                          <a:pt x="27" y="54"/>
                          <a:pt x="27" y="54"/>
                          <a:pt x="27" y="54"/>
                        </a:cubicBezTo>
                        <a:cubicBezTo>
                          <a:pt x="27" y="54"/>
                          <a:pt x="27" y="54"/>
                          <a:pt x="27" y="54"/>
                        </a:cubicBezTo>
                        <a:close/>
                        <a:moveTo>
                          <a:pt x="26" y="52"/>
                        </a:moveTo>
                        <a:cubicBezTo>
                          <a:pt x="26" y="52"/>
                          <a:pt x="26" y="52"/>
                          <a:pt x="26" y="52"/>
                        </a:cubicBezTo>
                        <a:cubicBezTo>
                          <a:pt x="26" y="52"/>
                          <a:pt x="26" y="52"/>
                          <a:pt x="26" y="52"/>
                        </a:cubicBezTo>
                        <a:cubicBezTo>
                          <a:pt x="26" y="52"/>
                          <a:pt x="26" y="52"/>
                          <a:pt x="26" y="52"/>
                        </a:cubicBezTo>
                        <a:close/>
                        <a:moveTo>
                          <a:pt x="4" y="13"/>
                        </a:moveTo>
                        <a:cubicBezTo>
                          <a:pt x="5" y="13"/>
                          <a:pt x="5" y="13"/>
                          <a:pt x="5" y="13"/>
                        </a:cubicBezTo>
                        <a:cubicBezTo>
                          <a:pt x="5" y="13"/>
                          <a:pt x="5" y="13"/>
                          <a:pt x="5" y="13"/>
                        </a:cubicBezTo>
                        <a:cubicBezTo>
                          <a:pt x="6" y="14"/>
                          <a:pt x="7" y="14"/>
                          <a:pt x="7" y="14"/>
                        </a:cubicBezTo>
                        <a:cubicBezTo>
                          <a:pt x="10" y="15"/>
                          <a:pt x="13" y="17"/>
                          <a:pt x="16" y="17"/>
                        </a:cubicBezTo>
                        <a:cubicBezTo>
                          <a:pt x="16" y="17"/>
                          <a:pt x="17" y="16"/>
                          <a:pt x="17" y="16"/>
                        </a:cubicBezTo>
                        <a:cubicBezTo>
                          <a:pt x="17" y="16"/>
                          <a:pt x="17" y="15"/>
                          <a:pt x="17" y="15"/>
                        </a:cubicBezTo>
                        <a:cubicBezTo>
                          <a:pt x="17" y="14"/>
                          <a:pt x="16" y="12"/>
                          <a:pt x="15" y="11"/>
                        </a:cubicBezTo>
                        <a:cubicBezTo>
                          <a:pt x="14" y="9"/>
                          <a:pt x="12" y="7"/>
                          <a:pt x="12" y="5"/>
                        </a:cubicBezTo>
                        <a:cubicBezTo>
                          <a:pt x="12" y="5"/>
                          <a:pt x="13" y="4"/>
                          <a:pt x="14" y="4"/>
                        </a:cubicBezTo>
                        <a:cubicBezTo>
                          <a:pt x="15" y="4"/>
                          <a:pt x="18" y="4"/>
                          <a:pt x="20" y="5"/>
                        </a:cubicBezTo>
                        <a:cubicBezTo>
                          <a:pt x="22" y="7"/>
                          <a:pt x="24" y="9"/>
                          <a:pt x="24" y="11"/>
                        </a:cubicBezTo>
                        <a:cubicBezTo>
                          <a:pt x="24" y="12"/>
                          <a:pt x="23" y="12"/>
                          <a:pt x="23" y="13"/>
                        </a:cubicBezTo>
                        <a:cubicBezTo>
                          <a:pt x="22" y="15"/>
                          <a:pt x="22" y="16"/>
                          <a:pt x="22" y="17"/>
                        </a:cubicBezTo>
                        <a:cubicBezTo>
                          <a:pt x="23" y="19"/>
                          <a:pt x="25" y="19"/>
                          <a:pt x="26" y="19"/>
                        </a:cubicBezTo>
                        <a:cubicBezTo>
                          <a:pt x="26" y="19"/>
                          <a:pt x="26" y="19"/>
                          <a:pt x="27" y="19"/>
                        </a:cubicBezTo>
                        <a:cubicBezTo>
                          <a:pt x="29" y="19"/>
                          <a:pt x="31" y="20"/>
                          <a:pt x="33" y="20"/>
                        </a:cubicBezTo>
                        <a:cubicBezTo>
                          <a:pt x="34" y="20"/>
                          <a:pt x="34" y="20"/>
                          <a:pt x="34" y="20"/>
                        </a:cubicBezTo>
                        <a:cubicBezTo>
                          <a:pt x="33" y="20"/>
                          <a:pt x="33" y="20"/>
                          <a:pt x="33" y="20"/>
                        </a:cubicBezTo>
                        <a:cubicBezTo>
                          <a:pt x="33" y="20"/>
                          <a:pt x="33" y="21"/>
                          <a:pt x="33" y="21"/>
                        </a:cubicBezTo>
                        <a:cubicBezTo>
                          <a:pt x="33" y="22"/>
                          <a:pt x="33" y="23"/>
                          <a:pt x="33" y="24"/>
                        </a:cubicBezTo>
                        <a:cubicBezTo>
                          <a:pt x="33" y="24"/>
                          <a:pt x="33" y="26"/>
                          <a:pt x="33" y="26"/>
                        </a:cubicBezTo>
                        <a:cubicBezTo>
                          <a:pt x="33" y="27"/>
                          <a:pt x="33" y="28"/>
                          <a:pt x="33" y="28"/>
                        </a:cubicBezTo>
                        <a:cubicBezTo>
                          <a:pt x="33" y="30"/>
                          <a:pt x="33" y="30"/>
                          <a:pt x="33" y="30"/>
                        </a:cubicBezTo>
                        <a:cubicBezTo>
                          <a:pt x="33" y="31"/>
                          <a:pt x="34" y="32"/>
                          <a:pt x="34" y="32"/>
                        </a:cubicBezTo>
                        <a:cubicBezTo>
                          <a:pt x="35" y="33"/>
                          <a:pt x="36" y="33"/>
                          <a:pt x="37" y="32"/>
                        </a:cubicBezTo>
                        <a:cubicBezTo>
                          <a:pt x="37" y="32"/>
                          <a:pt x="38" y="32"/>
                          <a:pt x="38" y="32"/>
                        </a:cubicBezTo>
                        <a:cubicBezTo>
                          <a:pt x="39" y="32"/>
                          <a:pt x="41" y="32"/>
                          <a:pt x="42" y="33"/>
                        </a:cubicBezTo>
                        <a:cubicBezTo>
                          <a:pt x="44" y="35"/>
                          <a:pt x="45" y="39"/>
                          <a:pt x="45" y="42"/>
                        </a:cubicBezTo>
                        <a:cubicBezTo>
                          <a:pt x="45" y="43"/>
                          <a:pt x="45" y="44"/>
                          <a:pt x="44" y="45"/>
                        </a:cubicBezTo>
                        <a:cubicBezTo>
                          <a:pt x="44" y="45"/>
                          <a:pt x="43" y="45"/>
                          <a:pt x="42" y="45"/>
                        </a:cubicBezTo>
                        <a:cubicBezTo>
                          <a:pt x="41" y="44"/>
                          <a:pt x="40" y="43"/>
                          <a:pt x="39" y="42"/>
                        </a:cubicBezTo>
                        <a:cubicBezTo>
                          <a:pt x="38" y="41"/>
                          <a:pt x="38" y="40"/>
                          <a:pt x="36" y="39"/>
                        </a:cubicBezTo>
                        <a:cubicBezTo>
                          <a:pt x="36" y="39"/>
                          <a:pt x="35" y="39"/>
                          <a:pt x="35" y="39"/>
                        </a:cubicBezTo>
                        <a:cubicBezTo>
                          <a:pt x="34" y="39"/>
                          <a:pt x="34" y="39"/>
                          <a:pt x="34" y="40"/>
                        </a:cubicBezTo>
                        <a:cubicBezTo>
                          <a:pt x="34" y="42"/>
                          <a:pt x="34" y="45"/>
                          <a:pt x="35" y="47"/>
                        </a:cubicBezTo>
                        <a:cubicBezTo>
                          <a:pt x="35" y="48"/>
                          <a:pt x="35" y="48"/>
                          <a:pt x="35" y="49"/>
                        </a:cubicBezTo>
                        <a:cubicBezTo>
                          <a:pt x="35" y="50"/>
                          <a:pt x="35" y="50"/>
                          <a:pt x="35" y="51"/>
                        </a:cubicBezTo>
                        <a:cubicBezTo>
                          <a:pt x="36" y="52"/>
                          <a:pt x="36" y="52"/>
                          <a:pt x="36" y="53"/>
                        </a:cubicBezTo>
                        <a:cubicBezTo>
                          <a:pt x="34" y="52"/>
                          <a:pt x="32" y="52"/>
                          <a:pt x="29" y="52"/>
                        </a:cubicBezTo>
                        <a:cubicBezTo>
                          <a:pt x="27" y="52"/>
                          <a:pt x="26" y="52"/>
                          <a:pt x="26" y="52"/>
                        </a:cubicBezTo>
                        <a:cubicBezTo>
                          <a:pt x="26" y="52"/>
                          <a:pt x="26" y="52"/>
                          <a:pt x="26" y="52"/>
                        </a:cubicBezTo>
                        <a:cubicBezTo>
                          <a:pt x="26" y="52"/>
                          <a:pt x="26" y="52"/>
                          <a:pt x="26" y="52"/>
                        </a:cubicBezTo>
                        <a:cubicBezTo>
                          <a:pt x="26" y="52"/>
                          <a:pt x="26" y="52"/>
                          <a:pt x="26" y="52"/>
                        </a:cubicBezTo>
                        <a:cubicBezTo>
                          <a:pt x="26" y="52"/>
                          <a:pt x="26" y="52"/>
                          <a:pt x="26" y="52"/>
                        </a:cubicBezTo>
                        <a:cubicBezTo>
                          <a:pt x="26" y="52"/>
                          <a:pt x="26" y="52"/>
                          <a:pt x="26" y="52"/>
                        </a:cubicBezTo>
                        <a:cubicBezTo>
                          <a:pt x="26" y="52"/>
                          <a:pt x="26" y="52"/>
                          <a:pt x="25" y="52"/>
                        </a:cubicBezTo>
                        <a:cubicBezTo>
                          <a:pt x="25" y="52"/>
                          <a:pt x="26" y="52"/>
                          <a:pt x="26" y="52"/>
                        </a:cubicBezTo>
                        <a:cubicBezTo>
                          <a:pt x="25" y="52"/>
                          <a:pt x="25" y="52"/>
                          <a:pt x="24" y="51"/>
                        </a:cubicBezTo>
                        <a:cubicBezTo>
                          <a:pt x="24" y="51"/>
                          <a:pt x="25" y="49"/>
                          <a:pt x="26" y="48"/>
                        </a:cubicBezTo>
                        <a:cubicBezTo>
                          <a:pt x="28" y="46"/>
                          <a:pt x="28" y="44"/>
                          <a:pt x="28" y="42"/>
                        </a:cubicBezTo>
                        <a:cubicBezTo>
                          <a:pt x="27" y="40"/>
                          <a:pt x="25" y="38"/>
                          <a:pt x="22" y="37"/>
                        </a:cubicBezTo>
                        <a:cubicBezTo>
                          <a:pt x="19" y="37"/>
                          <a:pt x="17" y="38"/>
                          <a:pt x="16" y="39"/>
                        </a:cubicBezTo>
                        <a:cubicBezTo>
                          <a:pt x="15" y="41"/>
                          <a:pt x="14" y="43"/>
                          <a:pt x="15" y="45"/>
                        </a:cubicBezTo>
                        <a:cubicBezTo>
                          <a:pt x="15" y="46"/>
                          <a:pt x="15" y="46"/>
                          <a:pt x="16" y="47"/>
                        </a:cubicBezTo>
                        <a:cubicBezTo>
                          <a:pt x="16" y="48"/>
                          <a:pt x="16" y="49"/>
                          <a:pt x="16" y="50"/>
                        </a:cubicBezTo>
                        <a:cubicBezTo>
                          <a:pt x="15" y="50"/>
                          <a:pt x="14" y="49"/>
                          <a:pt x="12" y="49"/>
                        </a:cubicBezTo>
                        <a:cubicBezTo>
                          <a:pt x="12" y="49"/>
                          <a:pt x="11" y="49"/>
                          <a:pt x="11" y="49"/>
                        </a:cubicBezTo>
                        <a:cubicBezTo>
                          <a:pt x="9" y="48"/>
                          <a:pt x="6" y="48"/>
                          <a:pt x="5" y="47"/>
                        </a:cubicBezTo>
                        <a:cubicBezTo>
                          <a:pt x="5" y="45"/>
                          <a:pt x="5" y="45"/>
                          <a:pt x="5" y="45"/>
                        </a:cubicBezTo>
                        <a:cubicBezTo>
                          <a:pt x="5" y="41"/>
                          <a:pt x="4" y="38"/>
                          <a:pt x="5" y="35"/>
                        </a:cubicBezTo>
                        <a:cubicBezTo>
                          <a:pt x="5" y="35"/>
                          <a:pt x="5" y="35"/>
                          <a:pt x="5" y="35"/>
                        </a:cubicBezTo>
                        <a:cubicBezTo>
                          <a:pt x="8" y="37"/>
                          <a:pt x="10" y="38"/>
                          <a:pt x="13" y="37"/>
                        </a:cubicBezTo>
                        <a:cubicBezTo>
                          <a:pt x="14" y="37"/>
                          <a:pt x="15" y="36"/>
                          <a:pt x="16" y="34"/>
                        </a:cubicBezTo>
                        <a:cubicBezTo>
                          <a:pt x="17" y="31"/>
                          <a:pt x="17" y="26"/>
                          <a:pt x="13" y="23"/>
                        </a:cubicBezTo>
                        <a:cubicBezTo>
                          <a:pt x="11" y="22"/>
                          <a:pt x="8" y="24"/>
                          <a:pt x="7" y="25"/>
                        </a:cubicBezTo>
                        <a:cubicBezTo>
                          <a:pt x="6" y="25"/>
                          <a:pt x="5" y="26"/>
                          <a:pt x="5" y="26"/>
                        </a:cubicBezTo>
                        <a:cubicBezTo>
                          <a:pt x="4" y="26"/>
                          <a:pt x="4" y="26"/>
                          <a:pt x="4" y="26"/>
                        </a:cubicBezTo>
                        <a:cubicBezTo>
                          <a:pt x="3" y="24"/>
                          <a:pt x="4" y="16"/>
                          <a:pt x="4" y="13"/>
                        </a:cubicBezTo>
                        <a:close/>
                        <a:moveTo>
                          <a:pt x="25" y="55"/>
                        </a:moveTo>
                        <a:cubicBezTo>
                          <a:pt x="25" y="55"/>
                          <a:pt x="25" y="55"/>
                          <a:pt x="25" y="55"/>
                        </a:cubicBezTo>
                        <a:cubicBezTo>
                          <a:pt x="25" y="55"/>
                          <a:pt x="25" y="55"/>
                          <a:pt x="25" y="55"/>
                        </a:cubicBezTo>
                        <a:cubicBezTo>
                          <a:pt x="25" y="55"/>
                          <a:pt x="25" y="55"/>
                          <a:pt x="25" y="55"/>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87" name="Freeform 19"/>
                  <p:cNvSpPr>
                    <a:spLocks noEditPoints="1"/>
                  </p:cNvSpPr>
                  <p:nvPr/>
                </p:nvSpPr>
                <p:spPr bwMode="auto">
                  <a:xfrm>
                    <a:off x="5164138" y="5407025"/>
                    <a:ext cx="150813" cy="125413"/>
                  </a:xfrm>
                  <a:custGeom>
                    <a:avLst/>
                    <a:gdLst>
                      <a:gd name="T0" fmla="*/ 18 w 40"/>
                      <a:gd name="T1" fmla="*/ 31 h 33"/>
                      <a:gd name="T2" fmla="*/ 17 w 40"/>
                      <a:gd name="T3" fmla="*/ 25 h 33"/>
                      <a:gd name="T4" fmla="*/ 22 w 40"/>
                      <a:gd name="T5" fmla="*/ 28 h 33"/>
                      <a:gd name="T6" fmla="*/ 21 w 40"/>
                      <a:gd name="T7" fmla="*/ 32 h 33"/>
                      <a:gd name="T8" fmla="*/ 35 w 40"/>
                      <a:gd name="T9" fmla="*/ 27 h 33"/>
                      <a:gd name="T10" fmla="*/ 36 w 40"/>
                      <a:gd name="T11" fmla="*/ 21 h 33"/>
                      <a:gd name="T12" fmla="*/ 31 w 40"/>
                      <a:gd name="T13" fmla="*/ 22 h 33"/>
                      <a:gd name="T14" fmla="*/ 30 w 40"/>
                      <a:gd name="T15" fmla="*/ 16 h 33"/>
                      <a:gd name="T16" fmla="*/ 39 w 40"/>
                      <a:gd name="T17" fmla="*/ 17 h 33"/>
                      <a:gd name="T18" fmla="*/ 39 w 40"/>
                      <a:gd name="T19" fmla="*/ 17 h 33"/>
                      <a:gd name="T20" fmla="*/ 39 w 40"/>
                      <a:gd name="T21" fmla="*/ 17 h 33"/>
                      <a:gd name="T22" fmla="*/ 39 w 40"/>
                      <a:gd name="T23" fmla="*/ 17 h 33"/>
                      <a:gd name="T24" fmla="*/ 40 w 40"/>
                      <a:gd name="T25" fmla="*/ 9 h 33"/>
                      <a:gd name="T26" fmla="*/ 35 w 40"/>
                      <a:gd name="T27" fmla="*/ 8 h 33"/>
                      <a:gd name="T28" fmla="*/ 32 w 40"/>
                      <a:gd name="T29" fmla="*/ 8 h 33"/>
                      <a:gd name="T30" fmla="*/ 31 w 40"/>
                      <a:gd name="T31" fmla="*/ 0 h 33"/>
                      <a:gd name="T32" fmla="*/ 22 w 40"/>
                      <a:gd name="T33" fmla="*/ 8 h 33"/>
                      <a:gd name="T34" fmla="*/ 18 w 40"/>
                      <a:gd name="T35" fmla="*/ 7 h 33"/>
                      <a:gd name="T36" fmla="*/ 13 w 40"/>
                      <a:gd name="T37" fmla="*/ 8 h 33"/>
                      <a:gd name="T38" fmla="*/ 11 w 40"/>
                      <a:gd name="T39" fmla="*/ 14 h 33"/>
                      <a:gd name="T40" fmla="*/ 2 w 40"/>
                      <a:gd name="T41" fmla="*/ 16 h 33"/>
                      <a:gd name="T42" fmla="*/ 8 w 40"/>
                      <a:gd name="T43" fmla="*/ 23 h 33"/>
                      <a:gd name="T44" fmla="*/ 6 w 40"/>
                      <a:gd name="T45" fmla="*/ 28 h 33"/>
                      <a:gd name="T46" fmla="*/ 5 w 40"/>
                      <a:gd name="T47" fmla="*/ 30 h 33"/>
                      <a:gd name="T48" fmla="*/ 38 w 40"/>
                      <a:gd name="T49" fmla="*/ 16 h 33"/>
                      <a:gd name="T50" fmla="*/ 37 w 40"/>
                      <a:gd name="T51" fmla="*/ 16 h 33"/>
                      <a:gd name="T52" fmla="*/ 37 w 40"/>
                      <a:gd name="T53" fmla="*/ 16 h 33"/>
                      <a:gd name="T54" fmla="*/ 8 w 40"/>
                      <a:gd name="T55" fmla="*/ 29 h 33"/>
                      <a:gd name="T56" fmla="*/ 11 w 40"/>
                      <a:gd name="T57" fmla="*/ 20 h 33"/>
                      <a:gd name="T58" fmla="*/ 3 w 40"/>
                      <a:gd name="T59" fmla="*/ 23 h 33"/>
                      <a:gd name="T60" fmla="*/ 8 w 40"/>
                      <a:gd name="T61" fmla="*/ 15 h 33"/>
                      <a:gd name="T62" fmla="*/ 14 w 40"/>
                      <a:gd name="T63" fmla="*/ 14 h 33"/>
                      <a:gd name="T64" fmla="*/ 15 w 40"/>
                      <a:gd name="T65" fmla="*/ 9 h 33"/>
                      <a:gd name="T66" fmla="*/ 18 w 40"/>
                      <a:gd name="T67" fmla="*/ 9 h 33"/>
                      <a:gd name="T68" fmla="*/ 22 w 40"/>
                      <a:gd name="T69" fmla="*/ 10 h 33"/>
                      <a:gd name="T70" fmla="*/ 24 w 40"/>
                      <a:gd name="T71" fmla="*/ 7 h 33"/>
                      <a:gd name="T72" fmla="*/ 33 w 40"/>
                      <a:gd name="T73" fmla="*/ 3 h 33"/>
                      <a:gd name="T74" fmla="*/ 28 w 40"/>
                      <a:gd name="T75" fmla="*/ 8 h 33"/>
                      <a:gd name="T76" fmla="*/ 34 w 40"/>
                      <a:gd name="T77" fmla="*/ 10 h 33"/>
                      <a:gd name="T78" fmla="*/ 38 w 40"/>
                      <a:gd name="T79" fmla="*/ 10 h 33"/>
                      <a:gd name="T80" fmla="*/ 37 w 40"/>
                      <a:gd name="T81" fmla="*/ 16 h 33"/>
                      <a:gd name="T82" fmla="*/ 37 w 40"/>
                      <a:gd name="T83" fmla="*/ 16 h 33"/>
                      <a:gd name="T84" fmla="*/ 37 w 40"/>
                      <a:gd name="T85" fmla="*/ 17 h 33"/>
                      <a:gd name="T86" fmla="*/ 30 w 40"/>
                      <a:gd name="T87" fmla="*/ 14 h 33"/>
                      <a:gd name="T88" fmla="*/ 31 w 40"/>
                      <a:gd name="T89" fmla="*/ 24 h 33"/>
                      <a:gd name="T90" fmla="*/ 34 w 40"/>
                      <a:gd name="T91" fmla="*/ 26 h 33"/>
                      <a:gd name="T92" fmla="*/ 30 w 40"/>
                      <a:gd name="T93" fmla="*/ 30 h 33"/>
                      <a:gd name="T94" fmla="*/ 26 w 40"/>
                      <a:gd name="T95" fmla="*/ 25 h 33"/>
                      <a:gd name="T96" fmla="*/ 16 w 40"/>
                      <a:gd name="T97" fmla="*/ 28 h 33"/>
                      <a:gd name="T98" fmla="*/ 8 w 40"/>
                      <a:gd name="T99" fmla="*/ 29 h 33"/>
                      <a:gd name="T100" fmla="*/ 39 w 40"/>
                      <a:gd name="T101" fmla="*/ 17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 h="33">
                        <a:moveTo>
                          <a:pt x="6" y="31"/>
                        </a:moveTo>
                        <a:cubicBezTo>
                          <a:pt x="6" y="31"/>
                          <a:pt x="7" y="31"/>
                          <a:pt x="7" y="31"/>
                        </a:cubicBezTo>
                        <a:cubicBezTo>
                          <a:pt x="12" y="32"/>
                          <a:pt x="16" y="33"/>
                          <a:pt x="18" y="31"/>
                        </a:cubicBezTo>
                        <a:cubicBezTo>
                          <a:pt x="19" y="31"/>
                          <a:pt x="19" y="30"/>
                          <a:pt x="19" y="29"/>
                        </a:cubicBezTo>
                        <a:cubicBezTo>
                          <a:pt x="19" y="28"/>
                          <a:pt x="19" y="28"/>
                          <a:pt x="18" y="27"/>
                        </a:cubicBezTo>
                        <a:cubicBezTo>
                          <a:pt x="17" y="26"/>
                          <a:pt x="17" y="25"/>
                          <a:pt x="17" y="25"/>
                        </a:cubicBezTo>
                        <a:cubicBezTo>
                          <a:pt x="18" y="23"/>
                          <a:pt x="21" y="24"/>
                          <a:pt x="23" y="24"/>
                        </a:cubicBezTo>
                        <a:cubicBezTo>
                          <a:pt x="23" y="24"/>
                          <a:pt x="23" y="25"/>
                          <a:pt x="24" y="25"/>
                        </a:cubicBezTo>
                        <a:cubicBezTo>
                          <a:pt x="24" y="26"/>
                          <a:pt x="23" y="27"/>
                          <a:pt x="22" y="28"/>
                        </a:cubicBezTo>
                        <a:cubicBezTo>
                          <a:pt x="21" y="29"/>
                          <a:pt x="21" y="30"/>
                          <a:pt x="21" y="30"/>
                        </a:cubicBezTo>
                        <a:cubicBezTo>
                          <a:pt x="20" y="31"/>
                          <a:pt x="20" y="31"/>
                          <a:pt x="21" y="31"/>
                        </a:cubicBezTo>
                        <a:cubicBezTo>
                          <a:pt x="21" y="31"/>
                          <a:pt x="21" y="32"/>
                          <a:pt x="21" y="32"/>
                        </a:cubicBezTo>
                        <a:cubicBezTo>
                          <a:pt x="24" y="33"/>
                          <a:pt x="27" y="33"/>
                          <a:pt x="30" y="32"/>
                        </a:cubicBezTo>
                        <a:cubicBezTo>
                          <a:pt x="32" y="32"/>
                          <a:pt x="32" y="32"/>
                          <a:pt x="32" y="32"/>
                        </a:cubicBezTo>
                        <a:cubicBezTo>
                          <a:pt x="34" y="32"/>
                          <a:pt x="34" y="30"/>
                          <a:pt x="35" y="27"/>
                        </a:cubicBezTo>
                        <a:cubicBezTo>
                          <a:pt x="35" y="27"/>
                          <a:pt x="35" y="27"/>
                          <a:pt x="36" y="27"/>
                        </a:cubicBezTo>
                        <a:cubicBezTo>
                          <a:pt x="36" y="25"/>
                          <a:pt x="37" y="24"/>
                          <a:pt x="37" y="22"/>
                        </a:cubicBezTo>
                        <a:cubicBezTo>
                          <a:pt x="37" y="21"/>
                          <a:pt x="37" y="21"/>
                          <a:pt x="36" y="21"/>
                        </a:cubicBezTo>
                        <a:cubicBezTo>
                          <a:pt x="36" y="21"/>
                          <a:pt x="36" y="21"/>
                          <a:pt x="36" y="21"/>
                        </a:cubicBezTo>
                        <a:cubicBezTo>
                          <a:pt x="34" y="21"/>
                          <a:pt x="33" y="21"/>
                          <a:pt x="32" y="21"/>
                        </a:cubicBezTo>
                        <a:cubicBezTo>
                          <a:pt x="31" y="21"/>
                          <a:pt x="31" y="21"/>
                          <a:pt x="31" y="22"/>
                        </a:cubicBezTo>
                        <a:cubicBezTo>
                          <a:pt x="30" y="22"/>
                          <a:pt x="29" y="22"/>
                          <a:pt x="29" y="21"/>
                        </a:cubicBezTo>
                        <a:cubicBezTo>
                          <a:pt x="28" y="21"/>
                          <a:pt x="28" y="20"/>
                          <a:pt x="28" y="19"/>
                        </a:cubicBezTo>
                        <a:cubicBezTo>
                          <a:pt x="29" y="18"/>
                          <a:pt x="29" y="17"/>
                          <a:pt x="30" y="16"/>
                        </a:cubicBezTo>
                        <a:cubicBezTo>
                          <a:pt x="31" y="16"/>
                          <a:pt x="32" y="17"/>
                          <a:pt x="32" y="17"/>
                        </a:cubicBezTo>
                        <a:cubicBezTo>
                          <a:pt x="33" y="19"/>
                          <a:pt x="35" y="20"/>
                          <a:pt x="37" y="19"/>
                        </a:cubicBezTo>
                        <a:cubicBezTo>
                          <a:pt x="37" y="19"/>
                          <a:pt x="38" y="19"/>
                          <a:pt x="39" y="17"/>
                        </a:cubicBezTo>
                        <a:cubicBezTo>
                          <a:pt x="39" y="17"/>
                          <a:pt x="39" y="17"/>
                          <a:pt x="39" y="17"/>
                        </a:cubicBezTo>
                        <a:cubicBezTo>
                          <a:pt x="39" y="17"/>
                          <a:pt x="39" y="17"/>
                          <a:pt x="39" y="17"/>
                        </a:cubicBezTo>
                        <a:cubicBezTo>
                          <a:pt x="39" y="17"/>
                          <a:pt x="39" y="17"/>
                          <a:pt x="39" y="17"/>
                        </a:cubicBezTo>
                        <a:cubicBezTo>
                          <a:pt x="39" y="17"/>
                          <a:pt x="39" y="17"/>
                          <a:pt x="39" y="17"/>
                        </a:cubicBezTo>
                        <a:cubicBezTo>
                          <a:pt x="39" y="17"/>
                          <a:pt x="39" y="17"/>
                          <a:pt x="39" y="17"/>
                        </a:cubicBezTo>
                        <a:cubicBezTo>
                          <a:pt x="39" y="17"/>
                          <a:pt x="39" y="17"/>
                          <a:pt x="39" y="17"/>
                        </a:cubicBezTo>
                        <a:cubicBezTo>
                          <a:pt x="39" y="17"/>
                          <a:pt x="39" y="17"/>
                          <a:pt x="39" y="17"/>
                        </a:cubicBezTo>
                        <a:cubicBezTo>
                          <a:pt x="39" y="17"/>
                          <a:pt x="39" y="16"/>
                          <a:pt x="39" y="16"/>
                        </a:cubicBezTo>
                        <a:cubicBezTo>
                          <a:pt x="39" y="16"/>
                          <a:pt x="39" y="17"/>
                          <a:pt x="39" y="17"/>
                        </a:cubicBezTo>
                        <a:cubicBezTo>
                          <a:pt x="39" y="17"/>
                          <a:pt x="39" y="16"/>
                          <a:pt x="39" y="15"/>
                        </a:cubicBezTo>
                        <a:cubicBezTo>
                          <a:pt x="39" y="13"/>
                          <a:pt x="40" y="9"/>
                          <a:pt x="40" y="9"/>
                        </a:cubicBezTo>
                        <a:cubicBezTo>
                          <a:pt x="40" y="9"/>
                          <a:pt x="40" y="9"/>
                          <a:pt x="40" y="9"/>
                        </a:cubicBezTo>
                        <a:cubicBezTo>
                          <a:pt x="40" y="9"/>
                          <a:pt x="40" y="8"/>
                          <a:pt x="40" y="8"/>
                        </a:cubicBezTo>
                        <a:cubicBezTo>
                          <a:pt x="39" y="7"/>
                          <a:pt x="39" y="7"/>
                          <a:pt x="37" y="8"/>
                        </a:cubicBezTo>
                        <a:cubicBezTo>
                          <a:pt x="36" y="8"/>
                          <a:pt x="35" y="8"/>
                          <a:pt x="35" y="8"/>
                        </a:cubicBezTo>
                        <a:cubicBezTo>
                          <a:pt x="34" y="8"/>
                          <a:pt x="34" y="8"/>
                          <a:pt x="33" y="8"/>
                        </a:cubicBezTo>
                        <a:cubicBezTo>
                          <a:pt x="33" y="8"/>
                          <a:pt x="32" y="8"/>
                          <a:pt x="31" y="8"/>
                        </a:cubicBezTo>
                        <a:cubicBezTo>
                          <a:pt x="32" y="8"/>
                          <a:pt x="32" y="8"/>
                          <a:pt x="32" y="8"/>
                        </a:cubicBezTo>
                        <a:cubicBezTo>
                          <a:pt x="33" y="7"/>
                          <a:pt x="34" y="7"/>
                          <a:pt x="34" y="6"/>
                        </a:cubicBezTo>
                        <a:cubicBezTo>
                          <a:pt x="35" y="4"/>
                          <a:pt x="35" y="3"/>
                          <a:pt x="35" y="3"/>
                        </a:cubicBezTo>
                        <a:cubicBezTo>
                          <a:pt x="34" y="1"/>
                          <a:pt x="32" y="0"/>
                          <a:pt x="31" y="0"/>
                        </a:cubicBezTo>
                        <a:cubicBezTo>
                          <a:pt x="29" y="0"/>
                          <a:pt x="25" y="0"/>
                          <a:pt x="23" y="3"/>
                        </a:cubicBezTo>
                        <a:cubicBezTo>
                          <a:pt x="22" y="4"/>
                          <a:pt x="21" y="5"/>
                          <a:pt x="22" y="7"/>
                        </a:cubicBezTo>
                        <a:cubicBezTo>
                          <a:pt x="22" y="7"/>
                          <a:pt x="22" y="7"/>
                          <a:pt x="22" y="8"/>
                        </a:cubicBezTo>
                        <a:cubicBezTo>
                          <a:pt x="21" y="7"/>
                          <a:pt x="21" y="7"/>
                          <a:pt x="21" y="7"/>
                        </a:cubicBezTo>
                        <a:cubicBezTo>
                          <a:pt x="20" y="7"/>
                          <a:pt x="20" y="7"/>
                          <a:pt x="20" y="7"/>
                        </a:cubicBezTo>
                        <a:cubicBezTo>
                          <a:pt x="18" y="7"/>
                          <a:pt x="18" y="7"/>
                          <a:pt x="18" y="7"/>
                        </a:cubicBezTo>
                        <a:cubicBezTo>
                          <a:pt x="17" y="7"/>
                          <a:pt x="17" y="7"/>
                          <a:pt x="16" y="7"/>
                        </a:cubicBezTo>
                        <a:cubicBezTo>
                          <a:pt x="16" y="7"/>
                          <a:pt x="15" y="7"/>
                          <a:pt x="15" y="7"/>
                        </a:cubicBezTo>
                        <a:cubicBezTo>
                          <a:pt x="15" y="7"/>
                          <a:pt x="13" y="7"/>
                          <a:pt x="13" y="8"/>
                        </a:cubicBezTo>
                        <a:cubicBezTo>
                          <a:pt x="12" y="10"/>
                          <a:pt x="12" y="12"/>
                          <a:pt x="12" y="13"/>
                        </a:cubicBezTo>
                        <a:cubicBezTo>
                          <a:pt x="12" y="13"/>
                          <a:pt x="12" y="13"/>
                          <a:pt x="12" y="14"/>
                        </a:cubicBezTo>
                        <a:cubicBezTo>
                          <a:pt x="12" y="14"/>
                          <a:pt x="11" y="14"/>
                          <a:pt x="11" y="14"/>
                        </a:cubicBezTo>
                        <a:cubicBezTo>
                          <a:pt x="11" y="14"/>
                          <a:pt x="11" y="14"/>
                          <a:pt x="10" y="14"/>
                        </a:cubicBezTo>
                        <a:cubicBezTo>
                          <a:pt x="9" y="14"/>
                          <a:pt x="9" y="13"/>
                          <a:pt x="8" y="13"/>
                        </a:cubicBezTo>
                        <a:cubicBezTo>
                          <a:pt x="6" y="13"/>
                          <a:pt x="4" y="14"/>
                          <a:pt x="2" y="16"/>
                        </a:cubicBezTo>
                        <a:cubicBezTo>
                          <a:pt x="1" y="18"/>
                          <a:pt x="0" y="20"/>
                          <a:pt x="0" y="22"/>
                        </a:cubicBezTo>
                        <a:cubicBezTo>
                          <a:pt x="1" y="23"/>
                          <a:pt x="1" y="24"/>
                          <a:pt x="2" y="25"/>
                        </a:cubicBezTo>
                        <a:cubicBezTo>
                          <a:pt x="4" y="25"/>
                          <a:pt x="6" y="24"/>
                          <a:pt x="8" y="23"/>
                        </a:cubicBezTo>
                        <a:cubicBezTo>
                          <a:pt x="8" y="23"/>
                          <a:pt x="9" y="23"/>
                          <a:pt x="9" y="23"/>
                        </a:cubicBezTo>
                        <a:cubicBezTo>
                          <a:pt x="8" y="24"/>
                          <a:pt x="8" y="25"/>
                          <a:pt x="7" y="26"/>
                        </a:cubicBezTo>
                        <a:cubicBezTo>
                          <a:pt x="7" y="26"/>
                          <a:pt x="7" y="27"/>
                          <a:pt x="6" y="28"/>
                        </a:cubicBezTo>
                        <a:cubicBezTo>
                          <a:pt x="6" y="28"/>
                          <a:pt x="6" y="28"/>
                          <a:pt x="6" y="28"/>
                        </a:cubicBezTo>
                        <a:cubicBezTo>
                          <a:pt x="5" y="29"/>
                          <a:pt x="5" y="29"/>
                          <a:pt x="5" y="29"/>
                        </a:cubicBezTo>
                        <a:cubicBezTo>
                          <a:pt x="5" y="29"/>
                          <a:pt x="5" y="30"/>
                          <a:pt x="5" y="30"/>
                        </a:cubicBezTo>
                        <a:cubicBezTo>
                          <a:pt x="6" y="30"/>
                          <a:pt x="6" y="31"/>
                          <a:pt x="6" y="31"/>
                        </a:cubicBezTo>
                        <a:close/>
                        <a:moveTo>
                          <a:pt x="38" y="16"/>
                        </a:moveTo>
                        <a:cubicBezTo>
                          <a:pt x="38" y="16"/>
                          <a:pt x="38" y="16"/>
                          <a:pt x="38" y="16"/>
                        </a:cubicBezTo>
                        <a:cubicBezTo>
                          <a:pt x="38" y="16"/>
                          <a:pt x="38" y="16"/>
                          <a:pt x="38" y="16"/>
                        </a:cubicBezTo>
                        <a:cubicBezTo>
                          <a:pt x="38" y="16"/>
                          <a:pt x="38" y="16"/>
                          <a:pt x="38" y="16"/>
                        </a:cubicBezTo>
                        <a:close/>
                        <a:moveTo>
                          <a:pt x="37" y="16"/>
                        </a:moveTo>
                        <a:cubicBezTo>
                          <a:pt x="37" y="16"/>
                          <a:pt x="37" y="16"/>
                          <a:pt x="37" y="16"/>
                        </a:cubicBezTo>
                        <a:cubicBezTo>
                          <a:pt x="37" y="16"/>
                          <a:pt x="37" y="16"/>
                          <a:pt x="37" y="16"/>
                        </a:cubicBezTo>
                        <a:cubicBezTo>
                          <a:pt x="37" y="16"/>
                          <a:pt x="37" y="16"/>
                          <a:pt x="37" y="16"/>
                        </a:cubicBezTo>
                        <a:close/>
                        <a:moveTo>
                          <a:pt x="8" y="29"/>
                        </a:moveTo>
                        <a:cubicBezTo>
                          <a:pt x="8" y="29"/>
                          <a:pt x="8" y="29"/>
                          <a:pt x="8" y="29"/>
                        </a:cubicBezTo>
                        <a:cubicBezTo>
                          <a:pt x="8" y="29"/>
                          <a:pt x="8" y="29"/>
                          <a:pt x="8" y="29"/>
                        </a:cubicBezTo>
                        <a:cubicBezTo>
                          <a:pt x="9" y="28"/>
                          <a:pt x="9" y="27"/>
                          <a:pt x="9" y="27"/>
                        </a:cubicBezTo>
                        <a:cubicBezTo>
                          <a:pt x="10" y="25"/>
                          <a:pt x="11" y="23"/>
                          <a:pt x="11" y="21"/>
                        </a:cubicBezTo>
                        <a:cubicBezTo>
                          <a:pt x="11" y="21"/>
                          <a:pt x="11" y="21"/>
                          <a:pt x="11" y="20"/>
                        </a:cubicBezTo>
                        <a:cubicBezTo>
                          <a:pt x="11" y="20"/>
                          <a:pt x="10" y="20"/>
                          <a:pt x="10" y="20"/>
                        </a:cubicBezTo>
                        <a:cubicBezTo>
                          <a:pt x="9" y="20"/>
                          <a:pt x="8" y="21"/>
                          <a:pt x="7" y="21"/>
                        </a:cubicBezTo>
                        <a:cubicBezTo>
                          <a:pt x="6" y="22"/>
                          <a:pt x="4" y="23"/>
                          <a:pt x="3" y="23"/>
                        </a:cubicBezTo>
                        <a:cubicBezTo>
                          <a:pt x="3" y="23"/>
                          <a:pt x="3" y="22"/>
                          <a:pt x="2" y="22"/>
                        </a:cubicBezTo>
                        <a:cubicBezTo>
                          <a:pt x="2" y="21"/>
                          <a:pt x="3" y="19"/>
                          <a:pt x="4" y="18"/>
                        </a:cubicBezTo>
                        <a:cubicBezTo>
                          <a:pt x="5" y="16"/>
                          <a:pt x="7" y="15"/>
                          <a:pt x="8" y="15"/>
                        </a:cubicBezTo>
                        <a:cubicBezTo>
                          <a:pt x="8" y="15"/>
                          <a:pt x="9" y="16"/>
                          <a:pt x="9" y="16"/>
                        </a:cubicBezTo>
                        <a:cubicBezTo>
                          <a:pt x="10" y="16"/>
                          <a:pt x="11" y="17"/>
                          <a:pt x="12" y="16"/>
                        </a:cubicBezTo>
                        <a:cubicBezTo>
                          <a:pt x="13" y="16"/>
                          <a:pt x="13" y="15"/>
                          <a:pt x="14" y="14"/>
                        </a:cubicBezTo>
                        <a:cubicBezTo>
                          <a:pt x="14" y="14"/>
                          <a:pt x="14" y="14"/>
                          <a:pt x="14" y="14"/>
                        </a:cubicBezTo>
                        <a:cubicBezTo>
                          <a:pt x="14" y="12"/>
                          <a:pt x="14" y="10"/>
                          <a:pt x="15" y="9"/>
                        </a:cubicBezTo>
                        <a:cubicBezTo>
                          <a:pt x="15" y="9"/>
                          <a:pt x="15" y="9"/>
                          <a:pt x="15" y="9"/>
                        </a:cubicBezTo>
                        <a:cubicBezTo>
                          <a:pt x="15" y="9"/>
                          <a:pt x="15" y="9"/>
                          <a:pt x="15" y="9"/>
                        </a:cubicBezTo>
                        <a:cubicBezTo>
                          <a:pt x="15" y="9"/>
                          <a:pt x="15" y="9"/>
                          <a:pt x="15" y="9"/>
                        </a:cubicBezTo>
                        <a:cubicBezTo>
                          <a:pt x="16" y="9"/>
                          <a:pt x="17" y="9"/>
                          <a:pt x="18" y="9"/>
                        </a:cubicBezTo>
                        <a:cubicBezTo>
                          <a:pt x="19" y="9"/>
                          <a:pt x="19" y="9"/>
                          <a:pt x="19" y="9"/>
                        </a:cubicBezTo>
                        <a:cubicBezTo>
                          <a:pt x="20" y="9"/>
                          <a:pt x="20" y="9"/>
                          <a:pt x="21" y="10"/>
                        </a:cubicBezTo>
                        <a:cubicBezTo>
                          <a:pt x="22" y="10"/>
                          <a:pt x="22" y="10"/>
                          <a:pt x="22" y="10"/>
                        </a:cubicBezTo>
                        <a:cubicBezTo>
                          <a:pt x="22" y="10"/>
                          <a:pt x="23" y="10"/>
                          <a:pt x="24" y="9"/>
                        </a:cubicBezTo>
                        <a:cubicBezTo>
                          <a:pt x="24" y="8"/>
                          <a:pt x="24" y="8"/>
                          <a:pt x="24" y="7"/>
                        </a:cubicBezTo>
                        <a:cubicBezTo>
                          <a:pt x="24" y="7"/>
                          <a:pt x="24" y="7"/>
                          <a:pt x="24" y="7"/>
                        </a:cubicBezTo>
                        <a:cubicBezTo>
                          <a:pt x="23" y="6"/>
                          <a:pt x="24" y="5"/>
                          <a:pt x="24" y="4"/>
                        </a:cubicBezTo>
                        <a:cubicBezTo>
                          <a:pt x="26" y="2"/>
                          <a:pt x="29" y="2"/>
                          <a:pt x="31" y="2"/>
                        </a:cubicBezTo>
                        <a:cubicBezTo>
                          <a:pt x="32" y="2"/>
                          <a:pt x="33" y="3"/>
                          <a:pt x="33" y="3"/>
                        </a:cubicBezTo>
                        <a:cubicBezTo>
                          <a:pt x="33" y="3"/>
                          <a:pt x="33" y="4"/>
                          <a:pt x="33" y="4"/>
                        </a:cubicBezTo>
                        <a:cubicBezTo>
                          <a:pt x="32" y="5"/>
                          <a:pt x="31" y="6"/>
                          <a:pt x="31" y="6"/>
                        </a:cubicBezTo>
                        <a:cubicBezTo>
                          <a:pt x="30" y="7"/>
                          <a:pt x="29" y="7"/>
                          <a:pt x="28" y="8"/>
                        </a:cubicBezTo>
                        <a:cubicBezTo>
                          <a:pt x="28" y="9"/>
                          <a:pt x="28" y="9"/>
                          <a:pt x="28" y="9"/>
                        </a:cubicBezTo>
                        <a:cubicBezTo>
                          <a:pt x="28" y="10"/>
                          <a:pt x="28" y="10"/>
                          <a:pt x="29" y="10"/>
                        </a:cubicBezTo>
                        <a:cubicBezTo>
                          <a:pt x="30" y="10"/>
                          <a:pt x="32" y="10"/>
                          <a:pt x="34" y="10"/>
                        </a:cubicBezTo>
                        <a:cubicBezTo>
                          <a:pt x="34" y="10"/>
                          <a:pt x="35" y="10"/>
                          <a:pt x="35" y="10"/>
                        </a:cubicBezTo>
                        <a:cubicBezTo>
                          <a:pt x="36" y="10"/>
                          <a:pt x="36" y="10"/>
                          <a:pt x="37" y="10"/>
                        </a:cubicBezTo>
                        <a:cubicBezTo>
                          <a:pt x="37" y="10"/>
                          <a:pt x="37" y="10"/>
                          <a:pt x="38" y="10"/>
                        </a:cubicBezTo>
                        <a:cubicBezTo>
                          <a:pt x="38" y="11"/>
                          <a:pt x="37" y="12"/>
                          <a:pt x="37" y="14"/>
                        </a:cubicBezTo>
                        <a:cubicBezTo>
                          <a:pt x="37" y="15"/>
                          <a:pt x="37" y="16"/>
                          <a:pt x="37" y="16"/>
                        </a:cubicBezTo>
                        <a:cubicBezTo>
                          <a:pt x="37" y="16"/>
                          <a:pt x="37" y="16"/>
                          <a:pt x="37" y="16"/>
                        </a:cubicBezTo>
                        <a:cubicBezTo>
                          <a:pt x="37" y="16"/>
                          <a:pt x="37" y="16"/>
                          <a:pt x="37" y="16"/>
                        </a:cubicBezTo>
                        <a:cubicBezTo>
                          <a:pt x="37" y="16"/>
                          <a:pt x="37" y="16"/>
                          <a:pt x="37" y="16"/>
                        </a:cubicBezTo>
                        <a:cubicBezTo>
                          <a:pt x="37" y="16"/>
                          <a:pt x="37" y="16"/>
                          <a:pt x="37" y="16"/>
                        </a:cubicBezTo>
                        <a:cubicBezTo>
                          <a:pt x="37" y="16"/>
                          <a:pt x="37" y="16"/>
                          <a:pt x="37" y="16"/>
                        </a:cubicBezTo>
                        <a:cubicBezTo>
                          <a:pt x="37" y="17"/>
                          <a:pt x="37" y="17"/>
                          <a:pt x="37" y="17"/>
                        </a:cubicBezTo>
                        <a:cubicBezTo>
                          <a:pt x="37" y="17"/>
                          <a:pt x="37" y="17"/>
                          <a:pt x="37" y="17"/>
                        </a:cubicBezTo>
                        <a:cubicBezTo>
                          <a:pt x="37" y="17"/>
                          <a:pt x="36" y="17"/>
                          <a:pt x="36" y="17"/>
                        </a:cubicBezTo>
                        <a:cubicBezTo>
                          <a:pt x="36" y="17"/>
                          <a:pt x="35" y="17"/>
                          <a:pt x="34" y="16"/>
                        </a:cubicBezTo>
                        <a:cubicBezTo>
                          <a:pt x="33" y="15"/>
                          <a:pt x="31" y="14"/>
                          <a:pt x="30" y="14"/>
                        </a:cubicBezTo>
                        <a:cubicBezTo>
                          <a:pt x="28" y="15"/>
                          <a:pt x="27" y="16"/>
                          <a:pt x="26" y="18"/>
                        </a:cubicBezTo>
                        <a:cubicBezTo>
                          <a:pt x="26" y="20"/>
                          <a:pt x="26" y="22"/>
                          <a:pt x="27" y="23"/>
                        </a:cubicBezTo>
                        <a:cubicBezTo>
                          <a:pt x="28" y="24"/>
                          <a:pt x="30" y="24"/>
                          <a:pt x="31" y="24"/>
                        </a:cubicBezTo>
                        <a:cubicBezTo>
                          <a:pt x="32" y="23"/>
                          <a:pt x="32" y="23"/>
                          <a:pt x="32" y="23"/>
                        </a:cubicBezTo>
                        <a:cubicBezTo>
                          <a:pt x="33" y="23"/>
                          <a:pt x="34" y="23"/>
                          <a:pt x="35" y="23"/>
                        </a:cubicBezTo>
                        <a:cubicBezTo>
                          <a:pt x="34" y="24"/>
                          <a:pt x="34" y="25"/>
                          <a:pt x="34" y="26"/>
                        </a:cubicBezTo>
                        <a:cubicBezTo>
                          <a:pt x="34" y="26"/>
                          <a:pt x="33" y="27"/>
                          <a:pt x="33" y="27"/>
                        </a:cubicBezTo>
                        <a:cubicBezTo>
                          <a:pt x="33" y="28"/>
                          <a:pt x="32" y="30"/>
                          <a:pt x="32" y="30"/>
                        </a:cubicBezTo>
                        <a:cubicBezTo>
                          <a:pt x="30" y="30"/>
                          <a:pt x="30" y="30"/>
                          <a:pt x="30" y="30"/>
                        </a:cubicBezTo>
                        <a:cubicBezTo>
                          <a:pt x="28" y="31"/>
                          <a:pt x="26" y="31"/>
                          <a:pt x="23" y="30"/>
                        </a:cubicBezTo>
                        <a:cubicBezTo>
                          <a:pt x="23" y="30"/>
                          <a:pt x="23" y="30"/>
                          <a:pt x="24" y="30"/>
                        </a:cubicBezTo>
                        <a:cubicBezTo>
                          <a:pt x="25" y="28"/>
                          <a:pt x="26" y="26"/>
                          <a:pt x="26" y="25"/>
                        </a:cubicBezTo>
                        <a:cubicBezTo>
                          <a:pt x="25" y="24"/>
                          <a:pt x="25" y="23"/>
                          <a:pt x="23" y="22"/>
                        </a:cubicBezTo>
                        <a:cubicBezTo>
                          <a:pt x="21" y="21"/>
                          <a:pt x="18" y="21"/>
                          <a:pt x="16" y="23"/>
                        </a:cubicBezTo>
                        <a:cubicBezTo>
                          <a:pt x="14" y="25"/>
                          <a:pt x="16" y="27"/>
                          <a:pt x="16" y="28"/>
                        </a:cubicBezTo>
                        <a:cubicBezTo>
                          <a:pt x="17" y="28"/>
                          <a:pt x="17" y="29"/>
                          <a:pt x="17" y="29"/>
                        </a:cubicBezTo>
                        <a:cubicBezTo>
                          <a:pt x="17" y="30"/>
                          <a:pt x="17" y="30"/>
                          <a:pt x="17" y="30"/>
                        </a:cubicBezTo>
                        <a:cubicBezTo>
                          <a:pt x="16" y="31"/>
                          <a:pt x="10" y="29"/>
                          <a:pt x="8" y="29"/>
                        </a:cubicBezTo>
                        <a:close/>
                        <a:moveTo>
                          <a:pt x="39" y="17"/>
                        </a:moveTo>
                        <a:cubicBezTo>
                          <a:pt x="39" y="17"/>
                          <a:pt x="39" y="17"/>
                          <a:pt x="39" y="17"/>
                        </a:cubicBezTo>
                        <a:cubicBezTo>
                          <a:pt x="39" y="17"/>
                          <a:pt x="39" y="17"/>
                          <a:pt x="39" y="1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grpSp>
            <p:sp>
              <p:nvSpPr>
                <p:cNvPr id="24" name="Freeform 20"/>
                <p:cNvSpPr>
                  <a:spLocks noEditPoints="1"/>
                </p:cNvSpPr>
                <p:nvPr/>
              </p:nvSpPr>
              <p:spPr bwMode="auto">
                <a:xfrm>
                  <a:off x="5344195" y="4483307"/>
                  <a:ext cx="484347" cy="434303"/>
                </a:xfrm>
                <a:custGeom>
                  <a:avLst/>
                  <a:gdLst>
                    <a:gd name="T0" fmla="*/ 93 w 117"/>
                    <a:gd name="T1" fmla="*/ 17 h 85"/>
                    <a:gd name="T2" fmla="*/ 64 w 117"/>
                    <a:gd name="T3" fmla="*/ 23 h 85"/>
                    <a:gd name="T4" fmla="*/ 66 w 117"/>
                    <a:gd name="T5" fmla="*/ 27 h 85"/>
                    <a:gd name="T6" fmla="*/ 93 w 117"/>
                    <a:gd name="T7" fmla="*/ 22 h 85"/>
                    <a:gd name="T8" fmla="*/ 97 w 117"/>
                    <a:gd name="T9" fmla="*/ 30 h 85"/>
                    <a:gd name="T10" fmla="*/ 81 w 117"/>
                    <a:gd name="T11" fmla="*/ 28 h 85"/>
                    <a:gd name="T12" fmla="*/ 65 w 117"/>
                    <a:gd name="T13" fmla="*/ 36 h 85"/>
                    <a:gd name="T14" fmla="*/ 82 w 117"/>
                    <a:gd name="T15" fmla="*/ 32 h 85"/>
                    <a:gd name="T16" fmla="*/ 97 w 117"/>
                    <a:gd name="T17" fmla="*/ 30 h 85"/>
                    <a:gd name="T18" fmla="*/ 97 w 117"/>
                    <a:gd name="T19" fmla="*/ 42 h 85"/>
                    <a:gd name="T20" fmla="*/ 97 w 117"/>
                    <a:gd name="T21" fmla="*/ 38 h 85"/>
                    <a:gd name="T22" fmla="*/ 68 w 117"/>
                    <a:gd name="T23" fmla="*/ 44 h 85"/>
                    <a:gd name="T24" fmla="*/ 70 w 117"/>
                    <a:gd name="T25" fmla="*/ 47 h 85"/>
                    <a:gd name="T26" fmla="*/ 84 w 117"/>
                    <a:gd name="T27" fmla="*/ 42 h 85"/>
                    <a:gd name="T28" fmla="*/ 9 w 117"/>
                    <a:gd name="T29" fmla="*/ 77 h 85"/>
                    <a:gd name="T30" fmla="*/ 25 w 117"/>
                    <a:gd name="T31" fmla="*/ 83 h 85"/>
                    <a:gd name="T32" fmla="*/ 60 w 117"/>
                    <a:gd name="T33" fmla="*/ 78 h 85"/>
                    <a:gd name="T34" fmla="*/ 88 w 117"/>
                    <a:gd name="T35" fmla="*/ 67 h 85"/>
                    <a:gd name="T36" fmla="*/ 114 w 117"/>
                    <a:gd name="T37" fmla="*/ 66 h 85"/>
                    <a:gd name="T38" fmla="*/ 109 w 117"/>
                    <a:gd name="T39" fmla="*/ 14 h 85"/>
                    <a:gd name="T40" fmla="*/ 101 w 117"/>
                    <a:gd name="T41" fmla="*/ 7 h 85"/>
                    <a:gd name="T42" fmla="*/ 99 w 117"/>
                    <a:gd name="T43" fmla="*/ 3 h 85"/>
                    <a:gd name="T44" fmla="*/ 53 w 117"/>
                    <a:gd name="T45" fmla="*/ 13 h 85"/>
                    <a:gd name="T46" fmla="*/ 6 w 117"/>
                    <a:gd name="T47" fmla="*/ 20 h 85"/>
                    <a:gd name="T48" fmla="*/ 5 w 117"/>
                    <a:gd name="T49" fmla="*/ 25 h 85"/>
                    <a:gd name="T50" fmla="*/ 1 w 117"/>
                    <a:gd name="T51" fmla="*/ 35 h 85"/>
                    <a:gd name="T52" fmla="*/ 37 w 117"/>
                    <a:gd name="T53" fmla="*/ 65 h 85"/>
                    <a:gd name="T54" fmla="*/ 9 w 117"/>
                    <a:gd name="T55" fmla="*/ 22 h 85"/>
                    <a:gd name="T56" fmla="*/ 51 w 117"/>
                    <a:gd name="T57" fmla="*/ 17 h 85"/>
                    <a:gd name="T58" fmla="*/ 106 w 117"/>
                    <a:gd name="T59" fmla="*/ 56 h 85"/>
                    <a:gd name="T60" fmla="*/ 65 w 117"/>
                    <a:gd name="T61" fmla="*/ 66 h 85"/>
                    <a:gd name="T62" fmla="*/ 77 w 117"/>
                    <a:gd name="T63" fmla="*/ 5 h 85"/>
                    <a:gd name="T64" fmla="*/ 106 w 117"/>
                    <a:gd name="T65" fmla="*/ 56 h 85"/>
                    <a:gd name="T66" fmla="*/ 6 w 117"/>
                    <a:gd name="T67" fmla="*/ 28 h 85"/>
                    <a:gd name="T68" fmla="*/ 16 w 117"/>
                    <a:gd name="T69" fmla="*/ 78 h 85"/>
                    <a:gd name="T70" fmla="*/ 37 w 117"/>
                    <a:gd name="T71" fmla="*/ 69 h 85"/>
                    <a:gd name="T72" fmla="*/ 62 w 117"/>
                    <a:gd name="T73" fmla="*/ 72 h 85"/>
                    <a:gd name="T74" fmla="*/ 63 w 117"/>
                    <a:gd name="T75" fmla="*/ 72 h 85"/>
                    <a:gd name="T76" fmla="*/ 63 w 117"/>
                    <a:gd name="T77" fmla="*/ 72 h 85"/>
                    <a:gd name="T78" fmla="*/ 63 w 117"/>
                    <a:gd name="T79" fmla="*/ 72 h 85"/>
                    <a:gd name="T80" fmla="*/ 63 w 117"/>
                    <a:gd name="T81" fmla="*/ 72 h 85"/>
                    <a:gd name="T82" fmla="*/ 64 w 117"/>
                    <a:gd name="T83" fmla="*/ 72 h 85"/>
                    <a:gd name="T84" fmla="*/ 64 w 117"/>
                    <a:gd name="T85" fmla="*/ 72 h 85"/>
                    <a:gd name="T86" fmla="*/ 64 w 117"/>
                    <a:gd name="T87" fmla="*/ 71 h 85"/>
                    <a:gd name="T88" fmla="*/ 64 w 117"/>
                    <a:gd name="T89" fmla="*/ 71 h 85"/>
                    <a:gd name="T90" fmla="*/ 65 w 117"/>
                    <a:gd name="T91" fmla="*/ 71 h 85"/>
                    <a:gd name="T92" fmla="*/ 87 w 117"/>
                    <a:gd name="T93" fmla="*/ 60 h 85"/>
                    <a:gd name="T94" fmla="*/ 110 w 117"/>
                    <a:gd name="T95" fmla="*/ 60 h 85"/>
                    <a:gd name="T96" fmla="*/ 102 w 117"/>
                    <a:gd name="T97" fmla="*/ 10 h 85"/>
                    <a:gd name="T98" fmla="*/ 114 w 117"/>
                    <a:gd name="T99" fmla="*/ 57 h 85"/>
                    <a:gd name="T100" fmla="*/ 105 w 117"/>
                    <a:gd name="T101" fmla="*/ 65 h 85"/>
                    <a:gd name="T102" fmla="*/ 68 w 117"/>
                    <a:gd name="T103" fmla="*/ 74 h 85"/>
                    <a:gd name="T104" fmla="*/ 39 w 117"/>
                    <a:gd name="T105" fmla="*/ 73 h 85"/>
                    <a:gd name="T106" fmla="*/ 16 w 117"/>
                    <a:gd name="T107" fmla="*/ 81 h 85"/>
                    <a:gd name="T108" fmla="*/ 4 w 117"/>
                    <a:gd name="T109" fmla="*/ 34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7" h="85">
                      <a:moveTo>
                        <a:pt x="95" y="20"/>
                      </a:moveTo>
                      <a:cubicBezTo>
                        <a:pt x="95" y="19"/>
                        <a:pt x="94" y="18"/>
                        <a:pt x="93" y="17"/>
                      </a:cubicBezTo>
                      <a:cubicBezTo>
                        <a:pt x="89" y="17"/>
                        <a:pt x="84" y="17"/>
                        <a:pt x="79" y="18"/>
                      </a:cubicBezTo>
                      <a:cubicBezTo>
                        <a:pt x="74" y="19"/>
                        <a:pt x="69" y="21"/>
                        <a:pt x="64" y="23"/>
                      </a:cubicBezTo>
                      <a:cubicBezTo>
                        <a:pt x="63" y="24"/>
                        <a:pt x="63" y="25"/>
                        <a:pt x="64" y="26"/>
                      </a:cubicBezTo>
                      <a:cubicBezTo>
                        <a:pt x="64" y="27"/>
                        <a:pt x="65" y="28"/>
                        <a:pt x="66" y="27"/>
                      </a:cubicBezTo>
                      <a:cubicBezTo>
                        <a:pt x="71" y="25"/>
                        <a:pt x="75" y="23"/>
                        <a:pt x="80" y="22"/>
                      </a:cubicBezTo>
                      <a:cubicBezTo>
                        <a:pt x="84" y="21"/>
                        <a:pt x="89" y="21"/>
                        <a:pt x="93" y="22"/>
                      </a:cubicBezTo>
                      <a:cubicBezTo>
                        <a:pt x="94" y="22"/>
                        <a:pt x="95" y="21"/>
                        <a:pt x="95" y="20"/>
                      </a:cubicBezTo>
                      <a:close/>
                      <a:moveTo>
                        <a:pt x="97" y="30"/>
                      </a:moveTo>
                      <a:cubicBezTo>
                        <a:pt x="97" y="29"/>
                        <a:pt x="96" y="28"/>
                        <a:pt x="95" y="27"/>
                      </a:cubicBezTo>
                      <a:cubicBezTo>
                        <a:pt x="91" y="27"/>
                        <a:pt x="86" y="27"/>
                        <a:pt x="81" y="28"/>
                      </a:cubicBezTo>
                      <a:cubicBezTo>
                        <a:pt x="76" y="29"/>
                        <a:pt x="71" y="31"/>
                        <a:pt x="66" y="34"/>
                      </a:cubicBezTo>
                      <a:cubicBezTo>
                        <a:pt x="65" y="34"/>
                        <a:pt x="65" y="35"/>
                        <a:pt x="65" y="36"/>
                      </a:cubicBezTo>
                      <a:cubicBezTo>
                        <a:pt x="66" y="37"/>
                        <a:pt x="67" y="38"/>
                        <a:pt x="68" y="37"/>
                      </a:cubicBezTo>
                      <a:cubicBezTo>
                        <a:pt x="72" y="35"/>
                        <a:pt x="77" y="33"/>
                        <a:pt x="82" y="32"/>
                      </a:cubicBezTo>
                      <a:cubicBezTo>
                        <a:pt x="86" y="31"/>
                        <a:pt x="90" y="31"/>
                        <a:pt x="95" y="32"/>
                      </a:cubicBezTo>
                      <a:cubicBezTo>
                        <a:pt x="96" y="32"/>
                        <a:pt x="97" y="31"/>
                        <a:pt x="97" y="30"/>
                      </a:cubicBezTo>
                      <a:close/>
                      <a:moveTo>
                        <a:pt x="84" y="42"/>
                      </a:moveTo>
                      <a:cubicBezTo>
                        <a:pt x="88" y="41"/>
                        <a:pt x="92" y="41"/>
                        <a:pt x="97" y="42"/>
                      </a:cubicBezTo>
                      <a:cubicBezTo>
                        <a:pt x="98" y="42"/>
                        <a:pt x="99" y="41"/>
                        <a:pt x="99" y="40"/>
                      </a:cubicBezTo>
                      <a:cubicBezTo>
                        <a:pt x="99" y="39"/>
                        <a:pt x="98" y="38"/>
                        <a:pt x="97" y="38"/>
                      </a:cubicBezTo>
                      <a:cubicBezTo>
                        <a:pt x="92" y="37"/>
                        <a:pt x="88" y="37"/>
                        <a:pt x="83" y="38"/>
                      </a:cubicBezTo>
                      <a:cubicBezTo>
                        <a:pt x="78" y="39"/>
                        <a:pt x="73" y="41"/>
                        <a:pt x="68" y="44"/>
                      </a:cubicBezTo>
                      <a:cubicBezTo>
                        <a:pt x="67" y="44"/>
                        <a:pt x="67" y="45"/>
                        <a:pt x="67" y="46"/>
                      </a:cubicBezTo>
                      <a:cubicBezTo>
                        <a:pt x="68" y="47"/>
                        <a:pt x="69" y="48"/>
                        <a:pt x="70" y="47"/>
                      </a:cubicBezTo>
                      <a:cubicBezTo>
                        <a:pt x="70" y="47"/>
                        <a:pt x="70" y="47"/>
                        <a:pt x="70" y="47"/>
                      </a:cubicBezTo>
                      <a:cubicBezTo>
                        <a:pt x="74" y="45"/>
                        <a:pt x="79" y="43"/>
                        <a:pt x="84" y="42"/>
                      </a:cubicBezTo>
                      <a:close/>
                      <a:moveTo>
                        <a:pt x="1" y="35"/>
                      </a:moveTo>
                      <a:cubicBezTo>
                        <a:pt x="9" y="77"/>
                        <a:pt x="9" y="77"/>
                        <a:pt x="9" y="77"/>
                      </a:cubicBezTo>
                      <a:cubicBezTo>
                        <a:pt x="10" y="80"/>
                        <a:pt x="12" y="83"/>
                        <a:pt x="15" y="84"/>
                      </a:cubicBezTo>
                      <a:cubicBezTo>
                        <a:pt x="18" y="85"/>
                        <a:pt x="22" y="85"/>
                        <a:pt x="25" y="83"/>
                      </a:cubicBezTo>
                      <a:cubicBezTo>
                        <a:pt x="29" y="79"/>
                        <a:pt x="34" y="77"/>
                        <a:pt x="40" y="76"/>
                      </a:cubicBezTo>
                      <a:cubicBezTo>
                        <a:pt x="46" y="74"/>
                        <a:pt x="53" y="75"/>
                        <a:pt x="60" y="78"/>
                      </a:cubicBezTo>
                      <a:cubicBezTo>
                        <a:pt x="63" y="79"/>
                        <a:pt x="67" y="79"/>
                        <a:pt x="70" y="76"/>
                      </a:cubicBezTo>
                      <a:cubicBezTo>
                        <a:pt x="75" y="71"/>
                        <a:pt x="81" y="68"/>
                        <a:pt x="88" y="67"/>
                      </a:cubicBezTo>
                      <a:cubicBezTo>
                        <a:pt x="93" y="66"/>
                        <a:pt x="99" y="66"/>
                        <a:pt x="104" y="68"/>
                      </a:cubicBezTo>
                      <a:cubicBezTo>
                        <a:pt x="108" y="69"/>
                        <a:pt x="111" y="68"/>
                        <a:pt x="114" y="66"/>
                      </a:cubicBezTo>
                      <a:cubicBezTo>
                        <a:pt x="116" y="63"/>
                        <a:pt x="117" y="60"/>
                        <a:pt x="117" y="56"/>
                      </a:cubicBezTo>
                      <a:cubicBezTo>
                        <a:pt x="109" y="14"/>
                        <a:pt x="109" y="14"/>
                        <a:pt x="109" y="14"/>
                      </a:cubicBezTo>
                      <a:cubicBezTo>
                        <a:pt x="108" y="11"/>
                        <a:pt x="106" y="8"/>
                        <a:pt x="102" y="7"/>
                      </a:cubicBezTo>
                      <a:cubicBezTo>
                        <a:pt x="102" y="7"/>
                        <a:pt x="101" y="7"/>
                        <a:pt x="101" y="7"/>
                      </a:cubicBezTo>
                      <a:cubicBezTo>
                        <a:pt x="100" y="4"/>
                        <a:pt x="100" y="4"/>
                        <a:pt x="100" y="4"/>
                      </a:cubicBezTo>
                      <a:cubicBezTo>
                        <a:pt x="100" y="3"/>
                        <a:pt x="100" y="3"/>
                        <a:pt x="99" y="3"/>
                      </a:cubicBezTo>
                      <a:cubicBezTo>
                        <a:pt x="92" y="0"/>
                        <a:pt x="84" y="0"/>
                        <a:pt x="76" y="1"/>
                      </a:cubicBezTo>
                      <a:cubicBezTo>
                        <a:pt x="67" y="3"/>
                        <a:pt x="59" y="7"/>
                        <a:pt x="53" y="13"/>
                      </a:cubicBezTo>
                      <a:cubicBezTo>
                        <a:pt x="44" y="10"/>
                        <a:pt x="35" y="9"/>
                        <a:pt x="27" y="10"/>
                      </a:cubicBezTo>
                      <a:cubicBezTo>
                        <a:pt x="19" y="12"/>
                        <a:pt x="12" y="15"/>
                        <a:pt x="6" y="20"/>
                      </a:cubicBezTo>
                      <a:cubicBezTo>
                        <a:pt x="5" y="20"/>
                        <a:pt x="5" y="21"/>
                        <a:pt x="5" y="22"/>
                      </a:cubicBezTo>
                      <a:cubicBezTo>
                        <a:pt x="5" y="25"/>
                        <a:pt x="5" y="25"/>
                        <a:pt x="5" y="25"/>
                      </a:cubicBezTo>
                      <a:cubicBezTo>
                        <a:pt x="5" y="25"/>
                        <a:pt x="5" y="25"/>
                        <a:pt x="5" y="25"/>
                      </a:cubicBezTo>
                      <a:cubicBezTo>
                        <a:pt x="2" y="27"/>
                        <a:pt x="0" y="31"/>
                        <a:pt x="1" y="35"/>
                      </a:cubicBezTo>
                      <a:close/>
                      <a:moveTo>
                        <a:pt x="61" y="66"/>
                      </a:moveTo>
                      <a:cubicBezTo>
                        <a:pt x="53" y="64"/>
                        <a:pt x="45" y="63"/>
                        <a:pt x="37" y="65"/>
                      </a:cubicBezTo>
                      <a:cubicBezTo>
                        <a:pt x="30" y="66"/>
                        <a:pt x="24" y="69"/>
                        <a:pt x="18" y="72"/>
                      </a:cubicBezTo>
                      <a:cubicBezTo>
                        <a:pt x="9" y="22"/>
                        <a:pt x="9" y="22"/>
                        <a:pt x="9" y="22"/>
                      </a:cubicBezTo>
                      <a:cubicBezTo>
                        <a:pt x="14" y="18"/>
                        <a:pt x="21" y="16"/>
                        <a:pt x="27" y="15"/>
                      </a:cubicBezTo>
                      <a:cubicBezTo>
                        <a:pt x="35" y="13"/>
                        <a:pt x="44" y="14"/>
                        <a:pt x="51" y="17"/>
                      </a:cubicBezTo>
                      <a:lnTo>
                        <a:pt x="61" y="66"/>
                      </a:lnTo>
                      <a:close/>
                      <a:moveTo>
                        <a:pt x="106" y="56"/>
                      </a:moveTo>
                      <a:cubicBezTo>
                        <a:pt x="100" y="54"/>
                        <a:pt x="93" y="54"/>
                        <a:pt x="86" y="55"/>
                      </a:cubicBezTo>
                      <a:cubicBezTo>
                        <a:pt x="78" y="57"/>
                        <a:pt x="71" y="60"/>
                        <a:pt x="65" y="66"/>
                      </a:cubicBezTo>
                      <a:cubicBezTo>
                        <a:pt x="55" y="16"/>
                        <a:pt x="55" y="16"/>
                        <a:pt x="55" y="16"/>
                      </a:cubicBezTo>
                      <a:cubicBezTo>
                        <a:pt x="61" y="10"/>
                        <a:pt x="69" y="7"/>
                        <a:pt x="77" y="5"/>
                      </a:cubicBezTo>
                      <a:cubicBezTo>
                        <a:pt x="83" y="4"/>
                        <a:pt x="90" y="4"/>
                        <a:pt x="97" y="6"/>
                      </a:cubicBezTo>
                      <a:lnTo>
                        <a:pt x="106" y="56"/>
                      </a:lnTo>
                      <a:close/>
                      <a:moveTo>
                        <a:pt x="4" y="34"/>
                      </a:moveTo>
                      <a:cubicBezTo>
                        <a:pt x="4" y="32"/>
                        <a:pt x="4" y="29"/>
                        <a:pt x="6" y="28"/>
                      </a:cubicBezTo>
                      <a:cubicBezTo>
                        <a:pt x="15" y="76"/>
                        <a:pt x="15" y="76"/>
                        <a:pt x="15" y="76"/>
                      </a:cubicBezTo>
                      <a:cubicBezTo>
                        <a:pt x="15" y="77"/>
                        <a:pt x="16" y="78"/>
                        <a:pt x="16" y="78"/>
                      </a:cubicBezTo>
                      <a:cubicBezTo>
                        <a:pt x="17" y="78"/>
                        <a:pt x="18" y="78"/>
                        <a:pt x="18" y="77"/>
                      </a:cubicBezTo>
                      <a:cubicBezTo>
                        <a:pt x="24" y="73"/>
                        <a:pt x="30" y="70"/>
                        <a:pt x="37" y="69"/>
                      </a:cubicBezTo>
                      <a:cubicBezTo>
                        <a:pt x="46" y="67"/>
                        <a:pt x="54" y="68"/>
                        <a:pt x="62" y="71"/>
                      </a:cubicBezTo>
                      <a:cubicBezTo>
                        <a:pt x="62" y="71"/>
                        <a:pt x="62" y="72"/>
                        <a:pt x="62" y="72"/>
                      </a:cubicBezTo>
                      <a:cubicBezTo>
                        <a:pt x="63" y="72"/>
                        <a:pt x="63" y="72"/>
                        <a:pt x="63" y="72"/>
                      </a:cubicBezTo>
                      <a:cubicBezTo>
                        <a:pt x="63" y="72"/>
                        <a:pt x="63" y="72"/>
                        <a:pt x="63" y="72"/>
                      </a:cubicBezTo>
                      <a:cubicBezTo>
                        <a:pt x="63" y="72"/>
                        <a:pt x="63" y="72"/>
                        <a:pt x="63" y="72"/>
                      </a:cubicBezTo>
                      <a:cubicBezTo>
                        <a:pt x="63" y="72"/>
                        <a:pt x="63" y="72"/>
                        <a:pt x="63" y="72"/>
                      </a:cubicBezTo>
                      <a:cubicBezTo>
                        <a:pt x="63" y="72"/>
                        <a:pt x="63" y="72"/>
                        <a:pt x="63" y="72"/>
                      </a:cubicBezTo>
                      <a:cubicBezTo>
                        <a:pt x="63" y="72"/>
                        <a:pt x="63" y="72"/>
                        <a:pt x="63" y="72"/>
                      </a:cubicBezTo>
                      <a:cubicBezTo>
                        <a:pt x="63" y="72"/>
                        <a:pt x="63" y="72"/>
                        <a:pt x="63" y="72"/>
                      </a:cubicBezTo>
                      <a:cubicBezTo>
                        <a:pt x="63" y="72"/>
                        <a:pt x="63" y="72"/>
                        <a:pt x="63" y="72"/>
                      </a:cubicBezTo>
                      <a:cubicBezTo>
                        <a:pt x="63" y="72"/>
                        <a:pt x="64" y="72"/>
                        <a:pt x="64" y="72"/>
                      </a:cubicBezTo>
                      <a:cubicBezTo>
                        <a:pt x="64" y="72"/>
                        <a:pt x="64" y="72"/>
                        <a:pt x="64" y="72"/>
                      </a:cubicBezTo>
                      <a:cubicBezTo>
                        <a:pt x="64" y="72"/>
                        <a:pt x="64" y="72"/>
                        <a:pt x="64" y="72"/>
                      </a:cubicBezTo>
                      <a:cubicBezTo>
                        <a:pt x="64" y="72"/>
                        <a:pt x="64" y="72"/>
                        <a:pt x="64" y="72"/>
                      </a:cubicBezTo>
                      <a:cubicBezTo>
                        <a:pt x="64" y="71"/>
                        <a:pt x="64" y="71"/>
                        <a:pt x="64" y="71"/>
                      </a:cubicBezTo>
                      <a:cubicBezTo>
                        <a:pt x="64" y="71"/>
                        <a:pt x="64" y="71"/>
                        <a:pt x="64" y="71"/>
                      </a:cubicBezTo>
                      <a:cubicBezTo>
                        <a:pt x="64" y="71"/>
                        <a:pt x="64" y="71"/>
                        <a:pt x="64" y="71"/>
                      </a:cubicBezTo>
                      <a:cubicBezTo>
                        <a:pt x="64" y="71"/>
                        <a:pt x="64" y="71"/>
                        <a:pt x="64" y="71"/>
                      </a:cubicBezTo>
                      <a:cubicBezTo>
                        <a:pt x="64" y="71"/>
                        <a:pt x="64" y="71"/>
                        <a:pt x="64" y="71"/>
                      </a:cubicBezTo>
                      <a:cubicBezTo>
                        <a:pt x="65" y="71"/>
                        <a:pt x="65" y="71"/>
                        <a:pt x="65" y="71"/>
                      </a:cubicBezTo>
                      <a:cubicBezTo>
                        <a:pt x="65" y="71"/>
                        <a:pt x="65" y="71"/>
                        <a:pt x="65" y="71"/>
                      </a:cubicBezTo>
                      <a:cubicBezTo>
                        <a:pt x="71" y="65"/>
                        <a:pt x="79" y="61"/>
                        <a:pt x="87" y="60"/>
                      </a:cubicBezTo>
                      <a:cubicBezTo>
                        <a:pt x="94" y="58"/>
                        <a:pt x="101" y="59"/>
                        <a:pt x="108" y="61"/>
                      </a:cubicBezTo>
                      <a:cubicBezTo>
                        <a:pt x="109" y="61"/>
                        <a:pt x="109" y="61"/>
                        <a:pt x="110" y="60"/>
                      </a:cubicBezTo>
                      <a:cubicBezTo>
                        <a:pt x="110" y="60"/>
                        <a:pt x="111" y="59"/>
                        <a:pt x="111" y="58"/>
                      </a:cubicBezTo>
                      <a:cubicBezTo>
                        <a:pt x="102" y="10"/>
                        <a:pt x="102" y="10"/>
                        <a:pt x="102" y="10"/>
                      </a:cubicBezTo>
                      <a:cubicBezTo>
                        <a:pt x="104" y="10"/>
                        <a:pt x="106" y="13"/>
                        <a:pt x="106" y="15"/>
                      </a:cubicBezTo>
                      <a:cubicBezTo>
                        <a:pt x="114" y="57"/>
                        <a:pt x="114" y="57"/>
                        <a:pt x="114" y="57"/>
                      </a:cubicBezTo>
                      <a:cubicBezTo>
                        <a:pt x="114" y="59"/>
                        <a:pt x="113" y="62"/>
                        <a:pt x="112" y="64"/>
                      </a:cubicBezTo>
                      <a:cubicBezTo>
                        <a:pt x="110" y="65"/>
                        <a:pt x="107" y="66"/>
                        <a:pt x="105" y="65"/>
                      </a:cubicBezTo>
                      <a:cubicBezTo>
                        <a:pt x="99" y="63"/>
                        <a:pt x="93" y="63"/>
                        <a:pt x="87" y="64"/>
                      </a:cubicBezTo>
                      <a:cubicBezTo>
                        <a:pt x="80" y="65"/>
                        <a:pt x="73" y="69"/>
                        <a:pt x="68" y="74"/>
                      </a:cubicBezTo>
                      <a:cubicBezTo>
                        <a:pt x="66" y="76"/>
                        <a:pt x="63" y="76"/>
                        <a:pt x="61" y="75"/>
                      </a:cubicBezTo>
                      <a:cubicBezTo>
                        <a:pt x="54" y="72"/>
                        <a:pt x="46" y="71"/>
                        <a:pt x="39" y="73"/>
                      </a:cubicBezTo>
                      <a:cubicBezTo>
                        <a:pt x="33" y="74"/>
                        <a:pt x="28" y="76"/>
                        <a:pt x="23" y="80"/>
                      </a:cubicBezTo>
                      <a:cubicBezTo>
                        <a:pt x="21" y="82"/>
                        <a:pt x="18" y="82"/>
                        <a:pt x="16" y="81"/>
                      </a:cubicBezTo>
                      <a:cubicBezTo>
                        <a:pt x="14" y="80"/>
                        <a:pt x="12" y="78"/>
                        <a:pt x="12" y="76"/>
                      </a:cubicBezTo>
                      <a:lnTo>
                        <a:pt x="4" y="34"/>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25" name="Freeform 24"/>
                <p:cNvSpPr>
                  <a:spLocks noEditPoints="1"/>
                </p:cNvSpPr>
                <p:nvPr/>
              </p:nvSpPr>
              <p:spPr bwMode="auto">
                <a:xfrm>
                  <a:off x="7145641" y="2256772"/>
                  <a:ext cx="499172" cy="524930"/>
                </a:xfrm>
                <a:custGeom>
                  <a:avLst/>
                  <a:gdLst>
                    <a:gd name="T0" fmla="*/ 20 w 102"/>
                    <a:gd name="T1" fmla="*/ 87 h 104"/>
                    <a:gd name="T2" fmla="*/ 12 w 102"/>
                    <a:gd name="T3" fmla="*/ 68 h 104"/>
                    <a:gd name="T4" fmla="*/ 2 w 102"/>
                    <a:gd name="T5" fmla="*/ 75 h 104"/>
                    <a:gd name="T6" fmla="*/ 19 w 102"/>
                    <a:gd name="T7" fmla="*/ 88 h 104"/>
                    <a:gd name="T8" fmla="*/ 2 w 102"/>
                    <a:gd name="T9" fmla="*/ 80 h 104"/>
                    <a:gd name="T10" fmla="*/ 9 w 102"/>
                    <a:gd name="T11" fmla="*/ 90 h 104"/>
                    <a:gd name="T12" fmla="*/ 2 w 102"/>
                    <a:gd name="T13" fmla="*/ 80 h 104"/>
                    <a:gd name="T14" fmla="*/ 19 w 102"/>
                    <a:gd name="T15" fmla="*/ 52 h 104"/>
                    <a:gd name="T16" fmla="*/ 30 w 102"/>
                    <a:gd name="T17" fmla="*/ 80 h 104"/>
                    <a:gd name="T18" fmla="*/ 42 w 102"/>
                    <a:gd name="T19" fmla="*/ 81 h 104"/>
                    <a:gd name="T20" fmla="*/ 32 w 102"/>
                    <a:gd name="T21" fmla="*/ 27 h 104"/>
                    <a:gd name="T22" fmla="*/ 40 w 102"/>
                    <a:gd name="T23" fmla="*/ 80 h 104"/>
                    <a:gd name="T24" fmla="*/ 44 w 102"/>
                    <a:gd name="T25" fmla="*/ 58 h 104"/>
                    <a:gd name="T26" fmla="*/ 42 w 102"/>
                    <a:gd name="T27" fmla="*/ 55 h 104"/>
                    <a:gd name="T28" fmla="*/ 20 w 102"/>
                    <a:gd name="T29" fmla="*/ 53 h 104"/>
                    <a:gd name="T30" fmla="*/ 65 w 102"/>
                    <a:gd name="T31" fmla="*/ 72 h 104"/>
                    <a:gd name="T32" fmla="*/ 34 w 102"/>
                    <a:gd name="T33" fmla="*/ 76 h 104"/>
                    <a:gd name="T34" fmla="*/ 54 w 102"/>
                    <a:gd name="T35" fmla="*/ 67 h 104"/>
                    <a:gd name="T36" fmla="*/ 49 w 102"/>
                    <a:gd name="T37" fmla="*/ 56 h 104"/>
                    <a:gd name="T38" fmla="*/ 45 w 102"/>
                    <a:gd name="T39" fmla="*/ 35 h 104"/>
                    <a:gd name="T40" fmla="*/ 25 w 102"/>
                    <a:gd name="T41" fmla="*/ 64 h 104"/>
                    <a:gd name="T42" fmla="*/ 25 w 102"/>
                    <a:gd name="T43" fmla="*/ 52 h 104"/>
                    <a:gd name="T44" fmla="*/ 44 w 102"/>
                    <a:gd name="T45" fmla="*/ 40 h 104"/>
                    <a:gd name="T46" fmla="*/ 41 w 102"/>
                    <a:gd name="T47" fmla="*/ 44 h 104"/>
                    <a:gd name="T48" fmla="*/ 55 w 102"/>
                    <a:gd name="T49" fmla="*/ 62 h 104"/>
                    <a:gd name="T50" fmla="*/ 13 w 102"/>
                    <a:gd name="T51" fmla="*/ 63 h 104"/>
                    <a:gd name="T52" fmla="*/ 29 w 102"/>
                    <a:gd name="T53" fmla="*/ 84 h 104"/>
                    <a:gd name="T54" fmla="*/ 13 w 102"/>
                    <a:gd name="T55" fmla="*/ 63 h 104"/>
                    <a:gd name="T56" fmla="*/ 99 w 102"/>
                    <a:gd name="T57" fmla="*/ 43 h 104"/>
                    <a:gd name="T58" fmla="*/ 86 w 102"/>
                    <a:gd name="T59" fmla="*/ 50 h 104"/>
                    <a:gd name="T60" fmla="*/ 48 w 102"/>
                    <a:gd name="T61" fmla="*/ 16 h 104"/>
                    <a:gd name="T62" fmla="*/ 41 w 102"/>
                    <a:gd name="T63" fmla="*/ 3 h 104"/>
                    <a:gd name="T64" fmla="*/ 98 w 102"/>
                    <a:gd name="T65" fmla="*/ 73 h 104"/>
                    <a:gd name="T66" fmla="*/ 81 w 102"/>
                    <a:gd name="T67" fmla="*/ 65 h 104"/>
                    <a:gd name="T68" fmla="*/ 98 w 102"/>
                    <a:gd name="T69" fmla="*/ 73 h 104"/>
                    <a:gd name="T70" fmla="*/ 71 w 102"/>
                    <a:gd name="T71" fmla="*/ 4 h 104"/>
                    <a:gd name="T72" fmla="*/ 63 w 102"/>
                    <a:gd name="T73" fmla="*/ 21 h 104"/>
                    <a:gd name="T74" fmla="*/ 91 w 102"/>
                    <a:gd name="T75" fmla="*/ 24 h 104"/>
                    <a:gd name="T76" fmla="*/ 77 w 102"/>
                    <a:gd name="T77" fmla="*/ 28 h 104"/>
                    <a:gd name="T78" fmla="*/ 2 w 102"/>
                    <a:gd name="T79" fmla="*/ 31 h 104"/>
                    <a:gd name="T80" fmla="*/ 19 w 102"/>
                    <a:gd name="T81" fmla="*/ 39 h 104"/>
                    <a:gd name="T82" fmla="*/ 2 w 102"/>
                    <a:gd name="T83" fmla="*/ 31 h 104"/>
                    <a:gd name="T84" fmla="*/ 26 w 102"/>
                    <a:gd name="T85" fmla="*/ 25 h 104"/>
                    <a:gd name="T86" fmla="*/ 22 w 102"/>
                    <a:gd name="T87" fmla="*/ 11 h 104"/>
                    <a:gd name="T88" fmla="*/ 52 w 102"/>
                    <a:gd name="T89" fmla="*/ 88 h 104"/>
                    <a:gd name="T90" fmla="*/ 59 w 102"/>
                    <a:gd name="T91" fmla="*/ 101 h 104"/>
                    <a:gd name="T92" fmla="*/ 69 w 102"/>
                    <a:gd name="T93" fmla="*/ 82 h 104"/>
                    <a:gd name="T94" fmla="*/ 82 w 102"/>
                    <a:gd name="T95" fmla="*/ 90 h 104"/>
                    <a:gd name="T96" fmla="*/ 69 w 102"/>
                    <a:gd name="T97" fmla="*/ 8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2" h="104">
                      <a:moveTo>
                        <a:pt x="8" y="67"/>
                      </a:moveTo>
                      <a:cubicBezTo>
                        <a:pt x="7" y="68"/>
                        <a:pt x="7" y="70"/>
                        <a:pt x="8" y="71"/>
                      </a:cubicBezTo>
                      <a:cubicBezTo>
                        <a:pt x="20" y="87"/>
                        <a:pt x="20" y="87"/>
                        <a:pt x="20" y="87"/>
                      </a:cubicBezTo>
                      <a:cubicBezTo>
                        <a:pt x="21" y="88"/>
                        <a:pt x="22" y="89"/>
                        <a:pt x="24" y="88"/>
                      </a:cubicBezTo>
                      <a:cubicBezTo>
                        <a:pt x="25" y="87"/>
                        <a:pt x="25" y="85"/>
                        <a:pt x="24" y="84"/>
                      </a:cubicBezTo>
                      <a:cubicBezTo>
                        <a:pt x="12" y="68"/>
                        <a:pt x="12" y="68"/>
                        <a:pt x="12" y="68"/>
                      </a:cubicBezTo>
                      <a:cubicBezTo>
                        <a:pt x="11" y="67"/>
                        <a:pt x="9" y="66"/>
                        <a:pt x="8" y="67"/>
                      </a:cubicBezTo>
                      <a:close/>
                      <a:moveTo>
                        <a:pt x="3" y="71"/>
                      </a:moveTo>
                      <a:cubicBezTo>
                        <a:pt x="2" y="72"/>
                        <a:pt x="2" y="74"/>
                        <a:pt x="2" y="75"/>
                      </a:cubicBezTo>
                      <a:cubicBezTo>
                        <a:pt x="15" y="91"/>
                        <a:pt x="15" y="91"/>
                        <a:pt x="15" y="91"/>
                      </a:cubicBezTo>
                      <a:cubicBezTo>
                        <a:pt x="16" y="92"/>
                        <a:pt x="17" y="93"/>
                        <a:pt x="18" y="92"/>
                      </a:cubicBezTo>
                      <a:cubicBezTo>
                        <a:pt x="20" y="91"/>
                        <a:pt x="20" y="89"/>
                        <a:pt x="19" y="88"/>
                      </a:cubicBezTo>
                      <a:cubicBezTo>
                        <a:pt x="7" y="72"/>
                        <a:pt x="7" y="72"/>
                        <a:pt x="7" y="72"/>
                      </a:cubicBezTo>
                      <a:cubicBezTo>
                        <a:pt x="6" y="70"/>
                        <a:pt x="4" y="70"/>
                        <a:pt x="3" y="71"/>
                      </a:cubicBezTo>
                      <a:close/>
                      <a:moveTo>
                        <a:pt x="2" y="80"/>
                      </a:moveTo>
                      <a:cubicBezTo>
                        <a:pt x="1" y="81"/>
                        <a:pt x="0" y="83"/>
                        <a:pt x="1" y="84"/>
                      </a:cubicBezTo>
                      <a:cubicBezTo>
                        <a:pt x="6" y="90"/>
                        <a:pt x="6" y="90"/>
                        <a:pt x="6" y="90"/>
                      </a:cubicBezTo>
                      <a:cubicBezTo>
                        <a:pt x="7" y="91"/>
                        <a:pt x="8" y="91"/>
                        <a:pt x="9" y="90"/>
                      </a:cubicBezTo>
                      <a:cubicBezTo>
                        <a:pt x="11" y="89"/>
                        <a:pt x="11" y="88"/>
                        <a:pt x="10" y="87"/>
                      </a:cubicBezTo>
                      <a:cubicBezTo>
                        <a:pt x="6" y="81"/>
                        <a:pt x="6" y="81"/>
                        <a:pt x="6" y="81"/>
                      </a:cubicBezTo>
                      <a:cubicBezTo>
                        <a:pt x="5" y="80"/>
                        <a:pt x="3" y="79"/>
                        <a:pt x="2" y="80"/>
                      </a:cubicBezTo>
                      <a:close/>
                      <a:moveTo>
                        <a:pt x="32" y="27"/>
                      </a:moveTo>
                      <a:cubicBezTo>
                        <a:pt x="24" y="33"/>
                        <a:pt x="20" y="42"/>
                        <a:pt x="19" y="52"/>
                      </a:cubicBezTo>
                      <a:cubicBezTo>
                        <a:pt x="19" y="52"/>
                        <a:pt x="19" y="52"/>
                        <a:pt x="19" y="52"/>
                      </a:cubicBezTo>
                      <a:cubicBezTo>
                        <a:pt x="19" y="55"/>
                        <a:pt x="19" y="58"/>
                        <a:pt x="17" y="60"/>
                      </a:cubicBezTo>
                      <a:cubicBezTo>
                        <a:pt x="17" y="61"/>
                        <a:pt x="17" y="62"/>
                        <a:pt x="18" y="63"/>
                      </a:cubicBezTo>
                      <a:cubicBezTo>
                        <a:pt x="30" y="80"/>
                        <a:pt x="30" y="80"/>
                        <a:pt x="30" y="80"/>
                      </a:cubicBezTo>
                      <a:cubicBezTo>
                        <a:pt x="31" y="81"/>
                        <a:pt x="32" y="81"/>
                        <a:pt x="33" y="81"/>
                      </a:cubicBezTo>
                      <a:cubicBezTo>
                        <a:pt x="36" y="80"/>
                        <a:pt x="39" y="81"/>
                        <a:pt x="42" y="81"/>
                      </a:cubicBezTo>
                      <a:cubicBezTo>
                        <a:pt x="42" y="81"/>
                        <a:pt x="42" y="81"/>
                        <a:pt x="42" y="81"/>
                      </a:cubicBezTo>
                      <a:cubicBezTo>
                        <a:pt x="51" y="84"/>
                        <a:pt x="61" y="82"/>
                        <a:pt x="68" y="76"/>
                      </a:cubicBezTo>
                      <a:cubicBezTo>
                        <a:pt x="82" y="66"/>
                        <a:pt x="85" y="47"/>
                        <a:pt x="75" y="34"/>
                      </a:cubicBezTo>
                      <a:cubicBezTo>
                        <a:pt x="64" y="20"/>
                        <a:pt x="45" y="17"/>
                        <a:pt x="32" y="27"/>
                      </a:cubicBezTo>
                      <a:close/>
                      <a:moveTo>
                        <a:pt x="40" y="80"/>
                      </a:moveTo>
                      <a:cubicBezTo>
                        <a:pt x="40" y="80"/>
                        <a:pt x="40" y="80"/>
                        <a:pt x="40" y="80"/>
                      </a:cubicBezTo>
                      <a:cubicBezTo>
                        <a:pt x="40" y="80"/>
                        <a:pt x="40" y="80"/>
                        <a:pt x="40" y="80"/>
                      </a:cubicBezTo>
                      <a:close/>
                      <a:moveTo>
                        <a:pt x="42" y="55"/>
                      </a:moveTo>
                      <a:cubicBezTo>
                        <a:pt x="42" y="56"/>
                        <a:pt x="43" y="56"/>
                        <a:pt x="43" y="57"/>
                      </a:cubicBezTo>
                      <a:cubicBezTo>
                        <a:pt x="44" y="57"/>
                        <a:pt x="44" y="58"/>
                        <a:pt x="44" y="58"/>
                      </a:cubicBezTo>
                      <a:cubicBezTo>
                        <a:pt x="37" y="62"/>
                        <a:pt x="30" y="67"/>
                        <a:pt x="28" y="68"/>
                      </a:cubicBezTo>
                      <a:cubicBezTo>
                        <a:pt x="28" y="68"/>
                        <a:pt x="28" y="68"/>
                        <a:pt x="28" y="68"/>
                      </a:cubicBezTo>
                      <a:cubicBezTo>
                        <a:pt x="30" y="66"/>
                        <a:pt x="37" y="61"/>
                        <a:pt x="42" y="55"/>
                      </a:cubicBezTo>
                      <a:close/>
                      <a:moveTo>
                        <a:pt x="20" y="53"/>
                      </a:moveTo>
                      <a:cubicBezTo>
                        <a:pt x="20" y="53"/>
                        <a:pt x="20" y="54"/>
                        <a:pt x="20" y="54"/>
                      </a:cubicBezTo>
                      <a:cubicBezTo>
                        <a:pt x="20" y="54"/>
                        <a:pt x="20" y="53"/>
                        <a:pt x="20" y="53"/>
                      </a:cubicBezTo>
                      <a:close/>
                      <a:moveTo>
                        <a:pt x="35" y="32"/>
                      </a:moveTo>
                      <a:cubicBezTo>
                        <a:pt x="46" y="23"/>
                        <a:pt x="62" y="26"/>
                        <a:pt x="70" y="37"/>
                      </a:cubicBezTo>
                      <a:cubicBezTo>
                        <a:pt x="79" y="48"/>
                        <a:pt x="76" y="64"/>
                        <a:pt x="65" y="72"/>
                      </a:cubicBezTo>
                      <a:cubicBezTo>
                        <a:pt x="59" y="77"/>
                        <a:pt x="51" y="78"/>
                        <a:pt x="43" y="76"/>
                      </a:cubicBezTo>
                      <a:cubicBezTo>
                        <a:pt x="43" y="76"/>
                        <a:pt x="43" y="76"/>
                        <a:pt x="43" y="76"/>
                      </a:cubicBezTo>
                      <a:cubicBezTo>
                        <a:pt x="40" y="75"/>
                        <a:pt x="37" y="75"/>
                        <a:pt x="34" y="76"/>
                      </a:cubicBezTo>
                      <a:cubicBezTo>
                        <a:pt x="31" y="72"/>
                        <a:pt x="31" y="72"/>
                        <a:pt x="31" y="72"/>
                      </a:cubicBezTo>
                      <a:cubicBezTo>
                        <a:pt x="36" y="68"/>
                        <a:pt x="42" y="65"/>
                        <a:pt x="47" y="62"/>
                      </a:cubicBezTo>
                      <a:cubicBezTo>
                        <a:pt x="49" y="64"/>
                        <a:pt x="51" y="66"/>
                        <a:pt x="54" y="67"/>
                      </a:cubicBezTo>
                      <a:cubicBezTo>
                        <a:pt x="59" y="68"/>
                        <a:pt x="63" y="65"/>
                        <a:pt x="64" y="61"/>
                      </a:cubicBezTo>
                      <a:cubicBezTo>
                        <a:pt x="65" y="58"/>
                        <a:pt x="63" y="55"/>
                        <a:pt x="60" y="54"/>
                      </a:cubicBezTo>
                      <a:cubicBezTo>
                        <a:pt x="57" y="54"/>
                        <a:pt x="53" y="55"/>
                        <a:pt x="49" y="56"/>
                      </a:cubicBezTo>
                      <a:cubicBezTo>
                        <a:pt x="49" y="56"/>
                        <a:pt x="45" y="52"/>
                        <a:pt x="45" y="51"/>
                      </a:cubicBezTo>
                      <a:cubicBezTo>
                        <a:pt x="48" y="48"/>
                        <a:pt x="50" y="44"/>
                        <a:pt x="50" y="42"/>
                      </a:cubicBezTo>
                      <a:cubicBezTo>
                        <a:pt x="50" y="38"/>
                        <a:pt x="48" y="36"/>
                        <a:pt x="45" y="35"/>
                      </a:cubicBezTo>
                      <a:cubicBezTo>
                        <a:pt x="41" y="35"/>
                        <a:pt x="37" y="38"/>
                        <a:pt x="37" y="44"/>
                      </a:cubicBezTo>
                      <a:cubicBezTo>
                        <a:pt x="36" y="46"/>
                        <a:pt x="38" y="49"/>
                        <a:pt x="39" y="51"/>
                      </a:cubicBezTo>
                      <a:cubicBezTo>
                        <a:pt x="35" y="56"/>
                        <a:pt x="30" y="60"/>
                        <a:pt x="25" y="64"/>
                      </a:cubicBezTo>
                      <a:cubicBezTo>
                        <a:pt x="23" y="61"/>
                        <a:pt x="23" y="61"/>
                        <a:pt x="23" y="61"/>
                      </a:cubicBezTo>
                      <a:cubicBezTo>
                        <a:pt x="24" y="58"/>
                        <a:pt x="25" y="55"/>
                        <a:pt x="25" y="52"/>
                      </a:cubicBezTo>
                      <a:cubicBezTo>
                        <a:pt x="25" y="52"/>
                        <a:pt x="25" y="52"/>
                        <a:pt x="25" y="52"/>
                      </a:cubicBezTo>
                      <a:cubicBezTo>
                        <a:pt x="25" y="44"/>
                        <a:pt x="28" y="36"/>
                        <a:pt x="35" y="32"/>
                      </a:cubicBezTo>
                      <a:close/>
                      <a:moveTo>
                        <a:pt x="41" y="44"/>
                      </a:moveTo>
                      <a:cubicBezTo>
                        <a:pt x="42" y="41"/>
                        <a:pt x="43" y="40"/>
                        <a:pt x="44" y="40"/>
                      </a:cubicBezTo>
                      <a:cubicBezTo>
                        <a:pt x="45" y="40"/>
                        <a:pt x="45" y="41"/>
                        <a:pt x="45" y="41"/>
                      </a:cubicBezTo>
                      <a:cubicBezTo>
                        <a:pt x="45" y="43"/>
                        <a:pt x="44" y="45"/>
                        <a:pt x="42" y="47"/>
                      </a:cubicBezTo>
                      <a:cubicBezTo>
                        <a:pt x="42" y="46"/>
                        <a:pt x="41" y="45"/>
                        <a:pt x="41" y="44"/>
                      </a:cubicBezTo>
                      <a:close/>
                      <a:moveTo>
                        <a:pt x="58" y="59"/>
                      </a:moveTo>
                      <a:cubicBezTo>
                        <a:pt x="59" y="59"/>
                        <a:pt x="59" y="60"/>
                        <a:pt x="59" y="60"/>
                      </a:cubicBezTo>
                      <a:cubicBezTo>
                        <a:pt x="59" y="61"/>
                        <a:pt x="58" y="63"/>
                        <a:pt x="55" y="62"/>
                      </a:cubicBezTo>
                      <a:cubicBezTo>
                        <a:pt x="54" y="62"/>
                        <a:pt x="53" y="61"/>
                        <a:pt x="52" y="60"/>
                      </a:cubicBezTo>
                      <a:cubicBezTo>
                        <a:pt x="55" y="59"/>
                        <a:pt x="57" y="59"/>
                        <a:pt x="58" y="59"/>
                      </a:cubicBezTo>
                      <a:close/>
                      <a:moveTo>
                        <a:pt x="13" y="63"/>
                      </a:moveTo>
                      <a:cubicBezTo>
                        <a:pt x="12" y="64"/>
                        <a:pt x="12" y="66"/>
                        <a:pt x="13" y="67"/>
                      </a:cubicBezTo>
                      <a:cubicBezTo>
                        <a:pt x="25" y="83"/>
                        <a:pt x="25" y="83"/>
                        <a:pt x="25" y="83"/>
                      </a:cubicBezTo>
                      <a:cubicBezTo>
                        <a:pt x="26" y="85"/>
                        <a:pt x="27" y="85"/>
                        <a:pt x="29" y="84"/>
                      </a:cubicBezTo>
                      <a:cubicBezTo>
                        <a:pt x="30" y="83"/>
                        <a:pt x="30" y="81"/>
                        <a:pt x="29" y="80"/>
                      </a:cubicBezTo>
                      <a:cubicBezTo>
                        <a:pt x="17" y="64"/>
                        <a:pt x="17" y="64"/>
                        <a:pt x="17" y="64"/>
                      </a:cubicBezTo>
                      <a:cubicBezTo>
                        <a:pt x="16" y="63"/>
                        <a:pt x="14" y="63"/>
                        <a:pt x="13" y="63"/>
                      </a:cubicBezTo>
                      <a:close/>
                      <a:moveTo>
                        <a:pt x="100" y="49"/>
                      </a:moveTo>
                      <a:cubicBezTo>
                        <a:pt x="101" y="49"/>
                        <a:pt x="102" y="47"/>
                        <a:pt x="102" y="46"/>
                      </a:cubicBezTo>
                      <a:cubicBezTo>
                        <a:pt x="102" y="44"/>
                        <a:pt x="101" y="43"/>
                        <a:pt x="99" y="43"/>
                      </a:cubicBezTo>
                      <a:cubicBezTo>
                        <a:pt x="85" y="45"/>
                        <a:pt x="85" y="45"/>
                        <a:pt x="85" y="45"/>
                      </a:cubicBezTo>
                      <a:cubicBezTo>
                        <a:pt x="84" y="45"/>
                        <a:pt x="83" y="47"/>
                        <a:pt x="83" y="48"/>
                      </a:cubicBezTo>
                      <a:cubicBezTo>
                        <a:pt x="83" y="49"/>
                        <a:pt x="85" y="51"/>
                        <a:pt x="86" y="50"/>
                      </a:cubicBezTo>
                      <a:lnTo>
                        <a:pt x="100" y="49"/>
                      </a:lnTo>
                      <a:close/>
                      <a:moveTo>
                        <a:pt x="46" y="19"/>
                      </a:moveTo>
                      <a:cubicBezTo>
                        <a:pt x="47" y="19"/>
                        <a:pt x="49" y="17"/>
                        <a:pt x="48" y="16"/>
                      </a:cubicBezTo>
                      <a:cubicBezTo>
                        <a:pt x="47" y="2"/>
                        <a:pt x="47" y="2"/>
                        <a:pt x="47" y="2"/>
                      </a:cubicBezTo>
                      <a:cubicBezTo>
                        <a:pt x="47" y="1"/>
                        <a:pt x="45" y="0"/>
                        <a:pt x="44" y="0"/>
                      </a:cubicBezTo>
                      <a:cubicBezTo>
                        <a:pt x="42" y="0"/>
                        <a:pt x="41" y="1"/>
                        <a:pt x="41" y="3"/>
                      </a:cubicBezTo>
                      <a:cubicBezTo>
                        <a:pt x="43" y="17"/>
                        <a:pt x="43" y="17"/>
                        <a:pt x="43" y="17"/>
                      </a:cubicBezTo>
                      <a:cubicBezTo>
                        <a:pt x="43" y="18"/>
                        <a:pt x="45" y="19"/>
                        <a:pt x="46" y="19"/>
                      </a:cubicBezTo>
                      <a:close/>
                      <a:moveTo>
                        <a:pt x="98" y="73"/>
                      </a:moveTo>
                      <a:cubicBezTo>
                        <a:pt x="99" y="71"/>
                        <a:pt x="98" y="70"/>
                        <a:pt x="97" y="69"/>
                      </a:cubicBezTo>
                      <a:cubicBezTo>
                        <a:pt x="84" y="64"/>
                        <a:pt x="84" y="64"/>
                        <a:pt x="84" y="64"/>
                      </a:cubicBezTo>
                      <a:cubicBezTo>
                        <a:pt x="83" y="63"/>
                        <a:pt x="81" y="64"/>
                        <a:pt x="81" y="65"/>
                      </a:cubicBezTo>
                      <a:cubicBezTo>
                        <a:pt x="80" y="66"/>
                        <a:pt x="81" y="68"/>
                        <a:pt x="82" y="69"/>
                      </a:cubicBezTo>
                      <a:cubicBezTo>
                        <a:pt x="95" y="74"/>
                        <a:pt x="95" y="74"/>
                        <a:pt x="95" y="74"/>
                      </a:cubicBezTo>
                      <a:cubicBezTo>
                        <a:pt x="96" y="75"/>
                        <a:pt x="98" y="74"/>
                        <a:pt x="98" y="73"/>
                      </a:cubicBezTo>
                      <a:close/>
                      <a:moveTo>
                        <a:pt x="67" y="20"/>
                      </a:moveTo>
                      <a:cubicBezTo>
                        <a:pt x="72" y="7"/>
                        <a:pt x="72" y="7"/>
                        <a:pt x="72" y="7"/>
                      </a:cubicBezTo>
                      <a:cubicBezTo>
                        <a:pt x="73" y="6"/>
                        <a:pt x="72" y="4"/>
                        <a:pt x="71" y="4"/>
                      </a:cubicBezTo>
                      <a:cubicBezTo>
                        <a:pt x="69" y="3"/>
                        <a:pt x="68" y="4"/>
                        <a:pt x="67" y="5"/>
                      </a:cubicBezTo>
                      <a:cubicBezTo>
                        <a:pt x="62" y="18"/>
                        <a:pt x="62" y="18"/>
                        <a:pt x="62" y="18"/>
                      </a:cubicBezTo>
                      <a:cubicBezTo>
                        <a:pt x="61" y="19"/>
                        <a:pt x="62" y="21"/>
                        <a:pt x="63" y="21"/>
                      </a:cubicBezTo>
                      <a:cubicBezTo>
                        <a:pt x="64" y="22"/>
                        <a:pt x="66" y="21"/>
                        <a:pt x="67" y="20"/>
                      </a:cubicBezTo>
                      <a:close/>
                      <a:moveTo>
                        <a:pt x="80" y="33"/>
                      </a:moveTo>
                      <a:cubicBezTo>
                        <a:pt x="91" y="24"/>
                        <a:pt x="91" y="24"/>
                        <a:pt x="91" y="24"/>
                      </a:cubicBezTo>
                      <a:cubicBezTo>
                        <a:pt x="93" y="23"/>
                        <a:pt x="93" y="22"/>
                        <a:pt x="92" y="21"/>
                      </a:cubicBezTo>
                      <a:cubicBezTo>
                        <a:pt x="91" y="19"/>
                        <a:pt x="89" y="19"/>
                        <a:pt x="88" y="20"/>
                      </a:cubicBezTo>
                      <a:cubicBezTo>
                        <a:pt x="77" y="28"/>
                        <a:pt x="77" y="28"/>
                        <a:pt x="77" y="28"/>
                      </a:cubicBezTo>
                      <a:cubicBezTo>
                        <a:pt x="76" y="29"/>
                        <a:pt x="76" y="31"/>
                        <a:pt x="77" y="32"/>
                      </a:cubicBezTo>
                      <a:cubicBezTo>
                        <a:pt x="78" y="33"/>
                        <a:pt x="79" y="33"/>
                        <a:pt x="80" y="33"/>
                      </a:cubicBezTo>
                      <a:close/>
                      <a:moveTo>
                        <a:pt x="2" y="31"/>
                      </a:moveTo>
                      <a:cubicBezTo>
                        <a:pt x="1" y="33"/>
                        <a:pt x="2" y="34"/>
                        <a:pt x="3" y="35"/>
                      </a:cubicBezTo>
                      <a:cubicBezTo>
                        <a:pt x="16" y="40"/>
                        <a:pt x="16" y="40"/>
                        <a:pt x="16" y="40"/>
                      </a:cubicBezTo>
                      <a:cubicBezTo>
                        <a:pt x="17" y="41"/>
                        <a:pt x="19" y="40"/>
                        <a:pt x="19" y="39"/>
                      </a:cubicBezTo>
                      <a:cubicBezTo>
                        <a:pt x="20" y="37"/>
                        <a:pt x="19" y="36"/>
                        <a:pt x="18" y="35"/>
                      </a:cubicBezTo>
                      <a:cubicBezTo>
                        <a:pt x="5" y="30"/>
                        <a:pt x="5" y="30"/>
                        <a:pt x="5" y="30"/>
                      </a:cubicBezTo>
                      <a:cubicBezTo>
                        <a:pt x="4" y="29"/>
                        <a:pt x="2" y="30"/>
                        <a:pt x="2" y="31"/>
                      </a:cubicBezTo>
                      <a:close/>
                      <a:moveTo>
                        <a:pt x="19" y="10"/>
                      </a:moveTo>
                      <a:cubicBezTo>
                        <a:pt x="17" y="11"/>
                        <a:pt x="17" y="13"/>
                        <a:pt x="18" y="14"/>
                      </a:cubicBezTo>
                      <a:cubicBezTo>
                        <a:pt x="26" y="25"/>
                        <a:pt x="26" y="25"/>
                        <a:pt x="26" y="25"/>
                      </a:cubicBezTo>
                      <a:cubicBezTo>
                        <a:pt x="27" y="26"/>
                        <a:pt x="29" y="26"/>
                        <a:pt x="30" y="25"/>
                      </a:cubicBezTo>
                      <a:cubicBezTo>
                        <a:pt x="31" y="24"/>
                        <a:pt x="31" y="23"/>
                        <a:pt x="31" y="22"/>
                      </a:cubicBezTo>
                      <a:cubicBezTo>
                        <a:pt x="22" y="11"/>
                        <a:pt x="22" y="11"/>
                        <a:pt x="22" y="11"/>
                      </a:cubicBezTo>
                      <a:cubicBezTo>
                        <a:pt x="21" y="9"/>
                        <a:pt x="20" y="9"/>
                        <a:pt x="19" y="10"/>
                      </a:cubicBezTo>
                      <a:close/>
                      <a:moveTo>
                        <a:pt x="54" y="85"/>
                      </a:moveTo>
                      <a:cubicBezTo>
                        <a:pt x="53" y="85"/>
                        <a:pt x="51" y="87"/>
                        <a:pt x="52" y="88"/>
                      </a:cubicBezTo>
                      <a:cubicBezTo>
                        <a:pt x="53" y="102"/>
                        <a:pt x="53" y="102"/>
                        <a:pt x="53" y="102"/>
                      </a:cubicBezTo>
                      <a:cubicBezTo>
                        <a:pt x="53" y="103"/>
                        <a:pt x="55" y="104"/>
                        <a:pt x="56" y="104"/>
                      </a:cubicBezTo>
                      <a:cubicBezTo>
                        <a:pt x="58" y="104"/>
                        <a:pt x="59" y="103"/>
                        <a:pt x="59" y="101"/>
                      </a:cubicBezTo>
                      <a:cubicBezTo>
                        <a:pt x="57" y="87"/>
                        <a:pt x="57" y="87"/>
                        <a:pt x="57" y="87"/>
                      </a:cubicBezTo>
                      <a:cubicBezTo>
                        <a:pt x="57" y="86"/>
                        <a:pt x="55" y="85"/>
                        <a:pt x="54" y="85"/>
                      </a:cubicBezTo>
                      <a:close/>
                      <a:moveTo>
                        <a:pt x="69" y="82"/>
                      </a:moveTo>
                      <a:cubicBezTo>
                        <a:pt x="78" y="93"/>
                        <a:pt x="78" y="93"/>
                        <a:pt x="78" y="93"/>
                      </a:cubicBezTo>
                      <a:cubicBezTo>
                        <a:pt x="79" y="95"/>
                        <a:pt x="80" y="95"/>
                        <a:pt x="81" y="94"/>
                      </a:cubicBezTo>
                      <a:cubicBezTo>
                        <a:pt x="83" y="93"/>
                        <a:pt x="83" y="91"/>
                        <a:pt x="82" y="90"/>
                      </a:cubicBezTo>
                      <a:cubicBezTo>
                        <a:pt x="74" y="79"/>
                        <a:pt x="74" y="79"/>
                        <a:pt x="74" y="79"/>
                      </a:cubicBezTo>
                      <a:cubicBezTo>
                        <a:pt x="73" y="78"/>
                        <a:pt x="71" y="78"/>
                        <a:pt x="70" y="79"/>
                      </a:cubicBezTo>
                      <a:cubicBezTo>
                        <a:pt x="69" y="80"/>
                        <a:pt x="69" y="81"/>
                        <a:pt x="69" y="82"/>
                      </a:cubicBezTo>
                      <a:close/>
                    </a:path>
                  </a:pathLst>
                </a:custGeom>
                <a:solidFill>
                  <a:sysClr val="window" lastClr="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26" name="TextBox 25"/>
                <p:cNvSpPr txBox="1"/>
                <p:nvPr/>
              </p:nvSpPr>
              <p:spPr>
                <a:xfrm>
                  <a:off x="4451213" y="2542465"/>
                  <a:ext cx="1497139" cy="265910"/>
                </a:xfrm>
                <a:prstGeom prst="rect">
                  <a:avLst/>
                </a:prstGeom>
                <a:noFill/>
              </p:spPr>
              <p:txBody>
                <a:bodyPr wrap="square" rtlCol="0">
                  <a:sp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endParaRPr>
                </a:p>
              </p:txBody>
            </p:sp>
            <p:sp>
              <p:nvSpPr>
                <p:cNvPr id="27" name="TextBox 26"/>
                <p:cNvSpPr txBox="1"/>
                <p:nvPr/>
              </p:nvSpPr>
              <p:spPr>
                <a:xfrm>
                  <a:off x="6074464" y="1887987"/>
                  <a:ext cx="1358775" cy="452047"/>
                </a:xfrm>
                <a:prstGeom prst="rect">
                  <a:avLst/>
                </a:prstGeom>
                <a:noFill/>
              </p:spPr>
              <p:txBody>
                <a:bodyPr wrap="square" rtlCol="0">
                  <a:spAutoFit/>
                </a:bodyPr>
                <a:lstStyle/>
                <a:p>
                  <a:pPr lvl="0" algn="ctr" defTabSz="1218987">
                    <a:defRPr/>
                  </a:pPr>
                  <a:r>
                    <a:rPr lang="bg-BG" sz="1400" kern="0" dirty="0">
                      <a:solidFill>
                        <a:schemeClr val="bg1"/>
                      </a:solidFill>
                      <a:latin typeface="Arial Narrow" panose="020B0606020202030204" pitchFamily="34" charset="0"/>
                      <a:cs typeface="Arial" panose="020B0604020202020204" pitchFamily="34" charset="0"/>
                    </a:rPr>
                    <a:t>Представителност на проучването:</a:t>
                  </a:r>
                  <a:endParaRPr lang="en-US" sz="1400" kern="0" dirty="0">
                    <a:solidFill>
                      <a:schemeClr val="bg1"/>
                    </a:solidFill>
                    <a:latin typeface="Arial Narrow" panose="020B0606020202030204" pitchFamily="34" charset="0"/>
                    <a:cs typeface="Arial" panose="020B0604020202020204" pitchFamily="34" charset="0"/>
                  </a:endParaRPr>
                </a:p>
              </p:txBody>
            </p:sp>
            <p:sp>
              <p:nvSpPr>
                <p:cNvPr id="28" name="TextBox 27"/>
                <p:cNvSpPr txBox="1"/>
                <p:nvPr/>
              </p:nvSpPr>
              <p:spPr>
                <a:xfrm>
                  <a:off x="7986290" y="1910252"/>
                  <a:ext cx="1522204" cy="265910"/>
                </a:xfrm>
                <a:prstGeom prst="rect">
                  <a:avLst/>
                </a:prstGeom>
                <a:noFill/>
              </p:spPr>
              <p:txBody>
                <a:bodyPr wrap="square" rtlCol="0">
                  <a:spAutoFit/>
                </a:bodyPr>
                <a:lstStyle/>
                <a:p>
                  <a:pPr marL="0" marR="0" lvl="0" indent="0" algn="ctr" defTabSz="1218987" eaLnBrk="1" fontAlgn="auto" latinLnBrk="0" hangingPunct="1">
                    <a:lnSpc>
                      <a:spcPct val="100000"/>
                    </a:lnSpc>
                    <a:spcBef>
                      <a:spcPts val="0"/>
                    </a:spcBef>
                    <a:spcAft>
                      <a:spcPts val="0"/>
                    </a:spcAft>
                    <a:buClrTx/>
                    <a:buSzTx/>
                    <a:buFontTx/>
                    <a:buNone/>
                    <a:tabLst/>
                    <a:defRPr/>
                  </a:pPr>
                  <a:r>
                    <a:rPr kumimoji="0" lang="bg-BG" sz="1400" b="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rPr>
                    <a:t>Обем на</a:t>
                  </a:r>
                  <a:r>
                    <a:rPr kumimoji="0" lang="bg-BG" sz="1400" b="0" i="0" u="none" strike="noStrike" kern="0" cap="none" spc="0" normalizeH="0" noProof="0" dirty="0">
                      <a:ln>
                        <a:noFill/>
                      </a:ln>
                      <a:solidFill>
                        <a:schemeClr val="bg1"/>
                      </a:solidFill>
                      <a:effectLst/>
                      <a:uLnTx/>
                      <a:uFillTx/>
                      <a:latin typeface="Arial Narrow" panose="020B0606020202030204" pitchFamily="34" charset="0"/>
                      <a:cs typeface="Arial" panose="020B0604020202020204" pitchFamily="34" charset="0"/>
                    </a:rPr>
                    <a:t> извадката:</a:t>
                  </a:r>
                  <a:endParaRPr kumimoji="0" lang="en-US" sz="1400" b="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endParaRPr>
                </a:p>
              </p:txBody>
            </p:sp>
            <p:sp>
              <p:nvSpPr>
                <p:cNvPr id="29" name="TextBox 28"/>
                <p:cNvSpPr txBox="1"/>
                <p:nvPr/>
              </p:nvSpPr>
              <p:spPr>
                <a:xfrm>
                  <a:off x="2496579" y="4149836"/>
                  <a:ext cx="1627745" cy="452047"/>
                </a:xfrm>
                <a:prstGeom prst="rect">
                  <a:avLst/>
                </a:prstGeom>
                <a:noFill/>
              </p:spPr>
              <p:txBody>
                <a:bodyPr wrap="square" rtlCol="0">
                  <a:spAutoFit/>
                </a:bodyPr>
                <a:lstStyle/>
                <a:p>
                  <a:pPr marL="0" marR="0" lvl="0" indent="0" algn="ctr" defTabSz="1218987" eaLnBrk="1" fontAlgn="auto" latinLnBrk="0" hangingPunct="1">
                    <a:lnSpc>
                      <a:spcPct val="100000"/>
                    </a:lnSpc>
                    <a:spcBef>
                      <a:spcPts val="0"/>
                    </a:spcBef>
                    <a:spcAft>
                      <a:spcPts val="0"/>
                    </a:spcAft>
                    <a:buClrTx/>
                    <a:buSzTx/>
                    <a:buFontTx/>
                    <a:buNone/>
                    <a:tabLst/>
                    <a:defRPr/>
                  </a:pPr>
                  <a:r>
                    <a:rPr kumimoji="0" lang="bg-BG" sz="1400" b="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rPr>
                    <a:t>Период на провеждане:</a:t>
                  </a:r>
                  <a:endParaRPr kumimoji="0" lang="en-US" sz="1400" b="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endParaRPr>
                </a:p>
              </p:txBody>
            </p:sp>
            <p:sp>
              <p:nvSpPr>
                <p:cNvPr id="30" name="TextBox 29"/>
                <p:cNvSpPr txBox="1"/>
                <p:nvPr/>
              </p:nvSpPr>
              <p:spPr>
                <a:xfrm>
                  <a:off x="4293033" y="4149836"/>
                  <a:ext cx="1229825" cy="265910"/>
                </a:xfrm>
                <a:prstGeom prst="rect">
                  <a:avLst/>
                </a:prstGeom>
                <a:noFill/>
              </p:spPr>
              <p:txBody>
                <a:bodyPr wrap="square" rtlCol="0">
                  <a:spAutoFit/>
                </a:bodyPr>
                <a:lstStyle/>
                <a:p>
                  <a:pPr lvl="0" algn="ctr" defTabSz="1218987">
                    <a:defRPr/>
                  </a:pPr>
                  <a:r>
                    <a:rPr lang="bg-BG" sz="1400" kern="0" dirty="0">
                      <a:solidFill>
                        <a:schemeClr val="bg1"/>
                      </a:solidFill>
                      <a:latin typeface="Arial Narrow" panose="020B0606020202030204" pitchFamily="34" charset="0"/>
                      <a:cs typeface="Arial" panose="020B0604020202020204" pitchFamily="34" charset="0"/>
                    </a:rPr>
                    <a:t>Методология:</a:t>
                  </a:r>
                  <a:endParaRPr lang="en-US" sz="1400" kern="0" dirty="0">
                    <a:solidFill>
                      <a:schemeClr val="bg1"/>
                    </a:solidFill>
                    <a:latin typeface="Arial Narrow" panose="020B0606020202030204" pitchFamily="34" charset="0"/>
                    <a:cs typeface="Arial" panose="020B0604020202020204" pitchFamily="34" charset="0"/>
                  </a:endParaRPr>
                </a:p>
              </p:txBody>
            </p:sp>
            <p:sp>
              <p:nvSpPr>
                <p:cNvPr id="31" name="TextBox 30"/>
                <p:cNvSpPr txBox="1"/>
                <p:nvPr/>
              </p:nvSpPr>
              <p:spPr>
                <a:xfrm>
                  <a:off x="6128741" y="4146726"/>
                  <a:ext cx="1761664" cy="452047"/>
                </a:xfrm>
                <a:prstGeom prst="rect">
                  <a:avLst/>
                </a:prstGeom>
                <a:noFill/>
              </p:spPr>
              <p:txBody>
                <a:bodyPr wrap="square" rtlCol="0">
                  <a:spAutoFit/>
                </a:bodyPr>
                <a:lstStyle/>
                <a:p>
                  <a:pPr marL="0" marR="0" lvl="0" indent="0" algn="ctr" defTabSz="1218987" eaLnBrk="1" fontAlgn="auto" latinLnBrk="0" hangingPunct="1">
                    <a:lnSpc>
                      <a:spcPct val="100000"/>
                    </a:lnSpc>
                    <a:spcBef>
                      <a:spcPts val="0"/>
                    </a:spcBef>
                    <a:spcAft>
                      <a:spcPts val="0"/>
                    </a:spcAft>
                    <a:buClrTx/>
                    <a:buSzTx/>
                    <a:buFontTx/>
                    <a:buNone/>
                    <a:tabLst/>
                    <a:defRPr/>
                  </a:pPr>
                  <a:r>
                    <a:rPr kumimoji="0" lang="bg-BG" sz="1400" b="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rPr>
                    <a:t>Метод на формиране на извадката:</a:t>
                  </a:r>
                  <a:endParaRPr kumimoji="0" lang="en-US" sz="1400" b="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endParaRPr>
                </a:p>
              </p:txBody>
            </p:sp>
            <p:sp>
              <p:nvSpPr>
                <p:cNvPr id="32" name="TextBox 31"/>
                <p:cNvSpPr txBox="1"/>
                <p:nvPr/>
              </p:nvSpPr>
              <p:spPr>
                <a:xfrm>
                  <a:off x="7986291" y="4149836"/>
                  <a:ext cx="1643484" cy="452047"/>
                </a:xfrm>
                <a:prstGeom prst="rect">
                  <a:avLst/>
                </a:prstGeom>
                <a:noFill/>
              </p:spPr>
              <p:txBody>
                <a:bodyPr wrap="square" rtlCol="0">
                  <a:spAutoFit/>
                </a:bodyPr>
                <a:lstStyle/>
                <a:p>
                  <a:pPr marL="0" marR="0" lvl="0" indent="0" algn="ctr" defTabSz="1218987" eaLnBrk="1" fontAlgn="auto" latinLnBrk="0" hangingPunct="1">
                    <a:lnSpc>
                      <a:spcPct val="100000"/>
                    </a:lnSpc>
                    <a:spcBef>
                      <a:spcPts val="0"/>
                    </a:spcBef>
                    <a:spcAft>
                      <a:spcPts val="0"/>
                    </a:spcAft>
                    <a:buClrTx/>
                    <a:buSzTx/>
                    <a:buFontTx/>
                    <a:buNone/>
                    <a:tabLst/>
                    <a:defRPr/>
                  </a:pPr>
                  <a:r>
                    <a:rPr kumimoji="0" lang="bg-BG" sz="1400" b="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rPr>
                    <a:t>Метод на набиране на информацията:</a:t>
                  </a:r>
                  <a:endParaRPr kumimoji="0" lang="en-US" sz="1400" b="0" i="0" u="none" strike="noStrike" kern="0" cap="none" spc="0" normalizeH="0" baseline="0" noProof="0" dirty="0">
                    <a:ln>
                      <a:noFill/>
                    </a:ln>
                    <a:solidFill>
                      <a:schemeClr val="bg1"/>
                    </a:solidFill>
                    <a:effectLst/>
                    <a:uLnTx/>
                    <a:uFillTx/>
                    <a:latin typeface="Arial Narrow" panose="020B0606020202030204" pitchFamily="34" charset="0"/>
                    <a:cs typeface="Arial" panose="020B0604020202020204" pitchFamily="34" charset="0"/>
                  </a:endParaRPr>
                </a:p>
              </p:txBody>
            </p:sp>
            <p:grpSp>
              <p:nvGrpSpPr>
                <p:cNvPr id="33" name="Group 32"/>
                <p:cNvGrpSpPr/>
                <p:nvPr/>
              </p:nvGrpSpPr>
              <p:grpSpPr>
                <a:xfrm>
                  <a:off x="2436437" y="2392772"/>
                  <a:ext cx="1617515" cy="1054100"/>
                  <a:chOff x="1367820" y="1815146"/>
                  <a:chExt cx="8996932" cy="4544019"/>
                </a:xfrm>
              </p:grpSpPr>
              <p:sp>
                <p:nvSpPr>
                  <p:cNvPr id="50" name="Freeform 12"/>
                  <p:cNvSpPr>
                    <a:spLocks noEditPoints="1"/>
                  </p:cNvSpPr>
                  <p:nvPr/>
                </p:nvSpPr>
                <p:spPr bwMode="auto">
                  <a:xfrm>
                    <a:off x="8732476" y="3359942"/>
                    <a:ext cx="1513566" cy="1512643"/>
                  </a:xfrm>
                  <a:custGeom>
                    <a:avLst/>
                    <a:gdLst>
                      <a:gd name="T0" fmla="*/ 2980 w 6560"/>
                      <a:gd name="T1" fmla="*/ 1459 h 6556"/>
                      <a:gd name="T2" fmla="*/ 2561 w 6560"/>
                      <a:gd name="T3" fmla="*/ 1579 h 6556"/>
                      <a:gd name="T4" fmla="*/ 2190 w 6560"/>
                      <a:gd name="T5" fmla="*/ 1790 h 6556"/>
                      <a:gd name="T6" fmla="*/ 1879 w 6560"/>
                      <a:gd name="T7" fmla="*/ 2079 h 6556"/>
                      <a:gd name="T8" fmla="*/ 1642 w 6560"/>
                      <a:gd name="T9" fmla="*/ 2432 h 6556"/>
                      <a:gd name="T10" fmla="*/ 1488 w 6560"/>
                      <a:gd name="T11" fmla="*/ 2835 h 6556"/>
                      <a:gd name="T12" fmla="*/ 1434 w 6560"/>
                      <a:gd name="T13" fmla="*/ 3279 h 6556"/>
                      <a:gd name="T14" fmla="*/ 1488 w 6560"/>
                      <a:gd name="T15" fmla="*/ 3722 h 6556"/>
                      <a:gd name="T16" fmla="*/ 1642 w 6560"/>
                      <a:gd name="T17" fmla="*/ 4126 h 6556"/>
                      <a:gd name="T18" fmla="*/ 1879 w 6560"/>
                      <a:gd name="T19" fmla="*/ 4477 h 6556"/>
                      <a:gd name="T20" fmla="*/ 2190 w 6560"/>
                      <a:gd name="T21" fmla="*/ 4766 h 6556"/>
                      <a:gd name="T22" fmla="*/ 2561 w 6560"/>
                      <a:gd name="T23" fmla="*/ 4977 h 6556"/>
                      <a:gd name="T24" fmla="*/ 2980 w 6560"/>
                      <a:gd name="T25" fmla="*/ 5097 h 6556"/>
                      <a:gd name="T26" fmla="*/ 3431 w 6560"/>
                      <a:gd name="T27" fmla="*/ 5115 h 6556"/>
                      <a:gd name="T28" fmla="*/ 3863 w 6560"/>
                      <a:gd name="T29" fmla="*/ 5027 h 6556"/>
                      <a:gd name="T30" fmla="*/ 4252 w 6560"/>
                      <a:gd name="T31" fmla="*/ 4846 h 6556"/>
                      <a:gd name="T32" fmla="*/ 4583 w 6560"/>
                      <a:gd name="T33" fmla="*/ 4583 h 6556"/>
                      <a:gd name="T34" fmla="*/ 4849 w 6560"/>
                      <a:gd name="T35" fmla="*/ 4250 h 6556"/>
                      <a:gd name="T36" fmla="*/ 5030 w 6560"/>
                      <a:gd name="T37" fmla="*/ 3861 h 6556"/>
                      <a:gd name="T38" fmla="*/ 5118 w 6560"/>
                      <a:gd name="T39" fmla="*/ 3429 h 6556"/>
                      <a:gd name="T40" fmla="*/ 5100 w 6560"/>
                      <a:gd name="T41" fmla="*/ 2980 h 6556"/>
                      <a:gd name="T42" fmla="*/ 4980 w 6560"/>
                      <a:gd name="T43" fmla="*/ 2561 h 6556"/>
                      <a:gd name="T44" fmla="*/ 4769 w 6560"/>
                      <a:gd name="T45" fmla="*/ 2189 h 6556"/>
                      <a:gd name="T46" fmla="*/ 4480 w 6560"/>
                      <a:gd name="T47" fmla="*/ 1878 h 6556"/>
                      <a:gd name="T48" fmla="*/ 4127 w 6560"/>
                      <a:gd name="T49" fmla="*/ 1640 h 6556"/>
                      <a:gd name="T50" fmla="*/ 3724 w 6560"/>
                      <a:gd name="T51" fmla="*/ 1489 h 6556"/>
                      <a:gd name="T52" fmla="*/ 3279 w 6560"/>
                      <a:gd name="T53" fmla="*/ 1435 h 6556"/>
                      <a:gd name="T54" fmla="*/ 3690 w 6560"/>
                      <a:gd name="T55" fmla="*/ 650 h 6556"/>
                      <a:gd name="T56" fmla="*/ 4107 w 6560"/>
                      <a:gd name="T57" fmla="*/ 749 h 6556"/>
                      <a:gd name="T58" fmla="*/ 5276 w 6560"/>
                      <a:gd name="T59" fmla="*/ 644 h 6556"/>
                      <a:gd name="T60" fmla="*/ 5164 w 6560"/>
                      <a:gd name="T61" fmla="*/ 1395 h 6556"/>
                      <a:gd name="T62" fmla="*/ 5916 w 6560"/>
                      <a:gd name="T63" fmla="*/ 1284 h 6556"/>
                      <a:gd name="T64" fmla="*/ 5810 w 6560"/>
                      <a:gd name="T65" fmla="*/ 2452 h 6556"/>
                      <a:gd name="T66" fmla="*/ 5910 w 6560"/>
                      <a:gd name="T67" fmla="*/ 2868 h 6556"/>
                      <a:gd name="T68" fmla="*/ 5910 w 6560"/>
                      <a:gd name="T69" fmla="*/ 3688 h 6556"/>
                      <a:gd name="T70" fmla="*/ 5812 w 6560"/>
                      <a:gd name="T71" fmla="*/ 4104 h 6556"/>
                      <a:gd name="T72" fmla="*/ 5916 w 6560"/>
                      <a:gd name="T73" fmla="*/ 5272 h 6556"/>
                      <a:gd name="T74" fmla="*/ 5164 w 6560"/>
                      <a:gd name="T75" fmla="*/ 5161 h 6556"/>
                      <a:gd name="T76" fmla="*/ 5276 w 6560"/>
                      <a:gd name="T77" fmla="*/ 5912 h 6556"/>
                      <a:gd name="T78" fmla="*/ 4107 w 6560"/>
                      <a:gd name="T79" fmla="*/ 5809 h 6556"/>
                      <a:gd name="T80" fmla="*/ 3690 w 6560"/>
                      <a:gd name="T81" fmla="*/ 5906 h 6556"/>
                      <a:gd name="T82" fmla="*/ 2870 w 6560"/>
                      <a:gd name="T83" fmla="*/ 5906 h 6556"/>
                      <a:gd name="T84" fmla="*/ 2453 w 6560"/>
                      <a:gd name="T85" fmla="*/ 5809 h 6556"/>
                      <a:gd name="T86" fmla="*/ 1284 w 6560"/>
                      <a:gd name="T87" fmla="*/ 5912 h 6556"/>
                      <a:gd name="T88" fmla="*/ 1396 w 6560"/>
                      <a:gd name="T89" fmla="*/ 5161 h 6556"/>
                      <a:gd name="T90" fmla="*/ 644 w 6560"/>
                      <a:gd name="T91" fmla="*/ 5272 h 6556"/>
                      <a:gd name="T92" fmla="*/ 750 w 6560"/>
                      <a:gd name="T93" fmla="*/ 4104 h 6556"/>
                      <a:gd name="T94" fmla="*/ 650 w 6560"/>
                      <a:gd name="T95" fmla="*/ 3688 h 6556"/>
                      <a:gd name="T96" fmla="*/ 650 w 6560"/>
                      <a:gd name="T97" fmla="*/ 2868 h 6556"/>
                      <a:gd name="T98" fmla="*/ 750 w 6560"/>
                      <a:gd name="T99" fmla="*/ 2452 h 6556"/>
                      <a:gd name="T100" fmla="*/ 644 w 6560"/>
                      <a:gd name="T101" fmla="*/ 1284 h 6556"/>
                      <a:gd name="T102" fmla="*/ 1396 w 6560"/>
                      <a:gd name="T103" fmla="*/ 1395 h 6556"/>
                      <a:gd name="T104" fmla="*/ 1284 w 6560"/>
                      <a:gd name="T105" fmla="*/ 644 h 6556"/>
                      <a:gd name="T106" fmla="*/ 2453 w 6560"/>
                      <a:gd name="T107" fmla="*/ 749 h 6556"/>
                      <a:gd name="T108" fmla="*/ 2870 w 6560"/>
                      <a:gd name="T109" fmla="*/ 650 h 6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560" h="6556">
                        <a:moveTo>
                          <a:pt x="3279" y="1435"/>
                        </a:moveTo>
                        <a:lnTo>
                          <a:pt x="3129" y="1441"/>
                        </a:lnTo>
                        <a:lnTo>
                          <a:pt x="2980" y="1459"/>
                        </a:lnTo>
                        <a:lnTo>
                          <a:pt x="2836" y="1489"/>
                        </a:lnTo>
                        <a:lnTo>
                          <a:pt x="2697" y="1529"/>
                        </a:lnTo>
                        <a:lnTo>
                          <a:pt x="2561" y="1579"/>
                        </a:lnTo>
                        <a:lnTo>
                          <a:pt x="2431" y="1640"/>
                        </a:lnTo>
                        <a:lnTo>
                          <a:pt x="2308" y="1710"/>
                        </a:lnTo>
                        <a:lnTo>
                          <a:pt x="2190" y="1790"/>
                        </a:lnTo>
                        <a:lnTo>
                          <a:pt x="2080" y="1878"/>
                        </a:lnTo>
                        <a:lnTo>
                          <a:pt x="1975" y="1975"/>
                        </a:lnTo>
                        <a:lnTo>
                          <a:pt x="1879" y="2079"/>
                        </a:lnTo>
                        <a:lnTo>
                          <a:pt x="1791" y="2189"/>
                        </a:lnTo>
                        <a:lnTo>
                          <a:pt x="1711" y="2306"/>
                        </a:lnTo>
                        <a:lnTo>
                          <a:pt x="1642" y="2432"/>
                        </a:lnTo>
                        <a:lnTo>
                          <a:pt x="1580" y="2561"/>
                        </a:lnTo>
                        <a:lnTo>
                          <a:pt x="1530" y="2695"/>
                        </a:lnTo>
                        <a:lnTo>
                          <a:pt x="1488" y="2835"/>
                        </a:lnTo>
                        <a:lnTo>
                          <a:pt x="1460" y="2980"/>
                        </a:lnTo>
                        <a:lnTo>
                          <a:pt x="1442" y="3128"/>
                        </a:lnTo>
                        <a:lnTo>
                          <a:pt x="1434" y="3279"/>
                        </a:lnTo>
                        <a:lnTo>
                          <a:pt x="1442" y="3429"/>
                        </a:lnTo>
                        <a:lnTo>
                          <a:pt x="1460" y="3578"/>
                        </a:lnTo>
                        <a:lnTo>
                          <a:pt x="1488" y="3722"/>
                        </a:lnTo>
                        <a:lnTo>
                          <a:pt x="1530" y="3861"/>
                        </a:lnTo>
                        <a:lnTo>
                          <a:pt x="1580" y="3997"/>
                        </a:lnTo>
                        <a:lnTo>
                          <a:pt x="1642" y="4126"/>
                        </a:lnTo>
                        <a:lnTo>
                          <a:pt x="1711" y="4250"/>
                        </a:lnTo>
                        <a:lnTo>
                          <a:pt x="1791" y="4367"/>
                        </a:lnTo>
                        <a:lnTo>
                          <a:pt x="1879" y="4477"/>
                        </a:lnTo>
                        <a:lnTo>
                          <a:pt x="1975" y="4583"/>
                        </a:lnTo>
                        <a:lnTo>
                          <a:pt x="2080" y="4678"/>
                        </a:lnTo>
                        <a:lnTo>
                          <a:pt x="2190" y="4766"/>
                        </a:lnTo>
                        <a:lnTo>
                          <a:pt x="2308" y="4846"/>
                        </a:lnTo>
                        <a:lnTo>
                          <a:pt x="2431" y="4916"/>
                        </a:lnTo>
                        <a:lnTo>
                          <a:pt x="2561" y="4977"/>
                        </a:lnTo>
                        <a:lnTo>
                          <a:pt x="2697" y="5027"/>
                        </a:lnTo>
                        <a:lnTo>
                          <a:pt x="2836" y="5069"/>
                        </a:lnTo>
                        <a:lnTo>
                          <a:pt x="2980" y="5097"/>
                        </a:lnTo>
                        <a:lnTo>
                          <a:pt x="3129" y="5115"/>
                        </a:lnTo>
                        <a:lnTo>
                          <a:pt x="3279" y="5123"/>
                        </a:lnTo>
                        <a:lnTo>
                          <a:pt x="3431" y="5115"/>
                        </a:lnTo>
                        <a:lnTo>
                          <a:pt x="3578" y="5097"/>
                        </a:lnTo>
                        <a:lnTo>
                          <a:pt x="3724" y="5069"/>
                        </a:lnTo>
                        <a:lnTo>
                          <a:pt x="3863" y="5027"/>
                        </a:lnTo>
                        <a:lnTo>
                          <a:pt x="3997" y="4977"/>
                        </a:lnTo>
                        <a:lnTo>
                          <a:pt x="4127" y="4916"/>
                        </a:lnTo>
                        <a:lnTo>
                          <a:pt x="4252" y="4846"/>
                        </a:lnTo>
                        <a:lnTo>
                          <a:pt x="4370" y="4766"/>
                        </a:lnTo>
                        <a:lnTo>
                          <a:pt x="4480" y="4678"/>
                        </a:lnTo>
                        <a:lnTo>
                          <a:pt x="4583" y="4583"/>
                        </a:lnTo>
                        <a:lnTo>
                          <a:pt x="4681" y="4477"/>
                        </a:lnTo>
                        <a:lnTo>
                          <a:pt x="4769" y="4367"/>
                        </a:lnTo>
                        <a:lnTo>
                          <a:pt x="4849" y="4250"/>
                        </a:lnTo>
                        <a:lnTo>
                          <a:pt x="4919" y="4126"/>
                        </a:lnTo>
                        <a:lnTo>
                          <a:pt x="4980" y="3997"/>
                        </a:lnTo>
                        <a:lnTo>
                          <a:pt x="5030" y="3861"/>
                        </a:lnTo>
                        <a:lnTo>
                          <a:pt x="5070" y="3722"/>
                        </a:lnTo>
                        <a:lnTo>
                          <a:pt x="5100" y="3578"/>
                        </a:lnTo>
                        <a:lnTo>
                          <a:pt x="5118" y="3429"/>
                        </a:lnTo>
                        <a:lnTo>
                          <a:pt x="5124" y="3279"/>
                        </a:lnTo>
                        <a:lnTo>
                          <a:pt x="5118" y="3128"/>
                        </a:lnTo>
                        <a:lnTo>
                          <a:pt x="5100" y="2980"/>
                        </a:lnTo>
                        <a:lnTo>
                          <a:pt x="5070" y="2835"/>
                        </a:lnTo>
                        <a:lnTo>
                          <a:pt x="5030" y="2695"/>
                        </a:lnTo>
                        <a:lnTo>
                          <a:pt x="4980" y="2561"/>
                        </a:lnTo>
                        <a:lnTo>
                          <a:pt x="4919" y="2432"/>
                        </a:lnTo>
                        <a:lnTo>
                          <a:pt x="4849" y="2306"/>
                        </a:lnTo>
                        <a:lnTo>
                          <a:pt x="4769" y="2189"/>
                        </a:lnTo>
                        <a:lnTo>
                          <a:pt x="4681" y="2079"/>
                        </a:lnTo>
                        <a:lnTo>
                          <a:pt x="4583" y="1975"/>
                        </a:lnTo>
                        <a:lnTo>
                          <a:pt x="4480" y="1878"/>
                        </a:lnTo>
                        <a:lnTo>
                          <a:pt x="4370" y="1790"/>
                        </a:lnTo>
                        <a:lnTo>
                          <a:pt x="4252" y="1710"/>
                        </a:lnTo>
                        <a:lnTo>
                          <a:pt x="4127" y="1640"/>
                        </a:lnTo>
                        <a:lnTo>
                          <a:pt x="3997" y="1579"/>
                        </a:lnTo>
                        <a:lnTo>
                          <a:pt x="3863" y="1529"/>
                        </a:lnTo>
                        <a:lnTo>
                          <a:pt x="3724" y="1489"/>
                        </a:lnTo>
                        <a:lnTo>
                          <a:pt x="3578" y="1459"/>
                        </a:lnTo>
                        <a:lnTo>
                          <a:pt x="3431" y="1441"/>
                        </a:lnTo>
                        <a:lnTo>
                          <a:pt x="3279" y="1435"/>
                        </a:lnTo>
                        <a:close/>
                        <a:moveTo>
                          <a:pt x="2870" y="0"/>
                        </a:moveTo>
                        <a:lnTo>
                          <a:pt x="3690" y="0"/>
                        </a:lnTo>
                        <a:lnTo>
                          <a:pt x="3690" y="650"/>
                        </a:lnTo>
                        <a:lnTo>
                          <a:pt x="3831" y="676"/>
                        </a:lnTo>
                        <a:lnTo>
                          <a:pt x="3971" y="708"/>
                        </a:lnTo>
                        <a:lnTo>
                          <a:pt x="4107" y="749"/>
                        </a:lnTo>
                        <a:lnTo>
                          <a:pt x="4240" y="795"/>
                        </a:lnTo>
                        <a:lnTo>
                          <a:pt x="4565" y="235"/>
                        </a:lnTo>
                        <a:lnTo>
                          <a:pt x="5276" y="644"/>
                        </a:lnTo>
                        <a:lnTo>
                          <a:pt x="4950" y="1206"/>
                        </a:lnTo>
                        <a:lnTo>
                          <a:pt x="5060" y="1298"/>
                        </a:lnTo>
                        <a:lnTo>
                          <a:pt x="5164" y="1395"/>
                        </a:lnTo>
                        <a:lnTo>
                          <a:pt x="5262" y="1499"/>
                        </a:lnTo>
                        <a:lnTo>
                          <a:pt x="5355" y="1609"/>
                        </a:lnTo>
                        <a:lnTo>
                          <a:pt x="5916" y="1284"/>
                        </a:lnTo>
                        <a:lnTo>
                          <a:pt x="6325" y="1993"/>
                        </a:lnTo>
                        <a:lnTo>
                          <a:pt x="5764" y="2318"/>
                        </a:lnTo>
                        <a:lnTo>
                          <a:pt x="5810" y="2452"/>
                        </a:lnTo>
                        <a:lnTo>
                          <a:pt x="5852" y="2587"/>
                        </a:lnTo>
                        <a:lnTo>
                          <a:pt x="5884" y="2727"/>
                        </a:lnTo>
                        <a:lnTo>
                          <a:pt x="5910" y="2868"/>
                        </a:lnTo>
                        <a:lnTo>
                          <a:pt x="6560" y="2868"/>
                        </a:lnTo>
                        <a:lnTo>
                          <a:pt x="6560" y="3688"/>
                        </a:lnTo>
                        <a:lnTo>
                          <a:pt x="5910" y="3688"/>
                        </a:lnTo>
                        <a:lnTo>
                          <a:pt x="5884" y="3829"/>
                        </a:lnTo>
                        <a:lnTo>
                          <a:pt x="5852" y="3969"/>
                        </a:lnTo>
                        <a:lnTo>
                          <a:pt x="5812" y="4104"/>
                        </a:lnTo>
                        <a:lnTo>
                          <a:pt x="5764" y="4238"/>
                        </a:lnTo>
                        <a:lnTo>
                          <a:pt x="6325" y="4563"/>
                        </a:lnTo>
                        <a:lnTo>
                          <a:pt x="5916" y="5272"/>
                        </a:lnTo>
                        <a:lnTo>
                          <a:pt x="5355" y="4947"/>
                        </a:lnTo>
                        <a:lnTo>
                          <a:pt x="5262" y="5057"/>
                        </a:lnTo>
                        <a:lnTo>
                          <a:pt x="5164" y="5161"/>
                        </a:lnTo>
                        <a:lnTo>
                          <a:pt x="5060" y="5258"/>
                        </a:lnTo>
                        <a:lnTo>
                          <a:pt x="4950" y="5352"/>
                        </a:lnTo>
                        <a:lnTo>
                          <a:pt x="5276" y="5912"/>
                        </a:lnTo>
                        <a:lnTo>
                          <a:pt x="4565" y="6321"/>
                        </a:lnTo>
                        <a:lnTo>
                          <a:pt x="4240" y="5761"/>
                        </a:lnTo>
                        <a:lnTo>
                          <a:pt x="4107" y="5809"/>
                        </a:lnTo>
                        <a:lnTo>
                          <a:pt x="3971" y="5848"/>
                        </a:lnTo>
                        <a:lnTo>
                          <a:pt x="3831" y="5880"/>
                        </a:lnTo>
                        <a:lnTo>
                          <a:pt x="3690" y="5906"/>
                        </a:lnTo>
                        <a:lnTo>
                          <a:pt x="3690" y="6556"/>
                        </a:lnTo>
                        <a:lnTo>
                          <a:pt x="2870" y="6556"/>
                        </a:lnTo>
                        <a:lnTo>
                          <a:pt x="2870" y="5906"/>
                        </a:lnTo>
                        <a:lnTo>
                          <a:pt x="2729" y="5880"/>
                        </a:lnTo>
                        <a:lnTo>
                          <a:pt x="2589" y="5848"/>
                        </a:lnTo>
                        <a:lnTo>
                          <a:pt x="2453" y="5809"/>
                        </a:lnTo>
                        <a:lnTo>
                          <a:pt x="2320" y="5761"/>
                        </a:lnTo>
                        <a:lnTo>
                          <a:pt x="1995" y="6321"/>
                        </a:lnTo>
                        <a:lnTo>
                          <a:pt x="1284" y="5912"/>
                        </a:lnTo>
                        <a:lnTo>
                          <a:pt x="1610" y="5352"/>
                        </a:lnTo>
                        <a:lnTo>
                          <a:pt x="1500" y="5258"/>
                        </a:lnTo>
                        <a:lnTo>
                          <a:pt x="1396" y="5161"/>
                        </a:lnTo>
                        <a:lnTo>
                          <a:pt x="1298" y="5057"/>
                        </a:lnTo>
                        <a:lnTo>
                          <a:pt x="1207" y="4947"/>
                        </a:lnTo>
                        <a:lnTo>
                          <a:pt x="644" y="5272"/>
                        </a:lnTo>
                        <a:lnTo>
                          <a:pt x="235" y="4563"/>
                        </a:lnTo>
                        <a:lnTo>
                          <a:pt x="796" y="4238"/>
                        </a:lnTo>
                        <a:lnTo>
                          <a:pt x="750" y="4104"/>
                        </a:lnTo>
                        <a:lnTo>
                          <a:pt x="708" y="3969"/>
                        </a:lnTo>
                        <a:lnTo>
                          <a:pt x="676" y="3829"/>
                        </a:lnTo>
                        <a:lnTo>
                          <a:pt x="650" y="3688"/>
                        </a:lnTo>
                        <a:lnTo>
                          <a:pt x="0" y="3688"/>
                        </a:lnTo>
                        <a:lnTo>
                          <a:pt x="0" y="2868"/>
                        </a:lnTo>
                        <a:lnTo>
                          <a:pt x="650" y="2868"/>
                        </a:lnTo>
                        <a:lnTo>
                          <a:pt x="676" y="2727"/>
                        </a:lnTo>
                        <a:lnTo>
                          <a:pt x="708" y="2587"/>
                        </a:lnTo>
                        <a:lnTo>
                          <a:pt x="750" y="2452"/>
                        </a:lnTo>
                        <a:lnTo>
                          <a:pt x="796" y="2318"/>
                        </a:lnTo>
                        <a:lnTo>
                          <a:pt x="235" y="1993"/>
                        </a:lnTo>
                        <a:lnTo>
                          <a:pt x="644" y="1284"/>
                        </a:lnTo>
                        <a:lnTo>
                          <a:pt x="1207" y="1609"/>
                        </a:lnTo>
                        <a:lnTo>
                          <a:pt x="1298" y="1499"/>
                        </a:lnTo>
                        <a:lnTo>
                          <a:pt x="1396" y="1395"/>
                        </a:lnTo>
                        <a:lnTo>
                          <a:pt x="1500" y="1298"/>
                        </a:lnTo>
                        <a:lnTo>
                          <a:pt x="1610" y="1206"/>
                        </a:lnTo>
                        <a:lnTo>
                          <a:pt x="1284" y="644"/>
                        </a:lnTo>
                        <a:lnTo>
                          <a:pt x="1995" y="235"/>
                        </a:lnTo>
                        <a:lnTo>
                          <a:pt x="2320" y="795"/>
                        </a:lnTo>
                        <a:lnTo>
                          <a:pt x="2453" y="749"/>
                        </a:lnTo>
                        <a:lnTo>
                          <a:pt x="2589" y="708"/>
                        </a:lnTo>
                        <a:lnTo>
                          <a:pt x="2729" y="676"/>
                        </a:lnTo>
                        <a:lnTo>
                          <a:pt x="2870" y="650"/>
                        </a:lnTo>
                        <a:lnTo>
                          <a:pt x="2870" y="0"/>
                        </a:lnTo>
                        <a:close/>
                      </a:path>
                    </a:pathLst>
                  </a:custGeom>
                  <a:solidFill>
                    <a:srgbClr val="69A0B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51" name="Freeform 17"/>
                  <p:cNvSpPr>
                    <a:spLocks noEditPoints="1"/>
                  </p:cNvSpPr>
                  <p:nvPr/>
                </p:nvSpPr>
                <p:spPr bwMode="auto">
                  <a:xfrm>
                    <a:off x="5877355" y="1815146"/>
                    <a:ext cx="2105164" cy="2072968"/>
                  </a:xfrm>
                  <a:custGeom>
                    <a:avLst/>
                    <a:gdLst>
                      <a:gd name="T0" fmla="*/ 1617 w 3401"/>
                      <a:gd name="T1" fmla="*/ 970 h 3349"/>
                      <a:gd name="T2" fmla="*/ 1460 w 3401"/>
                      <a:gd name="T3" fmla="*/ 1007 h 3349"/>
                      <a:gd name="T4" fmla="*/ 1318 w 3401"/>
                      <a:gd name="T5" fmla="*/ 1076 h 3349"/>
                      <a:gd name="T6" fmla="*/ 1196 w 3401"/>
                      <a:gd name="T7" fmla="*/ 1173 h 3349"/>
                      <a:gd name="T8" fmla="*/ 1098 w 3401"/>
                      <a:gd name="T9" fmla="*/ 1296 h 3349"/>
                      <a:gd name="T10" fmla="*/ 1028 w 3401"/>
                      <a:gd name="T11" fmla="*/ 1437 h 3349"/>
                      <a:gd name="T12" fmla="*/ 992 w 3401"/>
                      <a:gd name="T13" fmla="*/ 1596 h 3349"/>
                      <a:gd name="T14" fmla="*/ 992 w 3401"/>
                      <a:gd name="T15" fmla="*/ 1760 h 3349"/>
                      <a:gd name="T16" fmla="*/ 1028 w 3401"/>
                      <a:gd name="T17" fmla="*/ 1918 h 3349"/>
                      <a:gd name="T18" fmla="*/ 1098 w 3401"/>
                      <a:gd name="T19" fmla="*/ 2060 h 3349"/>
                      <a:gd name="T20" fmla="*/ 1196 w 3401"/>
                      <a:gd name="T21" fmla="*/ 2182 h 3349"/>
                      <a:gd name="T22" fmla="*/ 1318 w 3401"/>
                      <a:gd name="T23" fmla="*/ 2280 h 3349"/>
                      <a:gd name="T24" fmla="*/ 1460 w 3401"/>
                      <a:gd name="T25" fmla="*/ 2348 h 3349"/>
                      <a:gd name="T26" fmla="*/ 1617 w 3401"/>
                      <a:gd name="T27" fmla="*/ 2386 h 3349"/>
                      <a:gd name="T28" fmla="*/ 1783 w 3401"/>
                      <a:gd name="T29" fmla="*/ 2386 h 3349"/>
                      <a:gd name="T30" fmla="*/ 1941 w 3401"/>
                      <a:gd name="T31" fmla="*/ 2348 h 3349"/>
                      <a:gd name="T32" fmla="*/ 2083 w 3401"/>
                      <a:gd name="T33" fmla="*/ 2280 h 3349"/>
                      <a:gd name="T34" fmla="*/ 2205 w 3401"/>
                      <a:gd name="T35" fmla="*/ 2182 h 3349"/>
                      <a:gd name="T36" fmla="*/ 2303 w 3401"/>
                      <a:gd name="T37" fmla="*/ 2060 h 3349"/>
                      <a:gd name="T38" fmla="*/ 2371 w 3401"/>
                      <a:gd name="T39" fmla="*/ 1918 h 3349"/>
                      <a:gd name="T40" fmla="*/ 2409 w 3401"/>
                      <a:gd name="T41" fmla="*/ 1760 h 3349"/>
                      <a:gd name="T42" fmla="*/ 2409 w 3401"/>
                      <a:gd name="T43" fmla="*/ 1596 h 3349"/>
                      <a:gd name="T44" fmla="*/ 2371 w 3401"/>
                      <a:gd name="T45" fmla="*/ 1437 h 3349"/>
                      <a:gd name="T46" fmla="*/ 2303 w 3401"/>
                      <a:gd name="T47" fmla="*/ 1296 h 3349"/>
                      <a:gd name="T48" fmla="*/ 2205 w 3401"/>
                      <a:gd name="T49" fmla="*/ 1173 h 3349"/>
                      <a:gd name="T50" fmla="*/ 2083 w 3401"/>
                      <a:gd name="T51" fmla="*/ 1076 h 3349"/>
                      <a:gd name="T52" fmla="*/ 1941 w 3401"/>
                      <a:gd name="T53" fmla="*/ 1007 h 3349"/>
                      <a:gd name="T54" fmla="*/ 1783 w 3401"/>
                      <a:gd name="T55" fmla="*/ 970 h 3349"/>
                      <a:gd name="T56" fmla="*/ 1421 w 3401"/>
                      <a:gd name="T57" fmla="*/ 0 h 3349"/>
                      <a:gd name="T58" fmla="*/ 1980 w 3401"/>
                      <a:gd name="T59" fmla="*/ 354 h 3349"/>
                      <a:gd name="T60" fmla="*/ 2164 w 3401"/>
                      <a:gd name="T61" fmla="*/ 406 h 3349"/>
                      <a:gd name="T62" fmla="*/ 2337 w 3401"/>
                      <a:gd name="T63" fmla="*/ 484 h 3349"/>
                      <a:gd name="T64" fmla="*/ 2992 w 3401"/>
                      <a:gd name="T65" fmla="*/ 572 h 3349"/>
                      <a:gd name="T66" fmla="*/ 2821 w 3401"/>
                      <a:gd name="T67" fmla="*/ 921 h 3349"/>
                      <a:gd name="T68" fmla="*/ 2917 w 3401"/>
                      <a:gd name="T69" fmla="*/ 1085 h 3349"/>
                      <a:gd name="T70" fmla="*/ 3303 w 3401"/>
                      <a:gd name="T71" fmla="*/ 1112 h 3349"/>
                      <a:gd name="T72" fmla="*/ 3052 w 3401"/>
                      <a:gd name="T73" fmla="*/ 1723 h 3349"/>
                      <a:gd name="T74" fmla="*/ 3033 w 3401"/>
                      <a:gd name="T75" fmla="*/ 1915 h 3349"/>
                      <a:gd name="T76" fmla="*/ 2987 w 3401"/>
                      <a:gd name="T77" fmla="*/ 2097 h 3349"/>
                      <a:gd name="T78" fmla="*/ 3013 w 3401"/>
                      <a:gd name="T79" fmla="*/ 2757 h 3349"/>
                      <a:gd name="T80" fmla="*/ 2640 w 3401"/>
                      <a:gd name="T81" fmla="*/ 2650 h 3349"/>
                      <a:gd name="T82" fmla="*/ 2495 w 3401"/>
                      <a:gd name="T83" fmla="*/ 2772 h 3349"/>
                      <a:gd name="T84" fmla="*/ 2536 w 3401"/>
                      <a:gd name="T85" fmla="*/ 3158 h 3349"/>
                      <a:gd name="T86" fmla="*/ 1890 w 3401"/>
                      <a:gd name="T87" fmla="*/ 3018 h 3349"/>
                      <a:gd name="T88" fmla="*/ 1700 w 3401"/>
                      <a:gd name="T89" fmla="*/ 3031 h 3349"/>
                      <a:gd name="T90" fmla="*/ 1509 w 3401"/>
                      <a:gd name="T91" fmla="*/ 3018 h 3349"/>
                      <a:gd name="T92" fmla="*/ 864 w 3401"/>
                      <a:gd name="T93" fmla="*/ 3158 h 3349"/>
                      <a:gd name="T94" fmla="*/ 906 w 3401"/>
                      <a:gd name="T95" fmla="*/ 2772 h 3349"/>
                      <a:gd name="T96" fmla="*/ 759 w 3401"/>
                      <a:gd name="T97" fmla="*/ 2650 h 3349"/>
                      <a:gd name="T98" fmla="*/ 388 w 3401"/>
                      <a:gd name="T99" fmla="*/ 2757 h 3349"/>
                      <a:gd name="T100" fmla="*/ 414 w 3401"/>
                      <a:gd name="T101" fmla="*/ 2097 h 3349"/>
                      <a:gd name="T102" fmla="*/ 368 w 3401"/>
                      <a:gd name="T103" fmla="*/ 1915 h 3349"/>
                      <a:gd name="T104" fmla="*/ 349 w 3401"/>
                      <a:gd name="T105" fmla="*/ 1723 h 3349"/>
                      <a:gd name="T106" fmla="*/ 96 w 3401"/>
                      <a:gd name="T107" fmla="*/ 1112 h 3349"/>
                      <a:gd name="T108" fmla="*/ 484 w 3401"/>
                      <a:gd name="T109" fmla="*/ 1085 h 3349"/>
                      <a:gd name="T110" fmla="*/ 580 w 3401"/>
                      <a:gd name="T111" fmla="*/ 921 h 3349"/>
                      <a:gd name="T112" fmla="*/ 409 w 3401"/>
                      <a:gd name="T113" fmla="*/ 572 h 3349"/>
                      <a:gd name="T114" fmla="*/ 1062 w 3401"/>
                      <a:gd name="T115" fmla="*/ 484 h 3349"/>
                      <a:gd name="T116" fmla="*/ 1237 w 3401"/>
                      <a:gd name="T117" fmla="*/ 406 h 3349"/>
                      <a:gd name="T118" fmla="*/ 1421 w 3401"/>
                      <a:gd name="T119" fmla="*/ 354 h 3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401" h="3349">
                        <a:moveTo>
                          <a:pt x="1700" y="965"/>
                        </a:moveTo>
                        <a:lnTo>
                          <a:pt x="1617" y="970"/>
                        </a:lnTo>
                        <a:lnTo>
                          <a:pt x="1537" y="984"/>
                        </a:lnTo>
                        <a:lnTo>
                          <a:pt x="1460" y="1007"/>
                        </a:lnTo>
                        <a:lnTo>
                          <a:pt x="1387" y="1038"/>
                        </a:lnTo>
                        <a:lnTo>
                          <a:pt x="1318" y="1076"/>
                        </a:lnTo>
                        <a:lnTo>
                          <a:pt x="1255" y="1121"/>
                        </a:lnTo>
                        <a:lnTo>
                          <a:pt x="1196" y="1173"/>
                        </a:lnTo>
                        <a:lnTo>
                          <a:pt x="1144" y="1232"/>
                        </a:lnTo>
                        <a:lnTo>
                          <a:pt x="1098" y="1296"/>
                        </a:lnTo>
                        <a:lnTo>
                          <a:pt x="1059" y="1364"/>
                        </a:lnTo>
                        <a:lnTo>
                          <a:pt x="1028" y="1437"/>
                        </a:lnTo>
                        <a:lnTo>
                          <a:pt x="1005" y="1514"/>
                        </a:lnTo>
                        <a:lnTo>
                          <a:pt x="992" y="1596"/>
                        </a:lnTo>
                        <a:lnTo>
                          <a:pt x="988" y="1677"/>
                        </a:lnTo>
                        <a:lnTo>
                          <a:pt x="992" y="1760"/>
                        </a:lnTo>
                        <a:lnTo>
                          <a:pt x="1005" y="1842"/>
                        </a:lnTo>
                        <a:lnTo>
                          <a:pt x="1028" y="1918"/>
                        </a:lnTo>
                        <a:lnTo>
                          <a:pt x="1059" y="1991"/>
                        </a:lnTo>
                        <a:lnTo>
                          <a:pt x="1098" y="2060"/>
                        </a:lnTo>
                        <a:lnTo>
                          <a:pt x="1144" y="2123"/>
                        </a:lnTo>
                        <a:lnTo>
                          <a:pt x="1196" y="2182"/>
                        </a:lnTo>
                        <a:lnTo>
                          <a:pt x="1255" y="2234"/>
                        </a:lnTo>
                        <a:lnTo>
                          <a:pt x="1318" y="2280"/>
                        </a:lnTo>
                        <a:lnTo>
                          <a:pt x="1387" y="2317"/>
                        </a:lnTo>
                        <a:lnTo>
                          <a:pt x="1460" y="2348"/>
                        </a:lnTo>
                        <a:lnTo>
                          <a:pt x="1537" y="2371"/>
                        </a:lnTo>
                        <a:lnTo>
                          <a:pt x="1617" y="2386"/>
                        </a:lnTo>
                        <a:lnTo>
                          <a:pt x="1700" y="2391"/>
                        </a:lnTo>
                        <a:lnTo>
                          <a:pt x="1783" y="2386"/>
                        </a:lnTo>
                        <a:lnTo>
                          <a:pt x="1864" y="2371"/>
                        </a:lnTo>
                        <a:lnTo>
                          <a:pt x="1941" y="2348"/>
                        </a:lnTo>
                        <a:lnTo>
                          <a:pt x="2014" y="2317"/>
                        </a:lnTo>
                        <a:lnTo>
                          <a:pt x="2083" y="2280"/>
                        </a:lnTo>
                        <a:lnTo>
                          <a:pt x="2146" y="2234"/>
                        </a:lnTo>
                        <a:lnTo>
                          <a:pt x="2205" y="2182"/>
                        </a:lnTo>
                        <a:lnTo>
                          <a:pt x="2257" y="2123"/>
                        </a:lnTo>
                        <a:lnTo>
                          <a:pt x="2303" y="2060"/>
                        </a:lnTo>
                        <a:lnTo>
                          <a:pt x="2340" y="1991"/>
                        </a:lnTo>
                        <a:lnTo>
                          <a:pt x="2371" y="1918"/>
                        </a:lnTo>
                        <a:lnTo>
                          <a:pt x="2394" y="1842"/>
                        </a:lnTo>
                        <a:lnTo>
                          <a:pt x="2409" y="1760"/>
                        </a:lnTo>
                        <a:lnTo>
                          <a:pt x="2413" y="1677"/>
                        </a:lnTo>
                        <a:lnTo>
                          <a:pt x="2409" y="1596"/>
                        </a:lnTo>
                        <a:lnTo>
                          <a:pt x="2394" y="1514"/>
                        </a:lnTo>
                        <a:lnTo>
                          <a:pt x="2371" y="1437"/>
                        </a:lnTo>
                        <a:lnTo>
                          <a:pt x="2340" y="1364"/>
                        </a:lnTo>
                        <a:lnTo>
                          <a:pt x="2303" y="1296"/>
                        </a:lnTo>
                        <a:lnTo>
                          <a:pt x="2257" y="1232"/>
                        </a:lnTo>
                        <a:lnTo>
                          <a:pt x="2205" y="1173"/>
                        </a:lnTo>
                        <a:lnTo>
                          <a:pt x="2146" y="1121"/>
                        </a:lnTo>
                        <a:lnTo>
                          <a:pt x="2083" y="1076"/>
                        </a:lnTo>
                        <a:lnTo>
                          <a:pt x="2014" y="1038"/>
                        </a:lnTo>
                        <a:lnTo>
                          <a:pt x="1941" y="1007"/>
                        </a:lnTo>
                        <a:lnTo>
                          <a:pt x="1864" y="984"/>
                        </a:lnTo>
                        <a:lnTo>
                          <a:pt x="1783" y="970"/>
                        </a:lnTo>
                        <a:lnTo>
                          <a:pt x="1700" y="965"/>
                        </a:lnTo>
                        <a:close/>
                        <a:moveTo>
                          <a:pt x="1421" y="0"/>
                        </a:moveTo>
                        <a:lnTo>
                          <a:pt x="1980" y="0"/>
                        </a:lnTo>
                        <a:lnTo>
                          <a:pt x="1980" y="354"/>
                        </a:lnTo>
                        <a:lnTo>
                          <a:pt x="2073" y="377"/>
                        </a:lnTo>
                        <a:lnTo>
                          <a:pt x="2164" y="406"/>
                        </a:lnTo>
                        <a:lnTo>
                          <a:pt x="2252" y="442"/>
                        </a:lnTo>
                        <a:lnTo>
                          <a:pt x="2337" y="484"/>
                        </a:lnTo>
                        <a:lnTo>
                          <a:pt x="2565" y="214"/>
                        </a:lnTo>
                        <a:lnTo>
                          <a:pt x="2992" y="572"/>
                        </a:lnTo>
                        <a:lnTo>
                          <a:pt x="2765" y="843"/>
                        </a:lnTo>
                        <a:lnTo>
                          <a:pt x="2821" y="921"/>
                        </a:lnTo>
                        <a:lnTo>
                          <a:pt x="2871" y="1001"/>
                        </a:lnTo>
                        <a:lnTo>
                          <a:pt x="2917" y="1085"/>
                        </a:lnTo>
                        <a:lnTo>
                          <a:pt x="2956" y="1173"/>
                        </a:lnTo>
                        <a:lnTo>
                          <a:pt x="3303" y="1112"/>
                        </a:lnTo>
                        <a:lnTo>
                          <a:pt x="3401" y="1661"/>
                        </a:lnTo>
                        <a:lnTo>
                          <a:pt x="3052" y="1723"/>
                        </a:lnTo>
                        <a:lnTo>
                          <a:pt x="3046" y="1820"/>
                        </a:lnTo>
                        <a:lnTo>
                          <a:pt x="3033" y="1915"/>
                        </a:lnTo>
                        <a:lnTo>
                          <a:pt x="3013" y="2008"/>
                        </a:lnTo>
                        <a:lnTo>
                          <a:pt x="2987" y="2097"/>
                        </a:lnTo>
                        <a:lnTo>
                          <a:pt x="3292" y="2275"/>
                        </a:lnTo>
                        <a:lnTo>
                          <a:pt x="3013" y="2757"/>
                        </a:lnTo>
                        <a:lnTo>
                          <a:pt x="2707" y="2581"/>
                        </a:lnTo>
                        <a:lnTo>
                          <a:pt x="2640" y="2650"/>
                        </a:lnTo>
                        <a:lnTo>
                          <a:pt x="2570" y="2713"/>
                        </a:lnTo>
                        <a:lnTo>
                          <a:pt x="2495" y="2772"/>
                        </a:lnTo>
                        <a:lnTo>
                          <a:pt x="2415" y="2826"/>
                        </a:lnTo>
                        <a:lnTo>
                          <a:pt x="2536" y="3158"/>
                        </a:lnTo>
                        <a:lnTo>
                          <a:pt x="2011" y="3349"/>
                        </a:lnTo>
                        <a:lnTo>
                          <a:pt x="1890" y="3018"/>
                        </a:lnTo>
                        <a:lnTo>
                          <a:pt x="1796" y="3028"/>
                        </a:lnTo>
                        <a:lnTo>
                          <a:pt x="1700" y="3031"/>
                        </a:lnTo>
                        <a:lnTo>
                          <a:pt x="1604" y="3028"/>
                        </a:lnTo>
                        <a:lnTo>
                          <a:pt x="1509" y="3018"/>
                        </a:lnTo>
                        <a:lnTo>
                          <a:pt x="1388" y="3349"/>
                        </a:lnTo>
                        <a:lnTo>
                          <a:pt x="864" y="3158"/>
                        </a:lnTo>
                        <a:lnTo>
                          <a:pt x="986" y="2826"/>
                        </a:lnTo>
                        <a:lnTo>
                          <a:pt x="906" y="2772"/>
                        </a:lnTo>
                        <a:lnTo>
                          <a:pt x="831" y="2713"/>
                        </a:lnTo>
                        <a:lnTo>
                          <a:pt x="759" y="2650"/>
                        </a:lnTo>
                        <a:lnTo>
                          <a:pt x="694" y="2581"/>
                        </a:lnTo>
                        <a:lnTo>
                          <a:pt x="388" y="2757"/>
                        </a:lnTo>
                        <a:lnTo>
                          <a:pt x="108" y="2275"/>
                        </a:lnTo>
                        <a:lnTo>
                          <a:pt x="414" y="2097"/>
                        </a:lnTo>
                        <a:lnTo>
                          <a:pt x="388" y="2008"/>
                        </a:lnTo>
                        <a:lnTo>
                          <a:pt x="368" y="1915"/>
                        </a:lnTo>
                        <a:lnTo>
                          <a:pt x="355" y="1820"/>
                        </a:lnTo>
                        <a:lnTo>
                          <a:pt x="349" y="1723"/>
                        </a:lnTo>
                        <a:lnTo>
                          <a:pt x="0" y="1661"/>
                        </a:lnTo>
                        <a:lnTo>
                          <a:pt x="96" y="1112"/>
                        </a:lnTo>
                        <a:lnTo>
                          <a:pt x="445" y="1173"/>
                        </a:lnTo>
                        <a:lnTo>
                          <a:pt x="484" y="1085"/>
                        </a:lnTo>
                        <a:lnTo>
                          <a:pt x="530" y="1001"/>
                        </a:lnTo>
                        <a:lnTo>
                          <a:pt x="580" y="921"/>
                        </a:lnTo>
                        <a:lnTo>
                          <a:pt x="636" y="843"/>
                        </a:lnTo>
                        <a:lnTo>
                          <a:pt x="409" y="572"/>
                        </a:lnTo>
                        <a:lnTo>
                          <a:pt x="836" y="214"/>
                        </a:lnTo>
                        <a:lnTo>
                          <a:pt x="1062" y="484"/>
                        </a:lnTo>
                        <a:lnTo>
                          <a:pt x="1149" y="442"/>
                        </a:lnTo>
                        <a:lnTo>
                          <a:pt x="1237" y="406"/>
                        </a:lnTo>
                        <a:lnTo>
                          <a:pt x="1328" y="377"/>
                        </a:lnTo>
                        <a:lnTo>
                          <a:pt x="1421" y="354"/>
                        </a:lnTo>
                        <a:lnTo>
                          <a:pt x="1421" y="0"/>
                        </a:lnTo>
                        <a:close/>
                      </a:path>
                    </a:pathLst>
                  </a:custGeom>
                  <a:solidFill>
                    <a:schemeClr val="accent3">
                      <a:lumMod val="40000"/>
                      <a:lumOff val="6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52" name="Freeform 18"/>
                  <p:cNvSpPr>
                    <a:spLocks noEditPoints="1"/>
                  </p:cNvSpPr>
                  <p:nvPr/>
                </p:nvSpPr>
                <p:spPr bwMode="auto">
                  <a:xfrm>
                    <a:off x="7331922" y="3330222"/>
                    <a:ext cx="1492190" cy="1507050"/>
                  </a:xfrm>
                  <a:custGeom>
                    <a:avLst/>
                    <a:gdLst>
                      <a:gd name="T0" fmla="*/ 1136 w 2411"/>
                      <a:gd name="T1" fmla="*/ 712 h 2433"/>
                      <a:gd name="T2" fmla="*/ 1004 w 2411"/>
                      <a:gd name="T3" fmla="*/ 748 h 2433"/>
                      <a:gd name="T4" fmla="*/ 892 w 2411"/>
                      <a:gd name="T5" fmla="*/ 816 h 2433"/>
                      <a:gd name="T6" fmla="*/ 801 w 2411"/>
                      <a:gd name="T7" fmla="*/ 909 h 2433"/>
                      <a:gd name="T8" fmla="*/ 735 w 2411"/>
                      <a:gd name="T9" fmla="*/ 1023 h 2433"/>
                      <a:gd name="T10" fmla="*/ 701 w 2411"/>
                      <a:gd name="T11" fmla="*/ 1150 h 2433"/>
                      <a:gd name="T12" fmla="*/ 701 w 2411"/>
                      <a:gd name="T13" fmla="*/ 1287 h 2433"/>
                      <a:gd name="T14" fmla="*/ 739 w 2411"/>
                      <a:gd name="T15" fmla="*/ 1419 h 2433"/>
                      <a:gd name="T16" fmla="*/ 806 w 2411"/>
                      <a:gd name="T17" fmla="*/ 1533 h 2433"/>
                      <a:gd name="T18" fmla="*/ 900 w 2411"/>
                      <a:gd name="T19" fmla="*/ 1624 h 2433"/>
                      <a:gd name="T20" fmla="*/ 1012 w 2411"/>
                      <a:gd name="T21" fmla="*/ 1688 h 2433"/>
                      <a:gd name="T22" fmla="*/ 1141 w 2411"/>
                      <a:gd name="T23" fmla="*/ 1722 h 2433"/>
                      <a:gd name="T24" fmla="*/ 1278 w 2411"/>
                      <a:gd name="T25" fmla="*/ 1722 h 2433"/>
                      <a:gd name="T26" fmla="*/ 1408 w 2411"/>
                      <a:gd name="T27" fmla="*/ 1685 h 2433"/>
                      <a:gd name="T28" fmla="*/ 1523 w 2411"/>
                      <a:gd name="T29" fmla="*/ 1618 h 2433"/>
                      <a:gd name="T30" fmla="*/ 1614 w 2411"/>
                      <a:gd name="T31" fmla="*/ 1525 h 2433"/>
                      <a:gd name="T32" fmla="*/ 1679 w 2411"/>
                      <a:gd name="T33" fmla="*/ 1411 h 2433"/>
                      <a:gd name="T34" fmla="*/ 1713 w 2411"/>
                      <a:gd name="T35" fmla="*/ 1284 h 2433"/>
                      <a:gd name="T36" fmla="*/ 1713 w 2411"/>
                      <a:gd name="T37" fmla="*/ 1147 h 2433"/>
                      <a:gd name="T38" fmla="*/ 1676 w 2411"/>
                      <a:gd name="T39" fmla="*/ 1015 h 2433"/>
                      <a:gd name="T40" fmla="*/ 1607 w 2411"/>
                      <a:gd name="T41" fmla="*/ 901 h 2433"/>
                      <a:gd name="T42" fmla="*/ 1514 w 2411"/>
                      <a:gd name="T43" fmla="*/ 810 h 2433"/>
                      <a:gd name="T44" fmla="*/ 1400 w 2411"/>
                      <a:gd name="T45" fmla="*/ 745 h 2433"/>
                      <a:gd name="T46" fmla="*/ 1273 w 2411"/>
                      <a:gd name="T47" fmla="*/ 710 h 2433"/>
                      <a:gd name="T48" fmla="*/ 1239 w 2411"/>
                      <a:gd name="T49" fmla="*/ 0 h 2433"/>
                      <a:gd name="T50" fmla="*/ 1366 w 2411"/>
                      <a:gd name="T51" fmla="*/ 261 h 2433"/>
                      <a:gd name="T52" fmla="*/ 1540 w 2411"/>
                      <a:gd name="T53" fmla="*/ 308 h 2433"/>
                      <a:gd name="T54" fmla="*/ 2013 w 2411"/>
                      <a:gd name="T55" fmla="*/ 306 h 2433"/>
                      <a:gd name="T56" fmla="*/ 1941 w 2411"/>
                      <a:gd name="T57" fmla="*/ 586 h 2433"/>
                      <a:gd name="T58" fmla="*/ 2047 w 2411"/>
                      <a:gd name="T59" fmla="*/ 735 h 2433"/>
                      <a:gd name="T60" fmla="*/ 2411 w 2411"/>
                      <a:gd name="T61" fmla="*/ 1038 h 2433"/>
                      <a:gd name="T62" fmla="*/ 2176 w 2411"/>
                      <a:gd name="T63" fmla="*/ 1207 h 2433"/>
                      <a:gd name="T64" fmla="*/ 2160 w 2411"/>
                      <a:gd name="T65" fmla="*/ 1388 h 2433"/>
                      <a:gd name="T66" fmla="*/ 2244 w 2411"/>
                      <a:gd name="T67" fmla="*/ 1853 h 2433"/>
                      <a:gd name="T68" fmla="*/ 1956 w 2411"/>
                      <a:gd name="T69" fmla="*/ 1831 h 2433"/>
                      <a:gd name="T70" fmla="*/ 1827 w 2411"/>
                      <a:gd name="T71" fmla="*/ 1960 h 2433"/>
                      <a:gd name="T72" fmla="*/ 1593 w 2411"/>
                      <a:gd name="T73" fmla="*/ 2371 h 2433"/>
                      <a:gd name="T74" fmla="*/ 1408 w 2411"/>
                      <a:gd name="T75" fmla="*/ 2164 h 2433"/>
                      <a:gd name="T76" fmla="*/ 1272 w 2411"/>
                      <a:gd name="T77" fmla="*/ 2183 h 2433"/>
                      <a:gd name="T78" fmla="*/ 1151 w 2411"/>
                      <a:gd name="T79" fmla="*/ 2433 h 2433"/>
                      <a:gd name="T80" fmla="*/ 814 w 2411"/>
                      <a:gd name="T81" fmla="*/ 2102 h 2433"/>
                      <a:gd name="T82" fmla="*/ 656 w 2411"/>
                      <a:gd name="T83" fmla="*/ 2012 h 2433"/>
                      <a:gd name="T84" fmla="*/ 383 w 2411"/>
                      <a:gd name="T85" fmla="*/ 2113 h 2433"/>
                      <a:gd name="T86" fmla="*/ 336 w 2411"/>
                      <a:gd name="T87" fmla="*/ 1642 h 2433"/>
                      <a:gd name="T88" fmla="*/ 273 w 2411"/>
                      <a:gd name="T89" fmla="*/ 1473 h 2433"/>
                      <a:gd name="T90" fmla="*/ 0 w 2411"/>
                      <a:gd name="T91" fmla="*/ 1374 h 2433"/>
                      <a:gd name="T92" fmla="*/ 268 w 2411"/>
                      <a:gd name="T93" fmla="*/ 982 h 2433"/>
                      <a:gd name="T94" fmla="*/ 328 w 2411"/>
                      <a:gd name="T95" fmla="*/ 811 h 2433"/>
                      <a:gd name="T96" fmla="*/ 181 w 2411"/>
                      <a:gd name="T97" fmla="*/ 560 h 2433"/>
                      <a:gd name="T98" fmla="*/ 638 w 2411"/>
                      <a:gd name="T99" fmla="*/ 433 h 2433"/>
                      <a:gd name="T100" fmla="*/ 792 w 2411"/>
                      <a:gd name="T101" fmla="*/ 340 h 2433"/>
                      <a:gd name="T102" fmla="*/ 843 w 2411"/>
                      <a:gd name="T103" fmla="*/ 55 h 2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11" h="2433">
                        <a:moveTo>
                          <a:pt x="1206" y="707"/>
                        </a:moveTo>
                        <a:lnTo>
                          <a:pt x="1136" y="712"/>
                        </a:lnTo>
                        <a:lnTo>
                          <a:pt x="1068" y="725"/>
                        </a:lnTo>
                        <a:lnTo>
                          <a:pt x="1004" y="748"/>
                        </a:lnTo>
                        <a:lnTo>
                          <a:pt x="946" y="779"/>
                        </a:lnTo>
                        <a:lnTo>
                          <a:pt x="892" y="816"/>
                        </a:lnTo>
                        <a:lnTo>
                          <a:pt x="843" y="860"/>
                        </a:lnTo>
                        <a:lnTo>
                          <a:pt x="801" y="909"/>
                        </a:lnTo>
                        <a:lnTo>
                          <a:pt x="763" y="965"/>
                        </a:lnTo>
                        <a:lnTo>
                          <a:pt x="735" y="1023"/>
                        </a:lnTo>
                        <a:lnTo>
                          <a:pt x="714" y="1085"/>
                        </a:lnTo>
                        <a:lnTo>
                          <a:pt x="701" y="1150"/>
                        </a:lnTo>
                        <a:lnTo>
                          <a:pt x="696" y="1219"/>
                        </a:lnTo>
                        <a:lnTo>
                          <a:pt x="701" y="1287"/>
                        </a:lnTo>
                        <a:lnTo>
                          <a:pt x="716" y="1356"/>
                        </a:lnTo>
                        <a:lnTo>
                          <a:pt x="739" y="1419"/>
                        </a:lnTo>
                        <a:lnTo>
                          <a:pt x="768" y="1478"/>
                        </a:lnTo>
                        <a:lnTo>
                          <a:pt x="806" y="1533"/>
                        </a:lnTo>
                        <a:lnTo>
                          <a:pt x="849" y="1582"/>
                        </a:lnTo>
                        <a:lnTo>
                          <a:pt x="900" y="1624"/>
                        </a:lnTo>
                        <a:lnTo>
                          <a:pt x="954" y="1660"/>
                        </a:lnTo>
                        <a:lnTo>
                          <a:pt x="1012" y="1688"/>
                        </a:lnTo>
                        <a:lnTo>
                          <a:pt x="1076" y="1709"/>
                        </a:lnTo>
                        <a:lnTo>
                          <a:pt x="1141" y="1722"/>
                        </a:lnTo>
                        <a:lnTo>
                          <a:pt x="1208" y="1727"/>
                        </a:lnTo>
                        <a:lnTo>
                          <a:pt x="1278" y="1722"/>
                        </a:lnTo>
                        <a:lnTo>
                          <a:pt x="1345" y="1708"/>
                        </a:lnTo>
                        <a:lnTo>
                          <a:pt x="1408" y="1685"/>
                        </a:lnTo>
                        <a:lnTo>
                          <a:pt x="1469" y="1655"/>
                        </a:lnTo>
                        <a:lnTo>
                          <a:pt x="1523" y="1618"/>
                        </a:lnTo>
                        <a:lnTo>
                          <a:pt x="1571" y="1574"/>
                        </a:lnTo>
                        <a:lnTo>
                          <a:pt x="1614" y="1525"/>
                        </a:lnTo>
                        <a:lnTo>
                          <a:pt x="1650" y="1470"/>
                        </a:lnTo>
                        <a:lnTo>
                          <a:pt x="1679" y="1411"/>
                        </a:lnTo>
                        <a:lnTo>
                          <a:pt x="1700" y="1349"/>
                        </a:lnTo>
                        <a:lnTo>
                          <a:pt x="1713" y="1284"/>
                        </a:lnTo>
                        <a:lnTo>
                          <a:pt x="1718" y="1215"/>
                        </a:lnTo>
                        <a:lnTo>
                          <a:pt x="1713" y="1147"/>
                        </a:lnTo>
                        <a:lnTo>
                          <a:pt x="1699" y="1079"/>
                        </a:lnTo>
                        <a:lnTo>
                          <a:pt x="1676" y="1015"/>
                        </a:lnTo>
                        <a:lnTo>
                          <a:pt x="1645" y="955"/>
                        </a:lnTo>
                        <a:lnTo>
                          <a:pt x="1607" y="901"/>
                        </a:lnTo>
                        <a:lnTo>
                          <a:pt x="1563" y="852"/>
                        </a:lnTo>
                        <a:lnTo>
                          <a:pt x="1514" y="810"/>
                        </a:lnTo>
                        <a:lnTo>
                          <a:pt x="1461" y="774"/>
                        </a:lnTo>
                        <a:lnTo>
                          <a:pt x="1400" y="745"/>
                        </a:lnTo>
                        <a:lnTo>
                          <a:pt x="1338" y="723"/>
                        </a:lnTo>
                        <a:lnTo>
                          <a:pt x="1273" y="710"/>
                        </a:lnTo>
                        <a:lnTo>
                          <a:pt x="1206" y="707"/>
                        </a:lnTo>
                        <a:close/>
                        <a:moveTo>
                          <a:pt x="1239" y="0"/>
                        </a:moveTo>
                        <a:lnTo>
                          <a:pt x="1275" y="251"/>
                        </a:lnTo>
                        <a:lnTo>
                          <a:pt x="1366" y="261"/>
                        </a:lnTo>
                        <a:lnTo>
                          <a:pt x="1454" y="280"/>
                        </a:lnTo>
                        <a:lnTo>
                          <a:pt x="1540" y="308"/>
                        </a:lnTo>
                        <a:lnTo>
                          <a:pt x="1676" y="93"/>
                        </a:lnTo>
                        <a:lnTo>
                          <a:pt x="2013" y="306"/>
                        </a:lnTo>
                        <a:lnTo>
                          <a:pt x="1879" y="520"/>
                        </a:lnTo>
                        <a:lnTo>
                          <a:pt x="1941" y="586"/>
                        </a:lnTo>
                        <a:lnTo>
                          <a:pt x="1998" y="658"/>
                        </a:lnTo>
                        <a:lnTo>
                          <a:pt x="2047" y="735"/>
                        </a:lnTo>
                        <a:lnTo>
                          <a:pt x="2288" y="657"/>
                        </a:lnTo>
                        <a:lnTo>
                          <a:pt x="2411" y="1038"/>
                        </a:lnTo>
                        <a:lnTo>
                          <a:pt x="2169" y="1114"/>
                        </a:lnTo>
                        <a:lnTo>
                          <a:pt x="2176" y="1207"/>
                        </a:lnTo>
                        <a:lnTo>
                          <a:pt x="2173" y="1299"/>
                        </a:lnTo>
                        <a:lnTo>
                          <a:pt x="2160" y="1388"/>
                        </a:lnTo>
                        <a:lnTo>
                          <a:pt x="2394" y="1483"/>
                        </a:lnTo>
                        <a:lnTo>
                          <a:pt x="2244" y="1853"/>
                        </a:lnTo>
                        <a:lnTo>
                          <a:pt x="2010" y="1758"/>
                        </a:lnTo>
                        <a:lnTo>
                          <a:pt x="1956" y="1831"/>
                        </a:lnTo>
                        <a:lnTo>
                          <a:pt x="1894" y="1898"/>
                        </a:lnTo>
                        <a:lnTo>
                          <a:pt x="1827" y="1960"/>
                        </a:lnTo>
                        <a:lnTo>
                          <a:pt x="1946" y="2183"/>
                        </a:lnTo>
                        <a:lnTo>
                          <a:pt x="1593" y="2371"/>
                        </a:lnTo>
                        <a:lnTo>
                          <a:pt x="1474" y="2148"/>
                        </a:lnTo>
                        <a:lnTo>
                          <a:pt x="1408" y="2164"/>
                        </a:lnTo>
                        <a:lnTo>
                          <a:pt x="1340" y="2177"/>
                        </a:lnTo>
                        <a:lnTo>
                          <a:pt x="1272" y="2183"/>
                        </a:lnTo>
                        <a:lnTo>
                          <a:pt x="1205" y="2185"/>
                        </a:lnTo>
                        <a:lnTo>
                          <a:pt x="1151" y="2433"/>
                        </a:lnTo>
                        <a:lnTo>
                          <a:pt x="760" y="2350"/>
                        </a:lnTo>
                        <a:lnTo>
                          <a:pt x="814" y="2102"/>
                        </a:lnTo>
                        <a:lnTo>
                          <a:pt x="732" y="2061"/>
                        </a:lnTo>
                        <a:lnTo>
                          <a:pt x="656" y="2012"/>
                        </a:lnTo>
                        <a:lnTo>
                          <a:pt x="582" y="1957"/>
                        </a:lnTo>
                        <a:lnTo>
                          <a:pt x="383" y="2113"/>
                        </a:lnTo>
                        <a:lnTo>
                          <a:pt x="137" y="1797"/>
                        </a:lnTo>
                        <a:lnTo>
                          <a:pt x="336" y="1642"/>
                        </a:lnTo>
                        <a:lnTo>
                          <a:pt x="300" y="1559"/>
                        </a:lnTo>
                        <a:lnTo>
                          <a:pt x="273" y="1473"/>
                        </a:lnTo>
                        <a:lnTo>
                          <a:pt x="253" y="1382"/>
                        </a:lnTo>
                        <a:lnTo>
                          <a:pt x="0" y="1374"/>
                        </a:lnTo>
                        <a:lnTo>
                          <a:pt x="14" y="974"/>
                        </a:lnTo>
                        <a:lnTo>
                          <a:pt x="268" y="982"/>
                        </a:lnTo>
                        <a:lnTo>
                          <a:pt x="294" y="896"/>
                        </a:lnTo>
                        <a:lnTo>
                          <a:pt x="328" y="811"/>
                        </a:lnTo>
                        <a:lnTo>
                          <a:pt x="370" y="730"/>
                        </a:lnTo>
                        <a:lnTo>
                          <a:pt x="181" y="560"/>
                        </a:lnTo>
                        <a:lnTo>
                          <a:pt x="450" y="264"/>
                        </a:lnTo>
                        <a:lnTo>
                          <a:pt x="638" y="433"/>
                        </a:lnTo>
                        <a:lnTo>
                          <a:pt x="713" y="384"/>
                        </a:lnTo>
                        <a:lnTo>
                          <a:pt x="792" y="340"/>
                        </a:lnTo>
                        <a:lnTo>
                          <a:pt x="879" y="306"/>
                        </a:lnTo>
                        <a:lnTo>
                          <a:pt x="843" y="55"/>
                        </a:lnTo>
                        <a:lnTo>
                          <a:pt x="1239" y="0"/>
                        </a:lnTo>
                        <a:close/>
                      </a:path>
                    </a:pathLst>
                  </a:custGeom>
                  <a:solidFill>
                    <a:srgbClr val="3D8EAB"/>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53" name="Freeform 19"/>
                  <p:cNvSpPr>
                    <a:spLocks noEditPoints="1"/>
                  </p:cNvSpPr>
                  <p:nvPr/>
                </p:nvSpPr>
                <p:spPr bwMode="auto">
                  <a:xfrm>
                    <a:off x="8707586" y="2383490"/>
                    <a:ext cx="1029103" cy="1041021"/>
                  </a:xfrm>
                  <a:custGeom>
                    <a:avLst/>
                    <a:gdLst>
                      <a:gd name="T0" fmla="*/ 869 w 1902"/>
                      <a:gd name="T1" fmla="*/ 565 h 1921"/>
                      <a:gd name="T2" fmla="*/ 760 w 1902"/>
                      <a:gd name="T3" fmla="*/ 606 h 1921"/>
                      <a:gd name="T4" fmla="*/ 665 w 1902"/>
                      <a:gd name="T5" fmla="*/ 676 h 1921"/>
                      <a:gd name="T6" fmla="*/ 597 w 1902"/>
                      <a:gd name="T7" fmla="*/ 767 h 1921"/>
                      <a:gd name="T8" fmla="*/ 558 w 1902"/>
                      <a:gd name="T9" fmla="*/ 872 h 1921"/>
                      <a:gd name="T10" fmla="*/ 548 w 1902"/>
                      <a:gd name="T11" fmla="*/ 984 h 1921"/>
                      <a:gd name="T12" fmla="*/ 571 w 1902"/>
                      <a:gd name="T13" fmla="*/ 1097 h 1921"/>
                      <a:gd name="T14" fmla="*/ 628 w 1902"/>
                      <a:gd name="T15" fmla="*/ 1203 h 1921"/>
                      <a:gd name="T16" fmla="*/ 709 w 1902"/>
                      <a:gd name="T17" fmla="*/ 1284 h 1921"/>
                      <a:gd name="T18" fmla="*/ 809 w 1902"/>
                      <a:gd name="T19" fmla="*/ 1338 h 1921"/>
                      <a:gd name="T20" fmla="*/ 918 w 1902"/>
                      <a:gd name="T21" fmla="*/ 1362 h 1921"/>
                      <a:gd name="T22" fmla="*/ 1030 w 1902"/>
                      <a:gd name="T23" fmla="*/ 1356 h 1921"/>
                      <a:gd name="T24" fmla="*/ 1141 w 1902"/>
                      <a:gd name="T25" fmla="*/ 1315 h 1921"/>
                      <a:gd name="T26" fmla="*/ 1235 w 1902"/>
                      <a:gd name="T27" fmla="*/ 1245 h 1921"/>
                      <a:gd name="T28" fmla="*/ 1304 w 1902"/>
                      <a:gd name="T29" fmla="*/ 1154 h 1921"/>
                      <a:gd name="T30" fmla="*/ 1343 w 1902"/>
                      <a:gd name="T31" fmla="*/ 1049 h 1921"/>
                      <a:gd name="T32" fmla="*/ 1353 w 1902"/>
                      <a:gd name="T33" fmla="*/ 937 h 1921"/>
                      <a:gd name="T34" fmla="*/ 1330 w 1902"/>
                      <a:gd name="T35" fmla="*/ 824 h 1921"/>
                      <a:gd name="T36" fmla="*/ 1273 w 1902"/>
                      <a:gd name="T37" fmla="*/ 719 h 1921"/>
                      <a:gd name="T38" fmla="*/ 1191 w 1902"/>
                      <a:gd name="T39" fmla="*/ 639 h 1921"/>
                      <a:gd name="T40" fmla="*/ 1092 w 1902"/>
                      <a:gd name="T41" fmla="*/ 583 h 1921"/>
                      <a:gd name="T42" fmla="*/ 983 w 1902"/>
                      <a:gd name="T43" fmla="*/ 559 h 1921"/>
                      <a:gd name="T44" fmla="*/ 988 w 1902"/>
                      <a:gd name="T45" fmla="*/ 0 h 1921"/>
                      <a:gd name="T46" fmla="*/ 1257 w 1902"/>
                      <a:gd name="T47" fmla="*/ 261 h 1921"/>
                      <a:gd name="T48" fmla="*/ 1382 w 1902"/>
                      <a:gd name="T49" fmla="*/ 329 h 1921"/>
                      <a:gd name="T50" fmla="*/ 1596 w 1902"/>
                      <a:gd name="T51" fmla="*/ 249 h 1921"/>
                      <a:gd name="T52" fmla="*/ 1635 w 1902"/>
                      <a:gd name="T53" fmla="*/ 621 h 1921"/>
                      <a:gd name="T54" fmla="*/ 1687 w 1902"/>
                      <a:gd name="T55" fmla="*/ 756 h 1921"/>
                      <a:gd name="T56" fmla="*/ 1902 w 1902"/>
                      <a:gd name="T57" fmla="*/ 831 h 1921"/>
                      <a:gd name="T58" fmla="*/ 1693 w 1902"/>
                      <a:gd name="T59" fmla="*/ 1141 h 1921"/>
                      <a:gd name="T60" fmla="*/ 1646 w 1902"/>
                      <a:gd name="T61" fmla="*/ 1276 h 1921"/>
                      <a:gd name="T62" fmla="*/ 1763 w 1902"/>
                      <a:gd name="T63" fmla="*/ 1473 h 1921"/>
                      <a:gd name="T64" fmla="*/ 1403 w 1902"/>
                      <a:gd name="T65" fmla="*/ 1576 h 1921"/>
                      <a:gd name="T66" fmla="*/ 1312 w 1902"/>
                      <a:gd name="T67" fmla="*/ 1634 h 1921"/>
                      <a:gd name="T68" fmla="*/ 1214 w 1902"/>
                      <a:gd name="T69" fmla="*/ 1678 h 1921"/>
                      <a:gd name="T70" fmla="*/ 931 w 1902"/>
                      <a:gd name="T71" fmla="*/ 1921 h 1921"/>
                      <a:gd name="T72" fmla="*/ 830 w 1902"/>
                      <a:gd name="T73" fmla="*/ 1716 h 1921"/>
                      <a:gd name="T74" fmla="*/ 691 w 1902"/>
                      <a:gd name="T75" fmla="*/ 1680 h 1921"/>
                      <a:gd name="T76" fmla="*/ 318 w 1902"/>
                      <a:gd name="T77" fmla="*/ 1685 h 1921"/>
                      <a:gd name="T78" fmla="*/ 373 w 1902"/>
                      <a:gd name="T79" fmla="*/ 1463 h 1921"/>
                      <a:gd name="T80" fmla="*/ 289 w 1902"/>
                      <a:gd name="T81" fmla="*/ 1346 h 1921"/>
                      <a:gd name="T82" fmla="*/ 0 w 1902"/>
                      <a:gd name="T83" fmla="*/ 1108 h 1921"/>
                      <a:gd name="T84" fmla="*/ 186 w 1902"/>
                      <a:gd name="T85" fmla="*/ 974 h 1921"/>
                      <a:gd name="T86" fmla="*/ 197 w 1902"/>
                      <a:gd name="T87" fmla="*/ 831 h 1921"/>
                      <a:gd name="T88" fmla="*/ 127 w 1902"/>
                      <a:gd name="T89" fmla="*/ 464 h 1921"/>
                      <a:gd name="T90" fmla="*/ 355 w 1902"/>
                      <a:gd name="T91" fmla="*/ 481 h 1921"/>
                      <a:gd name="T92" fmla="*/ 457 w 1902"/>
                      <a:gd name="T93" fmla="*/ 376 h 1921"/>
                      <a:gd name="T94" fmla="*/ 639 w 1902"/>
                      <a:gd name="T95" fmla="*/ 50 h 1921"/>
                      <a:gd name="T96" fmla="*/ 805 w 1902"/>
                      <a:gd name="T97" fmla="*/ 210 h 1921"/>
                      <a:gd name="T98" fmla="*/ 947 w 1902"/>
                      <a:gd name="T99" fmla="*/ 196 h 19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02" h="1921">
                        <a:moveTo>
                          <a:pt x="926" y="559"/>
                        </a:moveTo>
                        <a:lnTo>
                          <a:pt x="869" y="565"/>
                        </a:lnTo>
                        <a:lnTo>
                          <a:pt x="813" y="582"/>
                        </a:lnTo>
                        <a:lnTo>
                          <a:pt x="760" y="606"/>
                        </a:lnTo>
                        <a:lnTo>
                          <a:pt x="709" y="639"/>
                        </a:lnTo>
                        <a:lnTo>
                          <a:pt x="665" y="676"/>
                        </a:lnTo>
                        <a:lnTo>
                          <a:pt x="628" y="719"/>
                        </a:lnTo>
                        <a:lnTo>
                          <a:pt x="597" y="767"/>
                        </a:lnTo>
                        <a:lnTo>
                          <a:pt x="574" y="818"/>
                        </a:lnTo>
                        <a:lnTo>
                          <a:pt x="558" y="872"/>
                        </a:lnTo>
                        <a:lnTo>
                          <a:pt x="549" y="927"/>
                        </a:lnTo>
                        <a:lnTo>
                          <a:pt x="548" y="984"/>
                        </a:lnTo>
                        <a:lnTo>
                          <a:pt x="556" y="1041"/>
                        </a:lnTo>
                        <a:lnTo>
                          <a:pt x="571" y="1097"/>
                        </a:lnTo>
                        <a:lnTo>
                          <a:pt x="595" y="1152"/>
                        </a:lnTo>
                        <a:lnTo>
                          <a:pt x="628" y="1203"/>
                        </a:lnTo>
                        <a:lnTo>
                          <a:pt x="665" y="1247"/>
                        </a:lnTo>
                        <a:lnTo>
                          <a:pt x="709" y="1284"/>
                        </a:lnTo>
                        <a:lnTo>
                          <a:pt x="756" y="1313"/>
                        </a:lnTo>
                        <a:lnTo>
                          <a:pt x="809" y="1338"/>
                        </a:lnTo>
                        <a:lnTo>
                          <a:pt x="862" y="1354"/>
                        </a:lnTo>
                        <a:lnTo>
                          <a:pt x="918" y="1362"/>
                        </a:lnTo>
                        <a:lnTo>
                          <a:pt x="975" y="1362"/>
                        </a:lnTo>
                        <a:lnTo>
                          <a:pt x="1030" y="1356"/>
                        </a:lnTo>
                        <a:lnTo>
                          <a:pt x="1087" y="1339"/>
                        </a:lnTo>
                        <a:lnTo>
                          <a:pt x="1141" y="1315"/>
                        </a:lnTo>
                        <a:lnTo>
                          <a:pt x="1191" y="1284"/>
                        </a:lnTo>
                        <a:lnTo>
                          <a:pt x="1235" y="1245"/>
                        </a:lnTo>
                        <a:lnTo>
                          <a:pt x="1273" y="1203"/>
                        </a:lnTo>
                        <a:lnTo>
                          <a:pt x="1304" y="1154"/>
                        </a:lnTo>
                        <a:lnTo>
                          <a:pt x="1327" y="1103"/>
                        </a:lnTo>
                        <a:lnTo>
                          <a:pt x="1343" y="1049"/>
                        </a:lnTo>
                        <a:lnTo>
                          <a:pt x="1351" y="994"/>
                        </a:lnTo>
                        <a:lnTo>
                          <a:pt x="1353" y="937"/>
                        </a:lnTo>
                        <a:lnTo>
                          <a:pt x="1345" y="880"/>
                        </a:lnTo>
                        <a:lnTo>
                          <a:pt x="1330" y="824"/>
                        </a:lnTo>
                        <a:lnTo>
                          <a:pt x="1306" y="769"/>
                        </a:lnTo>
                        <a:lnTo>
                          <a:pt x="1273" y="719"/>
                        </a:lnTo>
                        <a:lnTo>
                          <a:pt x="1235" y="675"/>
                        </a:lnTo>
                        <a:lnTo>
                          <a:pt x="1191" y="639"/>
                        </a:lnTo>
                        <a:lnTo>
                          <a:pt x="1144" y="608"/>
                        </a:lnTo>
                        <a:lnTo>
                          <a:pt x="1092" y="583"/>
                        </a:lnTo>
                        <a:lnTo>
                          <a:pt x="1038" y="567"/>
                        </a:lnTo>
                        <a:lnTo>
                          <a:pt x="983" y="559"/>
                        </a:lnTo>
                        <a:lnTo>
                          <a:pt x="926" y="559"/>
                        </a:lnTo>
                        <a:close/>
                        <a:moveTo>
                          <a:pt x="988" y="0"/>
                        </a:moveTo>
                        <a:lnTo>
                          <a:pt x="1297" y="65"/>
                        </a:lnTo>
                        <a:lnTo>
                          <a:pt x="1257" y="261"/>
                        </a:lnTo>
                        <a:lnTo>
                          <a:pt x="1320" y="292"/>
                        </a:lnTo>
                        <a:lnTo>
                          <a:pt x="1382" y="329"/>
                        </a:lnTo>
                        <a:lnTo>
                          <a:pt x="1439" y="373"/>
                        </a:lnTo>
                        <a:lnTo>
                          <a:pt x="1596" y="249"/>
                        </a:lnTo>
                        <a:lnTo>
                          <a:pt x="1791" y="497"/>
                        </a:lnTo>
                        <a:lnTo>
                          <a:pt x="1635" y="621"/>
                        </a:lnTo>
                        <a:lnTo>
                          <a:pt x="1664" y="688"/>
                        </a:lnTo>
                        <a:lnTo>
                          <a:pt x="1687" y="756"/>
                        </a:lnTo>
                        <a:lnTo>
                          <a:pt x="1703" y="824"/>
                        </a:lnTo>
                        <a:lnTo>
                          <a:pt x="1902" y="831"/>
                        </a:lnTo>
                        <a:lnTo>
                          <a:pt x="1892" y="1147"/>
                        </a:lnTo>
                        <a:lnTo>
                          <a:pt x="1693" y="1141"/>
                        </a:lnTo>
                        <a:lnTo>
                          <a:pt x="1672" y="1209"/>
                        </a:lnTo>
                        <a:lnTo>
                          <a:pt x="1646" y="1276"/>
                        </a:lnTo>
                        <a:lnTo>
                          <a:pt x="1614" y="1341"/>
                        </a:lnTo>
                        <a:lnTo>
                          <a:pt x="1763" y="1473"/>
                        </a:lnTo>
                        <a:lnTo>
                          <a:pt x="1553" y="1709"/>
                        </a:lnTo>
                        <a:lnTo>
                          <a:pt x="1403" y="1576"/>
                        </a:lnTo>
                        <a:lnTo>
                          <a:pt x="1359" y="1607"/>
                        </a:lnTo>
                        <a:lnTo>
                          <a:pt x="1312" y="1634"/>
                        </a:lnTo>
                        <a:lnTo>
                          <a:pt x="1263" y="1657"/>
                        </a:lnTo>
                        <a:lnTo>
                          <a:pt x="1214" y="1678"/>
                        </a:lnTo>
                        <a:lnTo>
                          <a:pt x="1244" y="1876"/>
                        </a:lnTo>
                        <a:lnTo>
                          <a:pt x="931" y="1921"/>
                        </a:lnTo>
                        <a:lnTo>
                          <a:pt x="901" y="1724"/>
                        </a:lnTo>
                        <a:lnTo>
                          <a:pt x="830" y="1716"/>
                        </a:lnTo>
                        <a:lnTo>
                          <a:pt x="760" y="1701"/>
                        </a:lnTo>
                        <a:lnTo>
                          <a:pt x="691" y="1680"/>
                        </a:lnTo>
                        <a:lnTo>
                          <a:pt x="587" y="1849"/>
                        </a:lnTo>
                        <a:lnTo>
                          <a:pt x="318" y="1685"/>
                        </a:lnTo>
                        <a:lnTo>
                          <a:pt x="422" y="1514"/>
                        </a:lnTo>
                        <a:lnTo>
                          <a:pt x="373" y="1463"/>
                        </a:lnTo>
                        <a:lnTo>
                          <a:pt x="329" y="1406"/>
                        </a:lnTo>
                        <a:lnTo>
                          <a:pt x="289" y="1346"/>
                        </a:lnTo>
                        <a:lnTo>
                          <a:pt x="100" y="1408"/>
                        </a:lnTo>
                        <a:lnTo>
                          <a:pt x="0" y="1108"/>
                        </a:lnTo>
                        <a:lnTo>
                          <a:pt x="191" y="1046"/>
                        </a:lnTo>
                        <a:lnTo>
                          <a:pt x="186" y="974"/>
                        </a:lnTo>
                        <a:lnTo>
                          <a:pt x="188" y="901"/>
                        </a:lnTo>
                        <a:lnTo>
                          <a:pt x="197" y="831"/>
                        </a:lnTo>
                        <a:lnTo>
                          <a:pt x="12" y="756"/>
                        </a:lnTo>
                        <a:lnTo>
                          <a:pt x="127" y="464"/>
                        </a:lnTo>
                        <a:lnTo>
                          <a:pt x="313" y="538"/>
                        </a:lnTo>
                        <a:lnTo>
                          <a:pt x="355" y="481"/>
                        </a:lnTo>
                        <a:lnTo>
                          <a:pt x="403" y="427"/>
                        </a:lnTo>
                        <a:lnTo>
                          <a:pt x="457" y="376"/>
                        </a:lnTo>
                        <a:lnTo>
                          <a:pt x="362" y="200"/>
                        </a:lnTo>
                        <a:lnTo>
                          <a:pt x="639" y="50"/>
                        </a:lnTo>
                        <a:lnTo>
                          <a:pt x="734" y="226"/>
                        </a:lnTo>
                        <a:lnTo>
                          <a:pt x="805" y="210"/>
                        </a:lnTo>
                        <a:lnTo>
                          <a:pt x="875" y="200"/>
                        </a:lnTo>
                        <a:lnTo>
                          <a:pt x="947" y="196"/>
                        </a:lnTo>
                        <a:lnTo>
                          <a:pt x="988" y="0"/>
                        </a:lnTo>
                        <a:close/>
                      </a:path>
                    </a:pathLst>
                  </a:custGeom>
                  <a:solidFill>
                    <a:schemeClr val="accent3">
                      <a:lumMod val="40000"/>
                      <a:lumOff val="6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54" name="Freeform 29"/>
                  <p:cNvSpPr>
                    <a:spLocks noEditPoints="1"/>
                  </p:cNvSpPr>
                  <p:nvPr/>
                </p:nvSpPr>
                <p:spPr bwMode="auto">
                  <a:xfrm>
                    <a:off x="4466251" y="2826864"/>
                    <a:ext cx="1701520" cy="1699718"/>
                  </a:xfrm>
                  <a:custGeom>
                    <a:avLst/>
                    <a:gdLst>
                      <a:gd name="T0" fmla="*/ 1684 w 3778"/>
                      <a:gd name="T1" fmla="*/ 1504 h 3775"/>
                      <a:gd name="T2" fmla="*/ 1503 w 3778"/>
                      <a:gd name="T3" fmla="*/ 1683 h 3775"/>
                      <a:gd name="T4" fmla="*/ 1456 w 3778"/>
                      <a:gd name="T5" fmla="*/ 1943 h 3775"/>
                      <a:gd name="T6" fmla="*/ 1563 w 3778"/>
                      <a:gd name="T7" fmla="*/ 2177 h 3775"/>
                      <a:gd name="T8" fmla="*/ 1781 w 3778"/>
                      <a:gd name="T9" fmla="*/ 2311 h 3775"/>
                      <a:gd name="T10" fmla="*/ 2046 w 3778"/>
                      <a:gd name="T11" fmla="*/ 2294 h 3775"/>
                      <a:gd name="T12" fmla="*/ 2247 w 3778"/>
                      <a:gd name="T13" fmla="*/ 2137 h 3775"/>
                      <a:gd name="T14" fmla="*/ 2325 w 3778"/>
                      <a:gd name="T15" fmla="*/ 1888 h 3775"/>
                      <a:gd name="T16" fmla="*/ 2247 w 3778"/>
                      <a:gd name="T17" fmla="*/ 1639 h 3775"/>
                      <a:gd name="T18" fmla="*/ 2046 w 3778"/>
                      <a:gd name="T19" fmla="*/ 1482 h 3775"/>
                      <a:gd name="T20" fmla="*/ 1959 w 3778"/>
                      <a:gd name="T21" fmla="*/ 1166 h 3775"/>
                      <a:gd name="T22" fmla="*/ 2274 w 3778"/>
                      <a:gd name="T23" fmla="*/ 1273 h 3775"/>
                      <a:gd name="T24" fmla="*/ 2504 w 3778"/>
                      <a:gd name="T25" fmla="*/ 1502 h 3775"/>
                      <a:gd name="T26" fmla="*/ 2611 w 3778"/>
                      <a:gd name="T27" fmla="*/ 1817 h 3775"/>
                      <a:gd name="T28" fmla="*/ 2564 w 3778"/>
                      <a:gd name="T29" fmla="*/ 2155 h 3775"/>
                      <a:gd name="T30" fmla="*/ 2379 w 3778"/>
                      <a:gd name="T31" fmla="*/ 2424 h 3775"/>
                      <a:gd name="T32" fmla="*/ 2092 w 3778"/>
                      <a:gd name="T33" fmla="*/ 2585 h 3775"/>
                      <a:gd name="T34" fmla="*/ 1751 w 3778"/>
                      <a:gd name="T35" fmla="*/ 2600 h 3775"/>
                      <a:gd name="T36" fmla="*/ 1449 w 3778"/>
                      <a:gd name="T37" fmla="*/ 2466 h 3775"/>
                      <a:gd name="T38" fmla="*/ 1240 w 3778"/>
                      <a:gd name="T39" fmla="*/ 2215 h 3775"/>
                      <a:gd name="T40" fmla="*/ 1162 w 3778"/>
                      <a:gd name="T41" fmla="*/ 1888 h 3775"/>
                      <a:gd name="T42" fmla="*/ 1240 w 3778"/>
                      <a:gd name="T43" fmla="*/ 1560 h 3775"/>
                      <a:gd name="T44" fmla="*/ 1449 w 3778"/>
                      <a:gd name="T45" fmla="*/ 1311 h 3775"/>
                      <a:gd name="T46" fmla="*/ 1751 w 3778"/>
                      <a:gd name="T47" fmla="*/ 1175 h 3775"/>
                      <a:gd name="T48" fmla="*/ 1709 w 3778"/>
                      <a:gd name="T49" fmla="*/ 740 h 3775"/>
                      <a:gd name="T50" fmla="*/ 1302 w 3778"/>
                      <a:gd name="T51" fmla="*/ 885 h 3775"/>
                      <a:gd name="T52" fmla="*/ 981 w 3778"/>
                      <a:gd name="T53" fmla="*/ 1161 h 3775"/>
                      <a:gd name="T54" fmla="*/ 780 w 3778"/>
                      <a:gd name="T55" fmla="*/ 1537 h 3775"/>
                      <a:gd name="T56" fmla="*/ 729 w 3778"/>
                      <a:gd name="T57" fmla="*/ 1978 h 3775"/>
                      <a:gd name="T58" fmla="*/ 844 w 3778"/>
                      <a:gd name="T59" fmla="*/ 2399 h 3775"/>
                      <a:gd name="T60" fmla="*/ 1097 w 3778"/>
                      <a:gd name="T61" fmla="*/ 2738 h 3775"/>
                      <a:gd name="T62" fmla="*/ 1456 w 3778"/>
                      <a:gd name="T63" fmla="*/ 2966 h 3775"/>
                      <a:gd name="T64" fmla="*/ 1889 w 3778"/>
                      <a:gd name="T65" fmla="*/ 3050 h 3775"/>
                      <a:gd name="T66" fmla="*/ 2321 w 3778"/>
                      <a:gd name="T67" fmla="*/ 2966 h 3775"/>
                      <a:gd name="T68" fmla="*/ 2680 w 3778"/>
                      <a:gd name="T69" fmla="*/ 2738 h 3775"/>
                      <a:gd name="T70" fmla="*/ 2932 w 3778"/>
                      <a:gd name="T71" fmla="*/ 2399 h 3775"/>
                      <a:gd name="T72" fmla="*/ 3047 w 3778"/>
                      <a:gd name="T73" fmla="*/ 1978 h 3775"/>
                      <a:gd name="T74" fmla="*/ 2997 w 3778"/>
                      <a:gd name="T75" fmla="*/ 1537 h 3775"/>
                      <a:gd name="T76" fmla="*/ 2795 w 3778"/>
                      <a:gd name="T77" fmla="*/ 1161 h 3775"/>
                      <a:gd name="T78" fmla="*/ 2476 w 3778"/>
                      <a:gd name="T79" fmla="*/ 885 h 3775"/>
                      <a:gd name="T80" fmla="*/ 2068 w 3778"/>
                      <a:gd name="T81" fmla="*/ 740 h 3775"/>
                      <a:gd name="T82" fmla="*/ 2193 w 3778"/>
                      <a:gd name="T83" fmla="*/ 450 h 3775"/>
                      <a:gd name="T84" fmla="*/ 2500 w 3778"/>
                      <a:gd name="T85" fmla="*/ 573 h 3775"/>
                      <a:gd name="T86" fmla="*/ 3151 w 3778"/>
                      <a:gd name="T87" fmla="*/ 437 h 3775"/>
                      <a:gd name="T88" fmla="*/ 3171 w 3778"/>
                      <a:gd name="T89" fmla="*/ 1212 h 3775"/>
                      <a:gd name="T90" fmla="*/ 3315 w 3778"/>
                      <a:gd name="T91" fmla="*/ 1620 h 3775"/>
                      <a:gd name="T92" fmla="*/ 3315 w 3778"/>
                      <a:gd name="T93" fmla="*/ 2159 h 3775"/>
                      <a:gd name="T94" fmla="*/ 3174 w 3778"/>
                      <a:gd name="T95" fmla="*/ 2558 h 3775"/>
                      <a:gd name="T96" fmla="*/ 3142 w 3778"/>
                      <a:gd name="T97" fmla="*/ 3338 h 3775"/>
                      <a:gd name="T98" fmla="*/ 2485 w 3778"/>
                      <a:gd name="T99" fmla="*/ 3208 h 3775"/>
                      <a:gd name="T100" fmla="*/ 2181 w 3778"/>
                      <a:gd name="T101" fmla="*/ 3337 h 3775"/>
                      <a:gd name="T102" fmla="*/ 1523 w 3778"/>
                      <a:gd name="T103" fmla="*/ 3292 h 3775"/>
                      <a:gd name="T104" fmla="*/ 1145 w 3778"/>
                      <a:gd name="T105" fmla="*/ 3130 h 3775"/>
                      <a:gd name="T106" fmla="*/ 650 w 3778"/>
                      <a:gd name="T107" fmla="*/ 2708 h 3775"/>
                      <a:gd name="T108" fmla="*/ 535 w 3778"/>
                      <a:gd name="T109" fmla="*/ 2407 h 3775"/>
                      <a:gd name="T110" fmla="*/ 0 w 3778"/>
                      <a:gd name="T111" fmla="*/ 2027 h 3775"/>
                      <a:gd name="T112" fmla="*/ 508 w 3778"/>
                      <a:gd name="T113" fmla="*/ 1439 h 3775"/>
                      <a:gd name="T114" fmla="*/ 697 w 3778"/>
                      <a:gd name="T115" fmla="*/ 1063 h 3775"/>
                      <a:gd name="T116" fmla="*/ 1066 w 3778"/>
                      <a:gd name="T117" fmla="*/ 696 h 3775"/>
                      <a:gd name="T118" fmla="*/ 1434 w 3778"/>
                      <a:gd name="T119" fmla="*/ 509 h 3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778" h="3775">
                        <a:moveTo>
                          <a:pt x="1889" y="1452"/>
                        </a:moveTo>
                        <a:lnTo>
                          <a:pt x="1834" y="1455"/>
                        </a:lnTo>
                        <a:lnTo>
                          <a:pt x="1781" y="1466"/>
                        </a:lnTo>
                        <a:lnTo>
                          <a:pt x="1731" y="1482"/>
                        </a:lnTo>
                        <a:lnTo>
                          <a:pt x="1684" y="1504"/>
                        </a:lnTo>
                        <a:lnTo>
                          <a:pt x="1639" y="1530"/>
                        </a:lnTo>
                        <a:lnTo>
                          <a:pt x="1599" y="1562"/>
                        </a:lnTo>
                        <a:lnTo>
                          <a:pt x="1563" y="1599"/>
                        </a:lnTo>
                        <a:lnTo>
                          <a:pt x="1531" y="1639"/>
                        </a:lnTo>
                        <a:lnTo>
                          <a:pt x="1503" y="1683"/>
                        </a:lnTo>
                        <a:lnTo>
                          <a:pt x="1482" y="1730"/>
                        </a:lnTo>
                        <a:lnTo>
                          <a:pt x="1466" y="1781"/>
                        </a:lnTo>
                        <a:lnTo>
                          <a:pt x="1456" y="1834"/>
                        </a:lnTo>
                        <a:lnTo>
                          <a:pt x="1453" y="1888"/>
                        </a:lnTo>
                        <a:lnTo>
                          <a:pt x="1456" y="1943"/>
                        </a:lnTo>
                        <a:lnTo>
                          <a:pt x="1466" y="1996"/>
                        </a:lnTo>
                        <a:lnTo>
                          <a:pt x="1482" y="2045"/>
                        </a:lnTo>
                        <a:lnTo>
                          <a:pt x="1503" y="2092"/>
                        </a:lnTo>
                        <a:lnTo>
                          <a:pt x="1531" y="2137"/>
                        </a:lnTo>
                        <a:lnTo>
                          <a:pt x="1563" y="2177"/>
                        </a:lnTo>
                        <a:lnTo>
                          <a:pt x="1599" y="2214"/>
                        </a:lnTo>
                        <a:lnTo>
                          <a:pt x="1639" y="2245"/>
                        </a:lnTo>
                        <a:lnTo>
                          <a:pt x="1684" y="2273"/>
                        </a:lnTo>
                        <a:lnTo>
                          <a:pt x="1731" y="2294"/>
                        </a:lnTo>
                        <a:lnTo>
                          <a:pt x="1781" y="2311"/>
                        </a:lnTo>
                        <a:lnTo>
                          <a:pt x="1834" y="2320"/>
                        </a:lnTo>
                        <a:lnTo>
                          <a:pt x="1889" y="2323"/>
                        </a:lnTo>
                        <a:lnTo>
                          <a:pt x="1943" y="2320"/>
                        </a:lnTo>
                        <a:lnTo>
                          <a:pt x="1996" y="2311"/>
                        </a:lnTo>
                        <a:lnTo>
                          <a:pt x="2046" y="2294"/>
                        </a:lnTo>
                        <a:lnTo>
                          <a:pt x="2094" y="2273"/>
                        </a:lnTo>
                        <a:lnTo>
                          <a:pt x="2137" y="2245"/>
                        </a:lnTo>
                        <a:lnTo>
                          <a:pt x="2178" y="2214"/>
                        </a:lnTo>
                        <a:lnTo>
                          <a:pt x="2214" y="2177"/>
                        </a:lnTo>
                        <a:lnTo>
                          <a:pt x="2247" y="2137"/>
                        </a:lnTo>
                        <a:lnTo>
                          <a:pt x="2273" y="2092"/>
                        </a:lnTo>
                        <a:lnTo>
                          <a:pt x="2295" y="2045"/>
                        </a:lnTo>
                        <a:lnTo>
                          <a:pt x="2311" y="1996"/>
                        </a:lnTo>
                        <a:lnTo>
                          <a:pt x="2321" y="1943"/>
                        </a:lnTo>
                        <a:lnTo>
                          <a:pt x="2325" y="1888"/>
                        </a:lnTo>
                        <a:lnTo>
                          <a:pt x="2321" y="1834"/>
                        </a:lnTo>
                        <a:lnTo>
                          <a:pt x="2311" y="1781"/>
                        </a:lnTo>
                        <a:lnTo>
                          <a:pt x="2295" y="1730"/>
                        </a:lnTo>
                        <a:lnTo>
                          <a:pt x="2273" y="1683"/>
                        </a:lnTo>
                        <a:lnTo>
                          <a:pt x="2247" y="1639"/>
                        </a:lnTo>
                        <a:lnTo>
                          <a:pt x="2214" y="1599"/>
                        </a:lnTo>
                        <a:lnTo>
                          <a:pt x="2178" y="1562"/>
                        </a:lnTo>
                        <a:lnTo>
                          <a:pt x="2137" y="1530"/>
                        </a:lnTo>
                        <a:lnTo>
                          <a:pt x="2094" y="1504"/>
                        </a:lnTo>
                        <a:lnTo>
                          <a:pt x="2046" y="1482"/>
                        </a:lnTo>
                        <a:lnTo>
                          <a:pt x="1996" y="1466"/>
                        </a:lnTo>
                        <a:lnTo>
                          <a:pt x="1943" y="1455"/>
                        </a:lnTo>
                        <a:lnTo>
                          <a:pt x="1889" y="1452"/>
                        </a:lnTo>
                        <a:close/>
                        <a:moveTo>
                          <a:pt x="1889" y="1162"/>
                        </a:moveTo>
                        <a:lnTo>
                          <a:pt x="1959" y="1166"/>
                        </a:lnTo>
                        <a:lnTo>
                          <a:pt x="2027" y="1175"/>
                        </a:lnTo>
                        <a:lnTo>
                          <a:pt x="2092" y="1191"/>
                        </a:lnTo>
                        <a:lnTo>
                          <a:pt x="2156" y="1213"/>
                        </a:lnTo>
                        <a:lnTo>
                          <a:pt x="2217" y="1240"/>
                        </a:lnTo>
                        <a:lnTo>
                          <a:pt x="2274" y="1273"/>
                        </a:lnTo>
                        <a:lnTo>
                          <a:pt x="2328" y="1311"/>
                        </a:lnTo>
                        <a:lnTo>
                          <a:pt x="2379" y="1352"/>
                        </a:lnTo>
                        <a:lnTo>
                          <a:pt x="2425" y="1398"/>
                        </a:lnTo>
                        <a:lnTo>
                          <a:pt x="2467" y="1448"/>
                        </a:lnTo>
                        <a:lnTo>
                          <a:pt x="2504" y="1502"/>
                        </a:lnTo>
                        <a:lnTo>
                          <a:pt x="2536" y="1560"/>
                        </a:lnTo>
                        <a:lnTo>
                          <a:pt x="2564" y="1621"/>
                        </a:lnTo>
                        <a:lnTo>
                          <a:pt x="2586" y="1684"/>
                        </a:lnTo>
                        <a:lnTo>
                          <a:pt x="2602" y="1750"/>
                        </a:lnTo>
                        <a:lnTo>
                          <a:pt x="2611" y="1817"/>
                        </a:lnTo>
                        <a:lnTo>
                          <a:pt x="2615" y="1888"/>
                        </a:lnTo>
                        <a:lnTo>
                          <a:pt x="2611" y="1958"/>
                        </a:lnTo>
                        <a:lnTo>
                          <a:pt x="2602" y="2025"/>
                        </a:lnTo>
                        <a:lnTo>
                          <a:pt x="2586" y="2092"/>
                        </a:lnTo>
                        <a:lnTo>
                          <a:pt x="2564" y="2155"/>
                        </a:lnTo>
                        <a:lnTo>
                          <a:pt x="2536" y="2215"/>
                        </a:lnTo>
                        <a:lnTo>
                          <a:pt x="2504" y="2273"/>
                        </a:lnTo>
                        <a:lnTo>
                          <a:pt x="2467" y="2327"/>
                        </a:lnTo>
                        <a:lnTo>
                          <a:pt x="2425" y="2377"/>
                        </a:lnTo>
                        <a:lnTo>
                          <a:pt x="2379" y="2424"/>
                        </a:lnTo>
                        <a:lnTo>
                          <a:pt x="2328" y="2466"/>
                        </a:lnTo>
                        <a:lnTo>
                          <a:pt x="2274" y="2504"/>
                        </a:lnTo>
                        <a:lnTo>
                          <a:pt x="2217" y="2536"/>
                        </a:lnTo>
                        <a:lnTo>
                          <a:pt x="2156" y="2563"/>
                        </a:lnTo>
                        <a:lnTo>
                          <a:pt x="2092" y="2585"/>
                        </a:lnTo>
                        <a:lnTo>
                          <a:pt x="2027" y="2600"/>
                        </a:lnTo>
                        <a:lnTo>
                          <a:pt x="1959" y="2611"/>
                        </a:lnTo>
                        <a:lnTo>
                          <a:pt x="1889" y="2614"/>
                        </a:lnTo>
                        <a:lnTo>
                          <a:pt x="1819" y="2611"/>
                        </a:lnTo>
                        <a:lnTo>
                          <a:pt x="1751" y="2600"/>
                        </a:lnTo>
                        <a:lnTo>
                          <a:pt x="1684" y="2585"/>
                        </a:lnTo>
                        <a:lnTo>
                          <a:pt x="1621" y="2563"/>
                        </a:lnTo>
                        <a:lnTo>
                          <a:pt x="1561" y="2536"/>
                        </a:lnTo>
                        <a:lnTo>
                          <a:pt x="1503" y="2504"/>
                        </a:lnTo>
                        <a:lnTo>
                          <a:pt x="1449" y="2466"/>
                        </a:lnTo>
                        <a:lnTo>
                          <a:pt x="1399" y="2424"/>
                        </a:lnTo>
                        <a:lnTo>
                          <a:pt x="1353" y="2377"/>
                        </a:lnTo>
                        <a:lnTo>
                          <a:pt x="1310" y="2327"/>
                        </a:lnTo>
                        <a:lnTo>
                          <a:pt x="1272" y="2273"/>
                        </a:lnTo>
                        <a:lnTo>
                          <a:pt x="1240" y="2215"/>
                        </a:lnTo>
                        <a:lnTo>
                          <a:pt x="1212" y="2155"/>
                        </a:lnTo>
                        <a:lnTo>
                          <a:pt x="1191" y="2092"/>
                        </a:lnTo>
                        <a:lnTo>
                          <a:pt x="1176" y="2025"/>
                        </a:lnTo>
                        <a:lnTo>
                          <a:pt x="1165" y="1958"/>
                        </a:lnTo>
                        <a:lnTo>
                          <a:pt x="1162" y="1888"/>
                        </a:lnTo>
                        <a:lnTo>
                          <a:pt x="1165" y="1817"/>
                        </a:lnTo>
                        <a:lnTo>
                          <a:pt x="1176" y="1750"/>
                        </a:lnTo>
                        <a:lnTo>
                          <a:pt x="1191" y="1684"/>
                        </a:lnTo>
                        <a:lnTo>
                          <a:pt x="1212" y="1621"/>
                        </a:lnTo>
                        <a:lnTo>
                          <a:pt x="1240" y="1560"/>
                        </a:lnTo>
                        <a:lnTo>
                          <a:pt x="1272" y="1502"/>
                        </a:lnTo>
                        <a:lnTo>
                          <a:pt x="1310" y="1448"/>
                        </a:lnTo>
                        <a:lnTo>
                          <a:pt x="1353" y="1398"/>
                        </a:lnTo>
                        <a:lnTo>
                          <a:pt x="1399" y="1352"/>
                        </a:lnTo>
                        <a:lnTo>
                          <a:pt x="1449" y="1311"/>
                        </a:lnTo>
                        <a:lnTo>
                          <a:pt x="1503" y="1273"/>
                        </a:lnTo>
                        <a:lnTo>
                          <a:pt x="1561" y="1240"/>
                        </a:lnTo>
                        <a:lnTo>
                          <a:pt x="1621" y="1213"/>
                        </a:lnTo>
                        <a:lnTo>
                          <a:pt x="1684" y="1191"/>
                        </a:lnTo>
                        <a:lnTo>
                          <a:pt x="1751" y="1175"/>
                        </a:lnTo>
                        <a:lnTo>
                          <a:pt x="1819" y="1166"/>
                        </a:lnTo>
                        <a:lnTo>
                          <a:pt x="1889" y="1162"/>
                        </a:lnTo>
                        <a:close/>
                        <a:moveTo>
                          <a:pt x="1889" y="727"/>
                        </a:moveTo>
                        <a:lnTo>
                          <a:pt x="1798" y="730"/>
                        </a:lnTo>
                        <a:lnTo>
                          <a:pt x="1709" y="740"/>
                        </a:lnTo>
                        <a:lnTo>
                          <a:pt x="1622" y="758"/>
                        </a:lnTo>
                        <a:lnTo>
                          <a:pt x="1538" y="781"/>
                        </a:lnTo>
                        <a:lnTo>
                          <a:pt x="1456" y="809"/>
                        </a:lnTo>
                        <a:lnTo>
                          <a:pt x="1377" y="845"/>
                        </a:lnTo>
                        <a:lnTo>
                          <a:pt x="1302" y="885"/>
                        </a:lnTo>
                        <a:lnTo>
                          <a:pt x="1230" y="931"/>
                        </a:lnTo>
                        <a:lnTo>
                          <a:pt x="1162" y="982"/>
                        </a:lnTo>
                        <a:lnTo>
                          <a:pt x="1097" y="1037"/>
                        </a:lnTo>
                        <a:lnTo>
                          <a:pt x="1038" y="1097"/>
                        </a:lnTo>
                        <a:lnTo>
                          <a:pt x="981" y="1161"/>
                        </a:lnTo>
                        <a:lnTo>
                          <a:pt x="931" y="1230"/>
                        </a:lnTo>
                        <a:lnTo>
                          <a:pt x="885" y="1301"/>
                        </a:lnTo>
                        <a:lnTo>
                          <a:pt x="844" y="1377"/>
                        </a:lnTo>
                        <a:lnTo>
                          <a:pt x="810" y="1455"/>
                        </a:lnTo>
                        <a:lnTo>
                          <a:pt x="780" y="1537"/>
                        </a:lnTo>
                        <a:lnTo>
                          <a:pt x="757" y="1622"/>
                        </a:lnTo>
                        <a:lnTo>
                          <a:pt x="740" y="1708"/>
                        </a:lnTo>
                        <a:lnTo>
                          <a:pt x="729" y="1797"/>
                        </a:lnTo>
                        <a:lnTo>
                          <a:pt x="726" y="1888"/>
                        </a:lnTo>
                        <a:lnTo>
                          <a:pt x="729" y="1978"/>
                        </a:lnTo>
                        <a:lnTo>
                          <a:pt x="740" y="2068"/>
                        </a:lnTo>
                        <a:lnTo>
                          <a:pt x="757" y="2154"/>
                        </a:lnTo>
                        <a:lnTo>
                          <a:pt x="780" y="2238"/>
                        </a:lnTo>
                        <a:lnTo>
                          <a:pt x="810" y="2320"/>
                        </a:lnTo>
                        <a:lnTo>
                          <a:pt x="844" y="2399"/>
                        </a:lnTo>
                        <a:lnTo>
                          <a:pt x="885" y="2474"/>
                        </a:lnTo>
                        <a:lnTo>
                          <a:pt x="931" y="2546"/>
                        </a:lnTo>
                        <a:lnTo>
                          <a:pt x="981" y="2614"/>
                        </a:lnTo>
                        <a:lnTo>
                          <a:pt x="1038" y="2678"/>
                        </a:lnTo>
                        <a:lnTo>
                          <a:pt x="1097" y="2738"/>
                        </a:lnTo>
                        <a:lnTo>
                          <a:pt x="1162" y="2794"/>
                        </a:lnTo>
                        <a:lnTo>
                          <a:pt x="1230" y="2845"/>
                        </a:lnTo>
                        <a:lnTo>
                          <a:pt x="1302" y="2891"/>
                        </a:lnTo>
                        <a:lnTo>
                          <a:pt x="1377" y="2931"/>
                        </a:lnTo>
                        <a:lnTo>
                          <a:pt x="1456" y="2966"/>
                        </a:lnTo>
                        <a:lnTo>
                          <a:pt x="1538" y="2996"/>
                        </a:lnTo>
                        <a:lnTo>
                          <a:pt x="1622" y="3019"/>
                        </a:lnTo>
                        <a:lnTo>
                          <a:pt x="1709" y="3036"/>
                        </a:lnTo>
                        <a:lnTo>
                          <a:pt x="1798" y="3046"/>
                        </a:lnTo>
                        <a:lnTo>
                          <a:pt x="1889" y="3050"/>
                        </a:lnTo>
                        <a:lnTo>
                          <a:pt x="1980" y="3046"/>
                        </a:lnTo>
                        <a:lnTo>
                          <a:pt x="2068" y="3036"/>
                        </a:lnTo>
                        <a:lnTo>
                          <a:pt x="2155" y="3019"/>
                        </a:lnTo>
                        <a:lnTo>
                          <a:pt x="2240" y="2996"/>
                        </a:lnTo>
                        <a:lnTo>
                          <a:pt x="2321" y="2966"/>
                        </a:lnTo>
                        <a:lnTo>
                          <a:pt x="2400" y="2931"/>
                        </a:lnTo>
                        <a:lnTo>
                          <a:pt x="2476" y="2891"/>
                        </a:lnTo>
                        <a:lnTo>
                          <a:pt x="2547" y="2845"/>
                        </a:lnTo>
                        <a:lnTo>
                          <a:pt x="2616" y="2794"/>
                        </a:lnTo>
                        <a:lnTo>
                          <a:pt x="2680" y="2738"/>
                        </a:lnTo>
                        <a:lnTo>
                          <a:pt x="2740" y="2678"/>
                        </a:lnTo>
                        <a:lnTo>
                          <a:pt x="2795" y="2614"/>
                        </a:lnTo>
                        <a:lnTo>
                          <a:pt x="2846" y="2546"/>
                        </a:lnTo>
                        <a:lnTo>
                          <a:pt x="2892" y="2474"/>
                        </a:lnTo>
                        <a:lnTo>
                          <a:pt x="2932" y="2399"/>
                        </a:lnTo>
                        <a:lnTo>
                          <a:pt x="2968" y="2320"/>
                        </a:lnTo>
                        <a:lnTo>
                          <a:pt x="2997" y="2238"/>
                        </a:lnTo>
                        <a:lnTo>
                          <a:pt x="3020" y="2154"/>
                        </a:lnTo>
                        <a:lnTo>
                          <a:pt x="3037" y="2068"/>
                        </a:lnTo>
                        <a:lnTo>
                          <a:pt x="3047" y="1978"/>
                        </a:lnTo>
                        <a:lnTo>
                          <a:pt x="3051" y="1888"/>
                        </a:lnTo>
                        <a:lnTo>
                          <a:pt x="3047" y="1797"/>
                        </a:lnTo>
                        <a:lnTo>
                          <a:pt x="3037" y="1708"/>
                        </a:lnTo>
                        <a:lnTo>
                          <a:pt x="3020" y="1622"/>
                        </a:lnTo>
                        <a:lnTo>
                          <a:pt x="2997" y="1537"/>
                        </a:lnTo>
                        <a:lnTo>
                          <a:pt x="2968" y="1455"/>
                        </a:lnTo>
                        <a:lnTo>
                          <a:pt x="2932" y="1377"/>
                        </a:lnTo>
                        <a:lnTo>
                          <a:pt x="2892" y="1301"/>
                        </a:lnTo>
                        <a:lnTo>
                          <a:pt x="2846" y="1230"/>
                        </a:lnTo>
                        <a:lnTo>
                          <a:pt x="2795" y="1161"/>
                        </a:lnTo>
                        <a:lnTo>
                          <a:pt x="2740" y="1097"/>
                        </a:lnTo>
                        <a:lnTo>
                          <a:pt x="2680" y="1037"/>
                        </a:lnTo>
                        <a:lnTo>
                          <a:pt x="2616" y="982"/>
                        </a:lnTo>
                        <a:lnTo>
                          <a:pt x="2547" y="931"/>
                        </a:lnTo>
                        <a:lnTo>
                          <a:pt x="2476" y="885"/>
                        </a:lnTo>
                        <a:lnTo>
                          <a:pt x="2400" y="845"/>
                        </a:lnTo>
                        <a:lnTo>
                          <a:pt x="2321" y="809"/>
                        </a:lnTo>
                        <a:lnTo>
                          <a:pt x="2240" y="781"/>
                        </a:lnTo>
                        <a:lnTo>
                          <a:pt x="2155" y="758"/>
                        </a:lnTo>
                        <a:lnTo>
                          <a:pt x="2068" y="740"/>
                        </a:lnTo>
                        <a:lnTo>
                          <a:pt x="1980" y="730"/>
                        </a:lnTo>
                        <a:lnTo>
                          <a:pt x="1889" y="727"/>
                        </a:lnTo>
                        <a:close/>
                        <a:moveTo>
                          <a:pt x="1743" y="0"/>
                        </a:moveTo>
                        <a:lnTo>
                          <a:pt x="2034" y="0"/>
                        </a:lnTo>
                        <a:lnTo>
                          <a:pt x="2193" y="450"/>
                        </a:lnTo>
                        <a:lnTo>
                          <a:pt x="2183" y="467"/>
                        </a:lnTo>
                        <a:lnTo>
                          <a:pt x="2266" y="486"/>
                        </a:lnTo>
                        <a:lnTo>
                          <a:pt x="2347" y="511"/>
                        </a:lnTo>
                        <a:lnTo>
                          <a:pt x="2425" y="539"/>
                        </a:lnTo>
                        <a:lnTo>
                          <a:pt x="2500" y="573"/>
                        </a:lnTo>
                        <a:lnTo>
                          <a:pt x="2573" y="611"/>
                        </a:lnTo>
                        <a:lnTo>
                          <a:pt x="2645" y="652"/>
                        </a:lnTo>
                        <a:lnTo>
                          <a:pt x="2714" y="697"/>
                        </a:lnTo>
                        <a:lnTo>
                          <a:pt x="2731" y="646"/>
                        </a:lnTo>
                        <a:lnTo>
                          <a:pt x="3151" y="437"/>
                        </a:lnTo>
                        <a:lnTo>
                          <a:pt x="3341" y="627"/>
                        </a:lnTo>
                        <a:lnTo>
                          <a:pt x="3122" y="1053"/>
                        </a:lnTo>
                        <a:lnTo>
                          <a:pt x="3083" y="1066"/>
                        </a:lnTo>
                        <a:lnTo>
                          <a:pt x="3129" y="1137"/>
                        </a:lnTo>
                        <a:lnTo>
                          <a:pt x="3171" y="1212"/>
                        </a:lnTo>
                        <a:lnTo>
                          <a:pt x="3209" y="1289"/>
                        </a:lnTo>
                        <a:lnTo>
                          <a:pt x="3244" y="1368"/>
                        </a:lnTo>
                        <a:lnTo>
                          <a:pt x="3273" y="1450"/>
                        </a:lnTo>
                        <a:lnTo>
                          <a:pt x="3297" y="1534"/>
                        </a:lnTo>
                        <a:lnTo>
                          <a:pt x="3315" y="1620"/>
                        </a:lnTo>
                        <a:lnTo>
                          <a:pt x="3338" y="1608"/>
                        </a:lnTo>
                        <a:lnTo>
                          <a:pt x="3778" y="1755"/>
                        </a:lnTo>
                        <a:lnTo>
                          <a:pt x="3778" y="2020"/>
                        </a:lnTo>
                        <a:lnTo>
                          <a:pt x="3328" y="2166"/>
                        </a:lnTo>
                        <a:lnTo>
                          <a:pt x="3315" y="2159"/>
                        </a:lnTo>
                        <a:lnTo>
                          <a:pt x="3296" y="2243"/>
                        </a:lnTo>
                        <a:lnTo>
                          <a:pt x="3273" y="2324"/>
                        </a:lnTo>
                        <a:lnTo>
                          <a:pt x="3244" y="2405"/>
                        </a:lnTo>
                        <a:lnTo>
                          <a:pt x="3211" y="2482"/>
                        </a:lnTo>
                        <a:lnTo>
                          <a:pt x="3174" y="2558"/>
                        </a:lnTo>
                        <a:lnTo>
                          <a:pt x="3132" y="2630"/>
                        </a:lnTo>
                        <a:lnTo>
                          <a:pt x="3087" y="2700"/>
                        </a:lnTo>
                        <a:lnTo>
                          <a:pt x="3136" y="2715"/>
                        </a:lnTo>
                        <a:lnTo>
                          <a:pt x="3341" y="3139"/>
                        </a:lnTo>
                        <a:lnTo>
                          <a:pt x="3142" y="3338"/>
                        </a:lnTo>
                        <a:lnTo>
                          <a:pt x="2710" y="3125"/>
                        </a:lnTo>
                        <a:lnTo>
                          <a:pt x="2699" y="3088"/>
                        </a:lnTo>
                        <a:lnTo>
                          <a:pt x="2630" y="3131"/>
                        </a:lnTo>
                        <a:lnTo>
                          <a:pt x="2558" y="3171"/>
                        </a:lnTo>
                        <a:lnTo>
                          <a:pt x="2485" y="3208"/>
                        </a:lnTo>
                        <a:lnTo>
                          <a:pt x="2409" y="3240"/>
                        </a:lnTo>
                        <a:lnTo>
                          <a:pt x="2331" y="3269"/>
                        </a:lnTo>
                        <a:lnTo>
                          <a:pt x="2250" y="3292"/>
                        </a:lnTo>
                        <a:lnTo>
                          <a:pt x="2167" y="3312"/>
                        </a:lnTo>
                        <a:lnTo>
                          <a:pt x="2181" y="3337"/>
                        </a:lnTo>
                        <a:lnTo>
                          <a:pt x="2027" y="3775"/>
                        </a:lnTo>
                        <a:lnTo>
                          <a:pt x="1750" y="3775"/>
                        </a:lnTo>
                        <a:lnTo>
                          <a:pt x="1598" y="3325"/>
                        </a:lnTo>
                        <a:lnTo>
                          <a:pt x="1606" y="3311"/>
                        </a:lnTo>
                        <a:lnTo>
                          <a:pt x="1523" y="3292"/>
                        </a:lnTo>
                        <a:lnTo>
                          <a:pt x="1444" y="3268"/>
                        </a:lnTo>
                        <a:lnTo>
                          <a:pt x="1365" y="3240"/>
                        </a:lnTo>
                        <a:lnTo>
                          <a:pt x="1290" y="3207"/>
                        </a:lnTo>
                        <a:lnTo>
                          <a:pt x="1216" y="3170"/>
                        </a:lnTo>
                        <a:lnTo>
                          <a:pt x="1145" y="3130"/>
                        </a:lnTo>
                        <a:lnTo>
                          <a:pt x="1076" y="3085"/>
                        </a:lnTo>
                        <a:lnTo>
                          <a:pt x="1061" y="3135"/>
                        </a:lnTo>
                        <a:lnTo>
                          <a:pt x="636" y="3338"/>
                        </a:lnTo>
                        <a:lnTo>
                          <a:pt x="437" y="3139"/>
                        </a:lnTo>
                        <a:lnTo>
                          <a:pt x="650" y="2708"/>
                        </a:lnTo>
                        <a:lnTo>
                          <a:pt x="688" y="2697"/>
                        </a:lnTo>
                        <a:lnTo>
                          <a:pt x="644" y="2629"/>
                        </a:lnTo>
                        <a:lnTo>
                          <a:pt x="604" y="2557"/>
                        </a:lnTo>
                        <a:lnTo>
                          <a:pt x="567" y="2483"/>
                        </a:lnTo>
                        <a:lnTo>
                          <a:pt x="535" y="2407"/>
                        </a:lnTo>
                        <a:lnTo>
                          <a:pt x="506" y="2329"/>
                        </a:lnTo>
                        <a:lnTo>
                          <a:pt x="483" y="2248"/>
                        </a:lnTo>
                        <a:lnTo>
                          <a:pt x="465" y="2167"/>
                        </a:lnTo>
                        <a:lnTo>
                          <a:pt x="438" y="2179"/>
                        </a:lnTo>
                        <a:lnTo>
                          <a:pt x="0" y="2027"/>
                        </a:lnTo>
                        <a:lnTo>
                          <a:pt x="0" y="1750"/>
                        </a:lnTo>
                        <a:lnTo>
                          <a:pt x="450" y="1597"/>
                        </a:lnTo>
                        <a:lnTo>
                          <a:pt x="465" y="1606"/>
                        </a:lnTo>
                        <a:lnTo>
                          <a:pt x="484" y="1522"/>
                        </a:lnTo>
                        <a:lnTo>
                          <a:pt x="508" y="1439"/>
                        </a:lnTo>
                        <a:lnTo>
                          <a:pt x="538" y="1360"/>
                        </a:lnTo>
                        <a:lnTo>
                          <a:pt x="572" y="1282"/>
                        </a:lnTo>
                        <a:lnTo>
                          <a:pt x="610" y="1207"/>
                        </a:lnTo>
                        <a:lnTo>
                          <a:pt x="652" y="1133"/>
                        </a:lnTo>
                        <a:lnTo>
                          <a:pt x="697" y="1063"/>
                        </a:lnTo>
                        <a:lnTo>
                          <a:pt x="645" y="1047"/>
                        </a:lnTo>
                        <a:lnTo>
                          <a:pt x="437" y="628"/>
                        </a:lnTo>
                        <a:lnTo>
                          <a:pt x="627" y="437"/>
                        </a:lnTo>
                        <a:lnTo>
                          <a:pt x="1054" y="655"/>
                        </a:lnTo>
                        <a:lnTo>
                          <a:pt x="1066" y="696"/>
                        </a:lnTo>
                        <a:lnTo>
                          <a:pt x="1135" y="651"/>
                        </a:lnTo>
                        <a:lnTo>
                          <a:pt x="1207" y="609"/>
                        </a:lnTo>
                        <a:lnTo>
                          <a:pt x="1280" y="571"/>
                        </a:lnTo>
                        <a:lnTo>
                          <a:pt x="1356" y="538"/>
                        </a:lnTo>
                        <a:lnTo>
                          <a:pt x="1434" y="509"/>
                        </a:lnTo>
                        <a:lnTo>
                          <a:pt x="1515" y="485"/>
                        </a:lnTo>
                        <a:lnTo>
                          <a:pt x="1597" y="466"/>
                        </a:lnTo>
                        <a:lnTo>
                          <a:pt x="1583" y="439"/>
                        </a:lnTo>
                        <a:lnTo>
                          <a:pt x="1743" y="0"/>
                        </a:lnTo>
                        <a:close/>
                      </a:path>
                    </a:pathLst>
                  </a:custGeom>
                  <a:solidFill>
                    <a:srgbClr val="3D8EAB"/>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55" name="Freeform 19"/>
                  <p:cNvSpPr>
                    <a:spLocks noEditPoints="1"/>
                  </p:cNvSpPr>
                  <p:nvPr/>
                </p:nvSpPr>
                <p:spPr bwMode="auto">
                  <a:xfrm>
                    <a:off x="4394640" y="3688545"/>
                    <a:ext cx="601819" cy="608787"/>
                  </a:xfrm>
                  <a:custGeom>
                    <a:avLst/>
                    <a:gdLst>
                      <a:gd name="T0" fmla="*/ 869 w 1902"/>
                      <a:gd name="T1" fmla="*/ 565 h 1921"/>
                      <a:gd name="T2" fmla="*/ 760 w 1902"/>
                      <a:gd name="T3" fmla="*/ 606 h 1921"/>
                      <a:gd name="T4" fmla="*/ 665 w 1902"/>
                      <a:gd name="T5" fmla="*/ 676 h 1921"/>
                      <a:gd name="T6" fmla="*/ 597 w 1902"/>
                      <a:gd name="T7" fmla="*/ 767 h 1921"/>
                      <a:gd name="T8" fmla="*/ 558 w 1902"/>
                      <a:gd name="T9" fmla="*/ 872 h 1921"/>
                      <a:gd name="T10" fmla="*/ 548 w 1902"/>
                      <a:gd name="T11" fmla="*/ 984 h 1921"/>
                      <a:gd name="T12" fmla="*/ 571 w 1902"/>
                      <a:gd name="T13" fmla="*/ 1097 h 1921"/>
                      <a:gd name="T14" fmla="*/ 628 w 1902"/>
                      <a:gd name="T15" fmla="*/ 1203 h 1921"/>
                      <a:gd name="T16" fmla="*/ 709 w 1902"/>
                      <a:gd name="T17" fmla="*/ 1284 h 1921"/>
                      <a:gd name="T18" fmla="*/ 809 w 1902"/>
                      <a:gd name="T19" fmla="*/ 1338 h 1921"/>
                      <a:gd name="T20" fmla="*/ 918 w 1902"/>
                      <a:gd name="T21" fmla="*/ 1362 h 1921"/>
                      <a:gd name="T22" fmla="*/ 1030 w 1902"/>
                      <a:gd name="T23" fmla="*/ 1356 h 1921"/>
                      <a:gd name="T24" fmla="*/ 1141 w 1902"/>
                      <a:gd name="T25" fmla="*/ 1315 h 1921"/>
                      <a:gd name="T26" fmla="*/ 1235 w 1902"/>
                      <a:gd name="T27" fmla="*/ 1245 h 1921"/>
                      <a:gd name="T28" fmla="*/ 1304 w 1902"/>
                      <a:gd name="T29" fmla="*/ 1154 h 1921"/>
                      <a:gd name="T30" fmla="*/ 1343 w 1902"/>
                      <a:gd name="T31" fmla="*/ 1049 h 1921"/>
                      <a:gd name="T32" fmla="*/ 1353 w 1902"/>
                      <a:gd name="T33" fmla="*/ 937 h 1921"/>
                      <a:gd name="T34" fmla="*/ 1330 w 1902"/>
                      <a:gd name="T35" fmla="*/ 824 h 1921"/>
                      <a:gd name="T36" fmla="*/ 1273 w 1902"/>
                      <a:gd name="T37" fmla="*/ 719 h 1921"/>
                      <a:gd name="T38" fmla="*/ 1191 w 1902"/>
                      <a:gd name="T39" fmla="*/ 639 h 1921"/>
                      <a:gd name="T40" fmla="*/ 1092 w 1902"/>
                      <a:gd name="T41" fmla="*/ 583 h 1921"/>
                      <a:gd name="T42" fmla="*/ 983 w 1902"/>
                      <a:gd name="T43" fmla="*/ 559 h 1921"/>
                      <a:gd name="T44" fmla="*/ 988 w 1902"/>
                      <a:gd name="T45" fmla="*/ 0 h 1921"/>
                      <a:gd name="T46" fmla="*/ 1257 w 1902"/>
                      <a:gd name="T47" fmla="*/ 261 h 1921"/>
                      <a:gd name="T48" fmla="*/ 1382 w 1902"/>
                      <a:gd name="T49" fmla="*/ 329 h 1921"/>
                      <a:gd name="T50" fmla="*/ 1596 w 1902"/>
                      <a:gd name="T51" fmla="*/ 249 h 1921"/>
                      <a:gd name="T52" fmla="*/ 1635 w 1902"/>
                      <a:gd name="T53" fmla="*/ 621 h 1921"/>
                      <a:gd name="T54" fmla="*/ 1687 w 1902"/>
                      <a:gd name="T55" fmla="*/ 756 h 1921"/>
                      <a:gd name="T56" fmla="*/ 1902 w 1902"/>
                      <a:gd name="T57" fmla="*/ 831 h 1921"/>
                      <a:gd name="T58" fmla="*/ 1693 w 1902"/>
                      <a:gd name="T59" fmla="*/ 1141 h 1921"/>
                      <a:gd name="T60" fmla="*/ 1646 w 1902"/>
                      <a:gd name="T61" fmla="*/ 1276 h 1921"/>
                      <a:gd name="T62" fmla="*/ 1763 w 1902"/>
                      <a:gd name="T63" fmla="*/ 1473 h 1921"/>
                      <a:gd name="T64" fmla="*/ 1403 w 1902"/>
                      <a:gd name="T65" fmla="*/ 1576 h 1921"/>
                      <a:gd name="T66" fmla="*/ 1312 w 1902"/>
                      <a:gd name="T67" fmla="*/ 1634 h 1921"/>
                      <a:gd name="T68" fmla="*/ 1214 w 1902"/>
                      <a:gd name="T69" fmla="*/ 1678 h 1921"/>
                      <a:gd name="T70" fmla="*/ 931 w 1902"/>
                      <a:gd name="T71" fmla="*/ 1921 h 1921"/>
                      <a:gd name="T72" fmla="*/ 830 w 1902"/>
                      <a:gd name="T73" fmla="*/ 1716 h 1921"/>
                      <a:gd name="T74" fmla="*/ 691 w 1902"/>
                      <a:gd name="T75" fmla="*/ 1680 h 1921"/>
                      <a:gd name="T76" fmla="*/ 318 w 1902"/>
                      <a:gd name="T77" fmla="*/ 1685 h 1921"/>
                      <a:gd name="T78" fmla="*/ 373 w 1902"/>
                      <a:gd name="T79" fmla="*/ 1463 h 1921"/>
                      <a:gd name="T80" fmla="*/ 289 w 1902"/>
                      <a:gd name="T81" fmla="*/ 1346 h 1921"/>
                      <a:gd name="T82" fmla="*/ 0 w 1902"/>
                      <a:gd name="T83" fmla="*/ 1108 h 1921"/>
                      <a:gd name="T84" fmla="*/ 186 w 1902"/>
                      <a:gd name="T85" fmla="*/ 974 h 1921"/>
                      <a:gd name="T86" fmla="*/ 197 w 1902"/>
                      <a:gd name="T87" fmla="*/ 831 h 1921"/>
                      <a:gd name="T88" fmla="*/ 127 w 1902"/>
                      <a:gd name="T89" fmla="*/ 464 h 1921"/>
                      <a:gd name="T90" fmla="*/ 355 w 1902"/>
                      <a:gd name="T91" fmla="*/ 481 h 1921"/>
                      <a:gd name="T92" fmla="*/ 457 w 1902"/>
                      <a:gd name="T93" fmla="*/ 376 h 1921"/>
                      <a:gd name="T94" fmla="*/ 639 w 1902"/>
                      <a:gd name="T95" fmla="*/ 50 h 1921"/>
                      <a:gd name="T96" fmla="*/ 805 w 1902"/>
                      <a:gd name="T97" fmla="*/ 210 h 1921"/>
                      <a:gd name="T98" fmla="*/ 947 w 1902"/>
                      <a:gd name="T99" fmla="*/ 196 h 19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02" h="1921">
                        <a:moveTo>
                          <a:pt x="926" y="559"/>
                        </a:moveTo>
                        <a:lnTo>
                          <a:pt x="869" y="565"/>
                        </a:lnTo>
                        <a:lnTo>
                          <a:pt x="813" y="582"/>
                        </a:lnTo>
                        <a:lnTo>
                          <a:pt x="760" y="606"/>
                        </a:lnTo>
                        <a:lnTo>
                          <a:pt x="709" y="639"/>
                        </a:lnTo>
                        <a:lnTo>
                          <a:pt x="665" y="676"/>
                        </a:lnTo>
                        <a:lnTo>
                          <a:pt x="628" y="719"/>
                        </a:lnTo>
                        <a:lnTo>
                          <a:pt x="597" y="767"/>
                        </a:lnTo>
                        <a:lnTo>
                          <a:pt x="574" y="818"/>
                        </a:lnTo>
                        <a:lnTo>
                          <a:pt x="558" y="872"/>
                        </a:lnTo>
                        <a:lnTo>
                          <a:pt x="549" y="927"/>
                        </a:lnTo>
                        <a:lnTo>
                          <a:pt x="548" y="984"/>
                        </a:lnTo>
                        <a:lnTo>
                          <a:pt x="556" y="1041"/>
                        </a:lnTo>
                        <a:lnTo>
                          <a:pt x="571" y="1097"/>
                        </a:lnTo>
                        <a:lnTo>
                          <a:pt x="595" y="1152"/>
                        </a:lnTo>
                        <a:lnTo>
                          <a:pt x="628" y="1203"/>
                        </a:lnTo>
                        <a:lnTo>
                          <a:pt x="665" y="1247"/>
                        </a:lnTo>
                        <a:lnTo>
                          <a:pt x="709" y="1284"/>
                        </a:lnTo>
                        <a:lnTo>
                          <a:pt x="756" y="1313"/>
                        </a:lnTo>
                        <a:lnTo>
                          <a:pt x="809" y="1338"/>
                        </a:lnTo>
                        <a:lnTo>
                          <a:pt x="862" y="1354"/>
                        </a:lnTo>
                        <a:lnTo>
                          <a:pt x="918" y="1362"/>
                        </a:lnTo>
                        <a:lnTo>
                          <a:pt x="975" y="1362"/>
                        </a:lnTo>
                        <a:lnTo>
                          <a:pt x="1030" y="1356"/>
                        </a:lnTo>
                        <a:lnTo>
                          <a:pt x="1087" y="1339"/>
                        </a:lnTo>
                        <a:lnTo>
                          <a:pt x="1141" y="1315"/>
                        </a:lnTo>
                        <a:lnTo>
                          <a:pt x="1191" y="1284"/>
                        </a:lnTo>
                        <a:lnTo>
                          <a:pt x="1235" y="1245"/>
                        </a:lnTo>
                        <a:lnTo>
                          <a:pt x="1273" y="1203"/>
                        </a:lnTo>
                        <a:lnTo>
                          <a:pt x="1304" y="1154"/>
                        </a:lnTo>
                        <a:lnTo>
                          <a:pt x="1327" y="1103"/>
                        </a:lnTo>
                        <a:lnTo>
                          <a:pt x="1343" y="1049"/>
                        </a:lnTo>
                        <a:lnTo>
                          <a:pt x="1351" y="994"/>
                        </a:lnTo>
                        <a:lnTo>
                          <a:pt x="1353" y="937"/>
                        </a:lnTo>
                        <a:lnTo>
                          <a:pt x="1345" y="880"/>
                        </a:lnTo>
                        <a:lnTo>
                          <a:pt x="1330" y="824"/>
                        </a:lnTo>
                        <a:lnTo>
                          <a:pt x="1306" y="769"/>
                        </a:lnTo>
                        <a:lnTo>
                          <a:pt x="1273" y="719"/>
                        </a:lnTo>
                        <a:lnTo>
                          <a:pt x="1235" y="675"/>
                        </a:lnTo>
                        <a:lnTo>
                          <a:pt x="1191" y="639"/>
                        </a:lnTo>
                        <a:lnTo>
                          <a:pt x="1144" y="608"/>
                        </a:lnTo>
                        <a:lnTo>
                          <a:pt x="1092" y="583"/>
                        </a:lnTo>
                        <a:lnTo>
                          <a:pt x="1038" y="567"/>
                        </a:lnTo>
                        <a:lnTo>
                          <a:pt x="983" y="559"/>
                        </a:lnTo>
                        <a:lnTo>
                          <a:pt x="926" y="559"/>
                        </a:lnTo>
                        <a:close/>
                        <a:moveTo>
                          <a:pt x="988" y="0"/>
                        </a:moveTo>
                        <a:lnTo>
                          <a:pt x="1297" y="65"/>
                        </a:lnTo>
                        <a:lnTo>
                          <a:pt x="1257" y="261"/>
                        </a:lnTo>
                        <a:lnTo>
                          <a:pt x="1320" y="292"/>
                        </a:lnTo>
                        <a:lnTo>
                          <a:pt x="1382" y="329"/>
                        </a:lnTo>
                        <a:lnTo>
                          <a:pt x="1439" y="373"/>
                        </a:lnTo>
                        <a:lnTo>
                          <a:pt x="1596" y="249"/>
                        </a:lnTo>
                        <a:lnTo>
                          <a:pt x="1791" y="497"/>
                        </a:lnTo>
                        <a:lnTo>
                          <a:pt x="1635" y="621"/>
                        </a:lnTo>
                        <a:lnTo>
                          <a:pt x="1664" y="688"/>
                        </a:lnTo>
                        <a:lnTo>
                          <a:pt x="1687" y="756"/>
                        </a:lnTo>
                        <a:lnTo>
                          <a:pt x="1703" y="824"/>
                        </a:lnTo>
                        <a:lnTo>
                          <a:pt x="1902" y="831"/>
                        </a:lnTo>
                        <a:lnTo>
                          <a:pt x="1892" y="1147"/>
                        </a:lnTo>
                        <a:lnTo>
                          <a:pt x="1693" y="1141"/>
                        </a:lnTo>
                        <a:lnTo>
                          <a:pt x="1672" y="1209"/>
                        </a:lnTo>
                        <a:lnTo>
                          <a:pt x="1646" y="1276"/>
                        </a:lnTo>
                        <a:lnTo>
                          <a:pt x="1614" y="1341"/>
                        </a:lnTo>
                        <a:lnTo>
                          <a:pt x="1763" y="1473"/>
                        </a:lnTo>
                        <a:lnTo>
                          <a:pt x="1553" y="1709"/>
                        </a:lnTo>
                        <a:lnTo>
                          <a:pt x="1403" y="1576"/>
                        </a:lnTo>
                        <a:lnTo>
                          <a:pt x="1359" y="1607"/>
                        </a:lnTo>
                        <a:lnTo>
                          <a:pt x="1312" y="1634"/>
                        </a:lnTo>
                        <a:lnTo>
                          <a:pt x="1263" y="1657"/>
                        </a:lnTo>
                        <a:lnTo>
                          <a:pt x="1214" y="1678"/>
                        </a:lnTo>
                        <a:lnTo>
                          <a:pt x="1244" y="1876"/>
                        </a:lnTo>
                        <a:lnTo>
                          <a:pt x="931" y="1921"/>
                        </a:lnTo>
                        <a:lnTo>
                          <a:pt x="901" y="1724"/>
                        </a:lnTo>
                        <a:lnTo>
                          <a:pt x="830" y="1716"/>
                        </a:lnTo>
                        <a:lnTo>
                          <a:pt x="760" y="1701"/>
                        </a:lnTo>
                        <a:lnTo>
                          <a:pt x="691" y="1680"/>
                        </a:lnTo>
                        <a:lnTo>
                          <a:pt x="587" y="1849"/>
                        </a:lnTo>
                        <a:lnTo>
                          <a:pt x="318" y="1685"/>
                        </a:lnTo>
                        <a:lnTo>
                          <a:pt x="422" y="1514"/>
                        </a:lnTo>
                        <a:lnTo>
                          <a:pt x="373" y="1463"/>
                        </a:lnTo>
                        <a:lnTo>
                          <a:pt x="329" y="1406"/>
                        </a:lnTo>
                        <a:lnTo>
                          <a:pt x="289" y="1346"/>
                        </a:lnTo>
                        <a:lnTo>
                          <a:pt x="100" y="1408"/>
                        </a:lnTo>
                        <a:lnTo>
                          <a:pt x="0" y="1108"/>
                        </a:lnTo>
                        <a:lnTo>
                          <a:pt x="191" y="1046"/>
                        </a:lnTo>
                        <a:lnTo>
                          <a:pt x="186" y="974"/>
                        </a:lnTo>
                        <a:lnTo>
                          <a:pt x="188" y="901"/>
                        </a:lnTo>
                        <a:lnTo>
                          <a:pt x="197" y="831"/>
                        </a:lnTo>
                        <a:lnTo>
                          <a:pt x="12" y="756"/>
                        </a:lnTo>
                        <a:lnTo>
                          <a:pt x="127" y="464"/>
                        </a:lnTo>
                        <a:lnTo>
                          <a:pt x="313" y="538"/>
                        </a:lnTo>
                        <a:lnTo>
                          <a:pt x="355" y="481"/>
                        </a:lnTo>
                        <a:lnTo>
                          <a:pt x="403" y="427"/>
                        </a:lnTo>
                        <a:lnTo>
                          <a:pt x="457" y="376"/>
                        </a:lnTo>
                        <a:lnTo>
                          <a:pt x="362" y="200"/>
                        </a:lnTo>
                        <a:lnTo>
                          <a:pt x="639" y="50"/>
                        </a:lnTo>
                        <a:lnTo>
                          <a:pt x="734" y="226"/>
                        </a:lnTo>
                        <a:lnTo>
                          <a:pt x="805" y="210"/>
                        </a:lnTo>
                        <a:lnTo>
                          <a:pt x="875" y="200"/>
                        </a:lnTo>
                        <a:lnTo>
                          <a:pt x="947" y="196"/>
                        </a:lnTo>
                        <a:lnTo>
                          <a:pt x="988" y="0"/>
                        </a:lnTo>
                        <a:close/>
                      </a:path>
                    </a:pathLst>
                  </a:custGeom>
                  <a:solidFill>
                    <a:sysClr val="window" lastClr="FFFFFF">
                      <a:lumMod val="7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grpSp>
                <p:nvGrpSpPr>
                  <p:cNvPr id="56" name="Group 55"/>
                  <p:cNvGrpSpPr/>
                  <p:nvPr/>
                </p:nvGrpSpPr>
                <p:grpSpPr>
                  <a:xfrm rot="1742241">
                    <a:off x="4503324" y="3895991"/>
                    <a:ext cx="132313" cy="653839"/>
                    <a:chOff x="2585357" y="4267200"/>
                    <a:chExt cx="169621" cy="838200"/>
                  </a:xfrm>
                </p:grpSpPr>
                <p:sp>
                  <p:nvSpPr>
                    <p:cNvPr id="83" name="Rounded Rectangle 82"/>
                    <p:cNvSpPr/>
                    <p:nvPr/>
                  </p:nvSpPr>
                  <p:spPr>
                    <a:xfrm>
                      <a:off x="2585357" y="4267200"/>
                      <a:ext cx="169621" cy="838200"/>
                    </a:xfrm>
                    <a:prstGeom prst="roundRect">
                      <a:avLst>
                        <a:gd name="adj" fmla="val 50000"/>
                      </a:avLst>
                    </a:prstGeom>
                    <a:solidFill>
                      <a:srgbClr val="596273">
                        <a:lumMod val="75000"/>
                      </a:srgb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a typeface="+mn-ea"/>
                        <a:cs typeface="+mn-cs"/>
                      </a:endParaRPr>
                    </a:p>
                  </p:txBody>
                </p:sp>
                <p:sp>
                  <p:nvSpPr>
                    <p:cNvPr id="84" name="Oval 83"/>
                    <p:cNvSpPr/>
                    <p:nvPr/>
                  </p:nvSpPr>
                  <p:spPr>
                    <a:xfrm>
                      <a:off x="2640430" y="4315522"/>
                      <a:ext cx="59474" cy="59474"/>
                    </a:xfrm>
                    <a:prstGeom prst="ellipse">
                      <a:avLst/>
                    </a:prstGeom>
                    <a:solidFill>
                      <a:sysClr val="window" lastClr="FFFFFF">
                        <a:lumMod val="50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a typeface="+mn-ea"/>
                        <a:cs typeface="+mn-cs"/>
                      </a:endParaRPr>
                    </a:p>
                  </p:txBody>
                </p:sp>
              </p:grpSp>
              <p:cxnSp>
                <p:nvCxnSpPr>
                  <p:cNvPr id="57" name="Straight Connector 56"/>
                  <p:cNvCxnSpPr/>
                  <p:nvPr/>
                </p:nvCxnSpPr>
                <p:spPr>
                  <a:xfrm flipV="1">
                    <a:off x="5164365" y="2437485"/>
                    <a:ext cx="1542310" cy="991707"/>
                  </a:xfrm>
                  <a:prstGeom prst="line">
                    <a:avLst/>
                  </a:prstGeom>
                  <a:noFill/>
                  <a:ln w="57150" cap="flat" cmpd="sng" algn="ctr">
                    <a:solidFill>
                      <a:sysClr val="window" lastClr="FFFFFF">
                        <a:lumMod val="85000"/>
                      </a:sysClr>
                    </a:solidFill>
                    <a:prstDash val="solid"/>
                  </a:ln>
                  <a:effectLst/>
                </p:spPr>
              </p:cxnSp>
              <p:cxnSp>
                <p:nvCxnSpPr>
                  <p:cNvPr id="58" name="Straight Connector 57"/>
                  <p:cNvCxnSpPr/>
                  <p:nvPr/>
                </p:nvCxnSpPr>
                <p:spPr>
                  <a:xfrm flipV="1">
                    <a:off x="5405253" y="3266515"/>
                    <a:ext cx="1761299" cy="697637"/>
                  </a:xfrm>
                  <a:prstGeom prst="line">
                    <a:avLst/>
                  </a:prstGeom>
                  <a:noFill/>
                  <a:ln w="57150" cap="flat" cmpd="sng" algn="ctr">
                    <a:solidFill>
                      <a:sysClr val="window" lastClr="FFFFFF">
                        <a:lumMod val="85000"/>
                      </a:sysClr>
                    </a:solidFill>
                    <a:prstDash val="solid"/>
                  </a:ln>
                  <a:effectLst/>
                </p:spPr>
              </p:cxnSp>
              <p:sp>
                <p:nvSpPr>
                  <p:cNvPr id="59" name="Freeform 24"/>
                  <p:cNvSpPr>
                    <a:spLocks noEditPoints="1"/>
                  </p:cNvSpPr>
                  <p:nvPr/>
                </p:nvSpPr>
                <p:spPr bwMode="auto">
                  <a:xfrm>
                    <a:off x="6328086" y="2249779"/>
                    <a:ext cx="1203704" cy="1203701"/>
                  </a:xfrm>
                  <a:custGeom>
                    <a:avLst/>
                    <a:gdLst>
                      <a:gd name="T0" fmla="*/ 1666 w 4617"/>
                      <a:gd name="T1" fmla="*/ 3790 h 4617"/>
                      <a:gd name="T2" fmla="*/ 2927 w 4617"/>
                      <a:gd name="T3" fmla="*/ 3801 h 4617"/>
                      <a:gd name="T4" fmla="*/ 2889 w 4617"/>
                      <a:gd name="T5" fmla="*/ 2821 h 4617"/>
                      <a:gd name="T6" fmla="*/ 2236 w 4617"/>
                      <a:gd name="T7" fmla="*/ 3074 h 4617"/>
                      <a:gd name="T8" fmla="*/ 2132 w 4617"/>
                      <a:gd name="T9" fmla="*/ 1882 h 4617"/>
                      <a:gd name="T10" fmla="*/ 1862 w 4617"/>
                      <a:gd name="T11" fmla="*/ 2427 h 4617"/>
                      <a:gd name="T12" fmla="*/ 2369 w 4617"/>
                      <a:gd name="T13" fmla="*/ 2766 h 4617"/>
                      <a:gd name="T14" fmla="*/ 2770 w 4617"/>
                      <a:gd name="T15" fmla="*/ 2307 h 4617"/>
                      <a:gd name="T16" fmla="*/ 2363 w 4617"/>
                      <a:gd name="T17" fmla="*/ 1850 h 4617"/>
                      <a:gd name="T18" fmla="*/ 2891 w 4617"/>
                      <a:gd name="T19" fmla="*/ 1805 h 4617"/>
                      <a:gd name="T20" fmla="*/ 3044 w 4617"/>
                      <a:gd name="T21" fmla="*/ 2556 h 4617"/>
                      <a:gd name="T22" fmla="*/ 3877 w 4617"/>
                      <a:gd name="T23" fmla="*/ 1918 h 4617"/>
                      <a:gd name="T24" fmla="*/ 3086 w 4617"/>
                      <a:gd name="T25" fmla="*/ 894 h 4617"/>
                      <a:gd name="T26" fmla="*/ 1678 w 4617"/>
                      <a:gd name="T27" fmla="*/ 821 h 4617"/>
                      <a:gd name="T28" fmla="*/ 821 w 4617"/>
                      <a:gd name="T29" fmla="*/ 1678 h 4617"/>
                      <a:gd name="T30" fmla="*/ 797 w 4617"/>
                      <a:gd name="T31" fmla="*/ 2881 h 4617"/>
                      <a:gd name="T32" fmla="*/ 1619 w 4617"/>
                      <a:gd name="T33" fmla="*/ 1967 h 4617"/>
                      <a:gd name="T34" fmla="*/ 2155 w 4617"/>
                      <a:gd name="T35" fmla="*/ 1539 h 4617"/>
                      <a:gd name="T36" fmla="*/ 2623 w 4617"/>
                      <a:gd name="T37" fmla="*/ 411 h 4617"/>
                      <a:gd name="T38" fmla="*/ 2952 w 4617"/>
                      <a:gd name="T39" fmla="*/ 115 h 4617"/>
                      <a:gd name="T40" fmla="*/ 3358 w 4617"/>
                      <a:gd name="T41" fmla="*/ 337 h 4617"/>
                      <a:gd name="T42" fmla="*/ 3491 w 4617"/>
                      <a:gd name="T43" fmla="*/ 414 h 4617"/>
                      <a:gd name="T44" fmla="*/ 3887 w 4617"/>
                      <a:gd name="T45" fmla="*/ 653 h 4617"/>
                      <a:gd name="T46" fmla="*/ 3722 w 4617"/>
                      <a:gd name="T47" fmla="*/ 1003 h 4617"/>
                      <a:gd name="T48" fmla="*/ 4308 w 4617"/>
                      <a:gd name="T49" fmla="*/ 1154 h 4617"/>
                      <a:gd name="T50" fmla="*/ 4146 w 4617"/>
                      <a:gd name="T51" fmla="*/ 1738 h 4617"/>
                      <a:gd name="T52" fmla="*/ 4530 w 4617"/>
                      <a:gd name="T53" fmla="*/ 1770 h 4617"/>
                      <a:gd name="T54" fmla="*/ 4564 w 4617"/>
                      <a:gd name="T55" fmla="*/ 2236 h 4617"/>
                      <a:gd name="T56" fmla="*/ 4231 w 4617"/>
                      <a:gd name="T57" fmla="*/ 2385 h 4617"/>
                      <a:gd name="T58" fmla="*/ 4530 w 4617"/>
                      <a:gd name="T59" fmla="*/ 2925 h 4617"/>
                      <a:gd name="T60" fmla="*/ 4011 w 4617"/>
                      <a:gd name="T61" fmla="*/ 3203 h 4617"/>
                      <a:gd name="T62" fmla="*/ 4241 w 4617"/>
                      <a:gd name="T63" fmla="*/ 3501 h 4617"/>
                      <a:gd name="T64" fmla="*/ 3954 w 4617"/>
                      <a:gd name="T65" fmla="*/ 3849 h 4617"/>
                      <a:gd name="T66" fmla="*/ 3614 w 4617"/>
                      <a:gd name="T67" fmla="*/ 3723 h 4617"/>
                      <a:gd name="T68" fmla="*/ 3480 w 4617"/>
                      <a:gd name="T69" fmla="*/ 4295 h 4617"/>
                      <a:gd name="T70" fmla="*/ 2879 w 4617"/>
                      <a:gd name="T71" fmla="*/ 4146 h 4617"/>
                      <a:gd name="T72" fmla="*/ 2867 w 4617"/>
                      <a:gd name="T73" fmla="*/ 4539 h 4617"/>
                      <a:gd name="T74" fmla="*/ 2385 w 4617"/>
                      <a:gd name="T75" fmla="*/ 4232 h 4617"/>
                      <a:gd name="T76" fmla="*/ 2232 w 4617"/>
                      <a:gd name="T77" fmla="*/ 4232 h 4617"/>
                      <a:gd name="T78" fmla="*/ 1731 w 4617"/>
                      <a:gd name="T79" fmla="*/ 4540 h 4617"/>
                      <a:gd name="T80" fmla="*/ 1627 w 4617"/>
                      <a:gd name="T81" fmla="*/ 4106 h 4617"/>
                      <a:gd name="T82" fmla="*/ 1137 w 4617"/>
                      <a:gd name="T83" fmla="*/ 4295 h 4617"/>
                      <a:gd name="T84" fmla="*/ 1003 w 4617"/>
                      <a:gd name="T85" fmla="*/ 3723 h 4617"/>
                      <a:gd name="T86" fmla="*/ 656 w 4617"/>
                      <a:gd name="T87" fmla="*/ 3867 h 4617"/>
                      <a:gd name="T88" fmla="*/ 396 w 4617"/>
                      <a:gd name="T89" fmla="*/ 3499 h 4617"/>
                      <a:gd name="T90" fmla="*/ 604 w 4617"/>
                      <a:gd name="T91" fmla="*/ 3204 h 4617"/>
                      <a:gd name="T92" fmla="*/ 115 w 4617"/>
                      <a:gd name="T93" fmla="*/ 2953 h 4617"/>
                      <a:gd name="T94" fmla="*/ 409 w 4617"/>
                      <a:gd name="T95" fmla="*/ 2616 h 4617"/>
                      <a:gd name="T96" fmla="*/ 15 w 4617"/>
                      <a:gd name="T97" fmla="*/ 2264 h 4617"/>
                      <a:gd name="T98" fmla="*/ 98 w 4617"/>
                      <a:gd name="T99" fmla="*/ 1785 h 4617"/>
                      <a:gd name="T100" fmla="*/ 471 w 4617"/>
                      <a:gd name="T101" fmla="*/ 1736 h 4617"/>
                      <a:gd name="T102" fmla="*/ 301 w 4617"/>
                      <a:gd name="T103" fmla="*/ 1174 h 4617"/>
                      <a:gd name="T104" fmla="*/ 817 w 4617"/>
                      <a:gd name="T105" fmla="*/ 1091 h 4617"/>
                      <a:gd name="T106" fmla="*/ 711 w 4617"/>
                      <a:gd name="T107" fmla="*/ 656 h 4617"/>
                      <a:gd name="T108" fmla="*/ 1280 w 4617"/>
                      <a:gd name="T109" fmla="*/ 681 h 4617"/>
                      <a:gd name="T110" fmla="*/ 1247 w 4617"/>
                      <a:gd name="T111" fmla="*/ 320 h 4617"/>
                      <a:gd name="T112" fmla="*/ 1657 w 4617"/>
                      <a:gd name="T113" fmla="*/ 133 h 4617"/>
                      <a:gd name="T114" fmla="*/ 1885 w 4617"/>
                      <a:gd name="T115" fmla="*/ 432 h 4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617" h="4617">
                        <a:moveTo>
                          <a:pt x="1733" y="2816"/>
                        </a:moveTo>
                        <a:lnTo>
                          <a:pt x="1726" y="2822"/>
                        </a:lnTo>
                        <a:lnTo>
                          <a:pt x="1719" y="2826"/>
                        </a:lnTo>
                        <a:lnTo>
                          <a:pt x="993" y="3246"/>
                        </a:lnTo>
                        <a:lnTo>
                          <a:pt x="1061" y="3334"/>
                        </a:lnTo>
                        <a:lnTo>
                          <a:pt x="1133" y="3417"/>
                        </a:lnTo>
                        <a:lnTo>
                          <a:pt x="1212" y="3494"/>
                        </a:lnTo>
                        <a:lnTo>
                          <a:pt x="1294" y="3565"/>
                        </a:lnTo>
                        <a:lnTo>
                          <a:pt x="1381" y="3631"/>
                        </a:lnTo>
                        <a:lnTo>
                          <a:pt x="1473" y="3691"/>
                        </a:lnTo>
                        <a:lnTo>
                          <a:pt x="1568" y="3744"/>
                        </a:lnTo>
                        <a:lnTo>
                          <a:pt x="1666" y="3790"/>
                        </a:lnTo>
                        <a:lnTo>
                          <a:pt x="1768" y="3831"/>
                        </a:lnTo>
                        <a:lnTo>
                          <a:pt x="1872" y="3864"/>
                        </a:lnTo>
                        <a:lnTo>
                          <a:pt x="1980" y="3891"/>
                        </a:lnTo>
                        <a:lnTo>
                          <a:pt x="2087" y="3909"/>
                        </a:lnTo>
                        <a:lnTo>
                          <a:pt x="2198" y="3922"/>
                        </a:lnTo>
                        <a:lnTo>
                          <a:pt x="2310" y="3924"/>
                        </a:lnTo>
                        <a:lnTo>
                          <a:pt x="2416" y="3922"/>
                        </a:lnTo>
                        <a:lnTo>
                          <a:pt x="2521" y="3910"/>
                        </a:lnTo>
                        <a:lnTo>
                          <a:pt x="2625" y="3894"/>
                        </a:lnTo>
                        <a:lnTo>
                          <a:pt x="2727" y="3870"/>
                        </a:lnTo>
                        <a:lnTo>
                          <a:pt x="2828" y="3839"/>
                        </a:lnTo>
                        <a:lnTo>
                          <a:pt x="2927" y="3801"/>
                        </a:lnTo>
                        <a:lnTo>
                          <a:pt x="3022" y="3758"/>
                        </a:lnTo>
                        <a:lnTo>
                          <a:pt x="3116" y="3708"/>
                        </a:lnTo>
                        <a:lnTo>
                          <a:pt x="3203" y="3654"/>
                        </a:lnTo>
                        <a:lnTo>
                          <a:pt x="3285" y="3596"/>
                        </a:lnTo>
                        <a:lnTo>
                          <a:pt x="3362" y="3533"/>
                        </a:lnTo>
                        <a:lnTo>
                          <a:pt x="3435" y="3467"/>
                        </a:lnTo>
                        <a:lnTo>
                          <a:pt x="3502" y="3396"/>
                        </a:lnTo>
                        <a:lnTo>
                          <a:pt x="3565" y="3323"/>
                        </a:lnTo>
                        <a:lnTo>
                          <a:pt x="3624" y="3244"/>
                        </a:lnTo>
                        <a:lnTo>
                          <a:pt x="2898" y="2826"/>
                        </a:lnTo>
                        <a:lnTo>
                          <a:pt x="2893" y="2823"/>
                        </a:lnTo>
                        <a:lnTo>
                          <a:pt x="2889" y="2821"/>
                        </a:lnTo>
                        <a:lnTo>
                          <a:pt x="2885" y="2818"/>
                        </a:lnTo>
                        <a:lnTo>
                          <a:pt x="2843" y="2863"/>
                        </a:lnTo>
                        <a:lnTo>
                          <a:pt x="2797" y="2903"/>
                        </a:lnTo>
                        <a:lnTo>
                          <a:pt x="2746" y="2941"/>
                        </a:lnTo>
                        <a:lnTo>
                          <a:pt x="2693" y="2974"/>
                        </a:lnTo>
                        <a:lnTo>
                          <a:pt x="2633" y="3005"/>
                        </a:lnTo>
                        <a:lnTo>
                          <a:pt x="2572" y="3032"/>
                        </a:lnTo>
                        <a:lnTo>
                          <a:pt x="2507" y="3051"/>
                        </a:lnTo>
                        <a:lnTo>
                          <a:pt x="2443" y="3067"/>
                        </a:lnTo>
                        <a:lnTo>
                          <a:pt x="2376" y="3075"/>
                        </a:lnTo>
                        <a:lnTo>
                          <a:pt x="2310" y="3078"/>
                        </a:lnTo>
                        <a:lnTo>
                          <a:pt x="2236" y="3074"/>
                        </a:lnTo>
                        <a:lnTo>
                          <a:pt x="2163" y="3064"/>
                        </a:lnTo>
                        <a:lnTo>
                          <a:pt x="2093" y="3046"/>
                        </a:lnTo>
                        <a:lnTo>
                          <a:pt x="2024" y="3023"/>
                        </a:lnTo>
                        <a:lnTo>
                          <a:pt x="1960" y="2993"/>
                        </a:lnTo>
                        <a:lnTo>
                          <a:pt x="1897" y="2956"/>
                        </a:lnTo>
                        <a:lnTo>
                          <a:pt x="1838" y="2916"/>
                        </a:lnTo>
                        <a:lnTo>
                          <a:pt x="1784" y="2868"/>
                        </a:lnTo>
                        <a:lnTo>
                          <a:pt x="1733" y="2816"/>
                        </a:lnTo>
                        <a:close/>
                        <a:moveTo>
                          <a:pt x="2307" y="1847"/>
                        </a:moveTo>
                        <a:lnTo>
                          <a:pt x="2248" y="1851"/>
                        </a:lnTo>
                        <a:lnTo>
                          <a:pt x="2190" y="1862"/>
                        </a:lnTo>
                        <a:lnTo>
                          <a:pt x="2132" y="1882"/>
                        </a:lnTo>
                        <a:lnTo>
                          <a:pt x="2078" y="1908"/>
                        </a:lnTo>
                        <a:lnTo>
                          <a:pt x="2034" y="1938"/>
                        </a:lnTo>
                        <a:lnTo>
                          <a:pt x="1994" y="1970"/>
                        </a:lnTo>
                        <a:lnTo>
                          <a:pt x="1959" y="2008"/>
                        </a:lnTo>
                        <a:lnTo>
                          <a:pt x="1927" y="2048"/>
                        </a:lnTo>
                        <a:lnTo>
                          <a:pt x="1900" y="2092"/>
                        </a:lnTo>
                        <a:lnTo>
                          <a:pt x="1879" y="2139"/>
                        </a:lnTo>
                        <a:lnTo>
                          <a:pt x="1862" y="2190"/>
                        </a:lnTo>
                        <a:lnTo>
                          <a:pt x="1851" y="2248"/>
                        </a:lnTo>
                        <a:lnTo>
                          <a:pt x="1847" y="2309"/>
                        </a:lnTo>
                        <a:lnTo>
                          <a:pt x="1851" y="2369"/>
                        </a:lnTo>
                        <a:lnTo>
                          <a:pt x="1862" y="2427"/>
                        </a:lnTo>
                        <a:lnTo>
                          <a:pt x="1882" y="2485"/>
                        </a:lnTo>
                        <a:lnTo>
                          <a:pt x="1908" y="2539"/>
                        </a:lnTo>
                        <a:lnTo>
                          <a:pt x="1939" y="2584"/>
                        </a:lnTo>
                        <a:lnTo>
                          <a:pt x="1974" y="2626"/>
                        </a:lnTo>
                        <a:lnTo>
                          <a:pt x="2012" y="2662"/>
                        </a:lnTo>
                        <a:lnTo>
                          <a:pt x="2055" y="2695"/>
                        </a:lnTo>
                        <a:lnTo>
                          <a:pt x="2101" y="2721"/>
                        </a:lnTo>
                        <a:lnTo>
                          <a:pt x="2150" y="2742"/>
                        </a:lnTo>
                        <a:lnTo>
                          <a:pt x="2202" y="2758"/>
                        </a:lnTo>
                        <a:lnTo>
                          <a:pt x="2254" y="2767"/>
                        </a:lnTo>
                        <a:lnTo>
                          <a:pt x="2309" y="2770"/>
                        </a:lnTo>
                        <a:lnTo>
                          <a:pt x="2369" y="2766"/>
                        </a:lnTo>
                        <a:lnTo>
                          <a:pt x="2427" y="2755"/>
                        </a:lnTo>
                        <a:lnTo>
                          <a:pt x="2485" y="2735"/>
                        </a:lnTo>
                        <a:lnTo>
                          <a:pt x="2539" y="2709"/>
                        </a:lnTo>
                        <a:lnTo>
                          <a:pt x="2583" y="2679"/>
                        </a:lnTo>
                        <a:lnTo>
                          <a:pt x="2623" y="2647"/>
                        </a:lnTo>
                        <a:lnTo>
                          <a:pt x="2658" y="2609"/>
                        </a:lnTo>
                        <a:lnTo>
                          <a:pt x="2690" y="2569"/>
                        </a:lnTo>
                        <a:lnTo>
                          <a:pt x="2717" y="2525"/>
                        </a:lnTo>
                        <a:lnTo>
                          <a:pt x="2738" y="2478"/>
                        </a:lnTo>
                        <a:lnTo>
                          <a:pt x="2755" y="2427"/>
                        </a:lnTo>
                        <a:lnTo>
                          <a:pt x="2766" y="2369"/>
                        </a:lnTo>
                        <a:lnTo>
                          <a:pt x="2770" y="2307"/>
                        </a:lnTo>
                        <a:lnTo>
                          <a:pt x="2766" y="2248"/>
                        </a:lnTo>
                        <a:lnTo>
                          <a:pt x="2755" y="2190"/>
                        </a:lnTo>
                        <a:lnTo>
                          <a:pt x="2735" y="2132"/>
                        </a:lnTo>
                        <a:lnTo>
                          <a:pt x="2709" y="2078"/>
                        </a:lnTo>
                        <a:lnTo>
                          <a:pt x="2678" y="2033"/>
                        </a:lnTo>
                        <a:lnTo>
                          <a:pt x="2643" y="1991"/>
                        </a:lnTo>
                        <a:lnTo>
                          <a:pt x="2605" y="1955"/>
                        </a:lnTo>
                        <a:lnTo>
                          <a:pt x="2562" y="1922"/>
                        </a:lnTo>
                        <a:lnTo>
                          <a:pt x="2516" y="1896"/>
                        </a:lnTo>
                        <a:lnTo>
                          <a:pt x="2467" y="1875"/>
                        </a:lnTo>
                        <a:lnTo>
                          <a:pt x="2415" y="1859"/>
                        </a:lnTo>
                        <a:lnTo>
                          <a:pt x="2363" y="1850"/>
                        </a:lnTo>
                        <a:lnTo>
                          <a:pt x="2307" y="1847"/>
                        </a:lnTo>
                        <a:close/>
                        <a:moveTo>
                          <a:pt x="2462" y="701"/>
                        </a:moveTo>
                        <a:lnTo>
                          <a:pt x="2462" y="1539"/>
                        </a:lnTo>
                        <a:lnTo>
                          <a:pt x="2462" y="1547"/>
                        </a:lnTo>
                        <a:lnTo>
                          <a:pt x="2461" y="1556"/>
                        </a:lnTo>
                        <a:lnTo>
                          <a:pt x="2531" y="1574"/>
                        </a:lnTo>
                        <a:lnTo>
                          <a:pt x="2600" y="1598"/>
                        </a:lnTo>
                        <a:lnTo>
                          <a:pt x="2664" y="1629"/>
                        </a:lnTo>
                        <a:lnTo>
                          <a:pt x="2727" y="1664"/>
                        </a:lnTo>
                        <a:lnTo>
                          <a:pt x="2786" y="1705"/>
                        </a:lnTo>
                        <a:lnTo>
                          <a:pt x="2840" y="1753"/>
                        </a:lnTo>
                        <a:lnTo>
                          <a:pt x="2891" y="1805"/>
                        </a:lnTo>
                        <a:lnTo>
                          <a:pt x="2935" y="1862"/>
                        </a:lnTo>
                        <a:lnTo>
                          <a:pt x="2974" y="1924"/>
                        </a:lnTo>
                        <a:lnTo>
                          <a:pt x="3009" y="1992"/>
                        </a:lnTo>
                        <a:lnTo>
                          <a:pt x="3037" y="2062"/>
                        </a:lnTo>
                        <a:lnTo>
                          <a:pt x="3058" y="2135"/>
                        </a:lnTo>
                        <a:lnTo>
                          <a:pt x="3072" y="2208"/>
                        </a:lnTo>
                        <a:lnTo>
                          <a:pt x="3078" y="2283"/>
                        </a:lnTo>
                        <a:lnTo>
                          <a:pt x="3077" y="2357"/>
                        </a:lnTo>
                        <a:lnTo>
                          <a:pt x="3068" y="2433"/>
                        </a:lnTo>
                        <a:lnTo>
                          <a:pt x="3051" y="2507"/>
                        </a:lnTo>
                        <a:lnTo>
                          <a:pt x="3037" y="2553"/>
                        </a:lnTo>
                        <a:lnTo>
                          <a:pt x="3044" y="2556"/>
                        </a:lnTo>
                        <a:lnTo>
                          <a:pt x="3051" y="2560"/>
                        </a:lnTo>
                        <a:lnTo>
                          <a:pt x="3778" y="2979"/>
                        </a:lnTo>
                        <a:lnTo>
                          <a:pt x="3818" y="2879"/>
                        </a:lnTo>
                        <a:lnTo>
                          <a:pt x="3853" y="2777"/>
                        </a:lnTo>
                        <a:lnTo>
                          <a:pt x="3881" y="2672"/>
                        </a:lnTo>
                        <a:lnTo>
                          <a:pt x="3902" y="2567"/>
                        </a:lnTo>
                        <a:lnTo>
                          <a:pt x="3916" y="2460"/>
                        </a:lnTo>
                        <a:lnTo>
                          <a:pt x="3923" y="2352"/>
                        </a:lnTo>
                        <a:lnTo>
                          <a:pt x="3923" y="2243"/>
                        </a:lnTo>
                        <a:lnTo>
                          <a:pt x="3915" y="2135"/>
                        </a:lnTo>
                        <a:lnTo>
                          <a:pt x="3899" y="2026"/>
                        </a:lnTo>
                        <a:lnTo>
                          <a:pt x="3877" y="1918"/>
                        </a:lnTo>
                        <a:lnTo>
                          <a:pt x="3846" y="1812"/>
                        </a:lnTo>
                        <a:lnTo>
                          <a:pt x="3808" y="1705"/>
                        </a:lnTo>
                        <a:lnTo>
                          <a:pt x="3762" y="1602"/>
                        </a:lnTo>
                        <a:lnTo>
                          <a:pt x="3708" y="1501"/>
                        </a:lnTo>
                        <a:lnTo>
                          <a:pt x="3649" y="1406"/>
                        </a:lnTo>
                        <a:lnTo>
                          <a:pt x="3583" y="1317"/>
                        </a:lnTo>
                        <a:lnTo>
                          <a:pt x="3513" y="1231"/>
                        </a:lnTo>
                        <a:lnTo>
                          <a:pt x="3438" y="1153"/>
                        </a:lnTo>
                        <a:lnTo>
                          <a:pt x="3356" y="1079"/>
                        </a:lnTo>
                        <a:lnTo>
                          <a:pt x="3270" y="1012"/>
                        </a:lnTo>
                        <a:lnTo>
                          <a:pt x="3180" y="950"/>
                        </a:lnTo>
                        <a:lnTo>
                          <a:pt x="3086" y="894"/>
                        </a:lnTo>
                        <a:lnTo>
                          <a:pt x="2990" y="845"/>
                        </a:lnTo>
                        <a:lnTo>
                          <a:pt x="2889" y="802"/>
                        </a:lnTo>
                        <a:lnTo>
                          <a:pt x="2786" y="765"/>
                        </a:lnTo>
                        <a:lnTo>
                          <a:pt x="2681" y="737"/>
                        </a:lnTo>
                        <a:lnTo>
                          <a:pt x="2573" y="715"/>
                        </a:lnTo>
                        <a:lnTo>
                          <a:pt x="2462" y="701"/>
                        </a:lnTo>
                        <a:close/>
                        <a:moveTo>
                          <a:pt x="2155" y="701"/>
                        </a:moveTo>
                        <a:lnTo>
                          <a:pt x="2057" y="712"/>
                        </a:lnTo>
                        <a:lnTo>
                          <a:pt x="1960" y="730"/>
                        </a:lnTo>
                        <a:lnTo>
                          <a:pt x="1865" y="756"/>
                        </a:lnTo>
                        <a:lnTo>
                          <a:pt x="1770" y="785"/>
                        </a:lnTo>
                        <a:lnTo>
                          <a:pt x="1678" y="821"/>
                        </a:lnTo>
                        <a:lnTo>
                          <a:pt x="1588" y="862"/>
                        </a:lnTo>
                        <a:lnTo>
                          <a:pt x="1501" y="909"/>
                        </a:lnTo>
                        <a:lnTo>
                          <a:pt x="1409" y="967"/>
                        </a:lnTo>
                        <a:lnTo>
                          <a:pt x="1322" y="1028"/>
                        </a:lnTo>
                        <a:lnTo>
                          <a:pt x="1240" y="1097"/>
                        </a:lnTo>
                        <a:lnTo>
                          <a:pt x="1163" y="1168"/>
                        </a:lnTo>
                        <a:lnTo>
                          <a:pt x="1093" y="1244"/>
                        </a:lnTo>
                        <a:lnTo>
                          <a:pt x="1027" y="1325"/>
                        </a:lnTo>
                        <a:lnTo>
                          <a:pt x="967" y="1409"/>
                        </a:lnTo>
                        <a:lnTo>
                          <a:pt x="912" y="1496"/>
                        </a:lnTo>
                        <a:lnTo>
                          <a:pt x="865" y="1585"/>
                        </a:lnTo>
                        <a:lnTo>
                          <a:pt x="821" y="1678"/>
                        </a:lnTo>
                        <a:lnTo>
                          <a:pt x="785" y="1773"/>
                        </a:lnTo>
                        <a:lnTo>
                          <a:pt x="754" y="1869"/>
                        </a:lnTo>
                        <a:lnTo>
                          <a:pt x="730" y="1969"/>
                        </a:lnTo>
                        <a:lnTo>
                          <a:pt x="712" y="2068"/>
                        </a:lnTo>
                        <a:lnTo>
                          <a:pt x="700" y="2170"/>
                        </a:lnTo>
                        <a:lnTo>
                          <a:pt x="694" y="2271"/>
                        </a:lnTo>
                        <a:lnTo>
                          <a:pt x="694" y="2373"/>
                        </a:lnTo>
                        <a:lnTo>
                          <a:pt x="702" y="2476"/>
                        </a:lnTo>
                        <a:lnTo>
                          <a:pt x="715" y="2579"/>
                        </a:lnTo>
                        <a:lnTo>
                          <a:pt x="736" y="2681"/>
                        </a:lnTo>
                        <a:lnTo>
                          <a:pt x="764" y="2781"/>
                        </a:lnTo>
                        <a:lnTo>
                          <a:pt x="797" y="2881"/>
                        </a:lnTo>
                        <a:lnTo>
                          <a:pt x="838" y="2979"/>
                        </a:lnTo>
                        <a:lnTo>
                          <a:pt x="1566" y="2560"/>
                        </a:lnTo>
                        <a:lnTo>
                          <a:pt x="1573" y="2556"/>
                        </a:lnTo>
                        <a:lnTo>
                          <a:pt x="1578" y="2553"/>
                        </a:lnTo>
                        <a:lnTo>
                          <a:pt x="1559" y="2482"/>
                        </a:lnTo>
                        <a:lnTo>
                          <a:pt x="1545" y="2408"/>
                        </a:lnTo>
                        <a:lnTo>
                          <a:pt x="1539" y="2334"/>
                        </a:lnTo>
                        <a:lnTo>
                          <a:pt x="1540" y="2260"/>
                        </a:lnTo>
                        <a:lnTo>
                          <a:pt x="1549" y="2184"/>
                        </a:lnTo>
                        <a:lnTo>
                          <a:pt x="1566" y="2110"/>
                        </a:lnTo>
                        <a:lnTo>
                          <a:pt x="1589" y="2037"/>
                        </a:lnTo>
                        <a:lnTo>
                          <a:pt x="1619" y="1967"/>
                        </a:lnTo>
                        <a:lnTo>
                          <a:pt x="1655" y="1901"/>
                        </a:lnTo>
                        <a:lnTo>
                          <a:pt x="1698" y="1840"/>
                        </a:lnTo>
                        <a:lnTo>
                          <a:pt x="1746" y="1782"/>
                        </a:lnTo>
                        <a:lnTo>
                          <a:pt x="1801" y="1731"/>
                        </a:lnTo>
                        <a:lnTo>
                          <a:pt x="1859" y="1683"/>
                        </a:lnTo>
                        <a:lnTo>
                          <a:pt x="1924" y="1643"/>
                        </a:lnTo>
                        <a:lnTo>
                          <a:pt x="1980" y="1613"/>
                        </a:lnTo>
                        <a:lnTo>
                          <a:pt x="2037" y="1589"/>
                        </a:lnTo>
                        <a:lnTo>
                          <a:pt x="2096" y="1571"/>
                        </a:lnTo>
                        <a:lnTo>
                          <a:pt x="2156" y="1556"/>
                        </a:lnTo>
                        <a:lnTo>
                          <a:pt x="2155" y="1547"/>
                        </a:lnTo>
                        <a:lnTo>
                          <a:pt x="2155" y="1539"/>
                        </a:lnTo>
                        <a:lnTo>
                          <a:pt x="2155" y="701"/>
                        </a:lnTo>
                        <a:close/>
                        <a:moveTo>
                          <a:pt x="2309" y="0"/>
                        </a:moveTo>
                        <a:lnTo>
                          <a:pt x="2332" y="4"/>
                        </a:lnTo>
                        <a:lnTo>
                          <a:pt x="2353" y="15"/>
                        </a:lnTo>
                        <a:lnTo>
                          <a:pt x="2370" y="32"/>
                        </a:lnTo>
                        <a:lnTo>
                          <a:pt x="2381" y="53"/>
                        </a:lnTo>
                        <a:lnTo>
                          <a:pt x="2385" y="77"/>
                        </a:lnTo>
                        <a:lnTo>
                          <a:pt x="2385" y="376"/>
                        </a:lnTo>
                        <a:lnTo>
                          <a:pt x="2394" y="382"/>
                        </a:lnTo>
                        <a:lnTo>
                          <a:pt x="2402" y="388"/>
                        </a:lnTo>
                        <a:lnTo>
                          <a:pt x="2513" y="396"/>
                        </a:lnTo>
                        <a:lnTo>
                          <a:pt x="2623" y="411"/>
                        </a:lnTo>
                        <a:lnTo>
                          <a:pt x="2732" y="432"/>
                        </a:lnTo>
                        <a:lnTo>
                          <a:pt x="2732" y="431"/>
                        </a:lnTo>
                        <a:lnTo>
                          <a:pt x="2812" y="133"/>
                        </a:lnTo>
                        <a:lnTo>
                          <a:pt x="2819" y="115"/>
                        </a:lnTo>
                        <a:lnTo>
                          <a:pt x="2832" y="98"/>
                        </a:lnTo>
                        <a:lnTo>
                          <a:pt x="2847" y="87"/>
                        </a:lnTo>
                        <a:lnTo>
                          <a:pt x="2865" y="78"/>
                        </a:lnTo>
                        <a:lnTo>
                          <a:pt x="2886" y="77"/>
                        </a:lnTo>
                        <a:lnTo>
                          <a:pt x="2906" y="78"/>
                        </a:lnTo>
                        <a:lnTo>
                          <a:pt x="2925" y="87"/>
                        </a:lnTo>
                        <a:lnTo>
                          <a:pt x="2941" y="99"/>
                        </a:lnTo>
                        <a:lnTo>
                          <a:pt x="2952" y="115"/>
                        </a:lnTo>
                        <a:lnTo>
                          <a:pt x="2960" y="133"/>
                        </a:lnTo>
                        <a:lnTo>
                          <a:pt x="2963" y="153"/>
                        </a:lnTo>
                        <a:lnTo>
                          <a:pt x="2960" y="173"/>
                        </a:lnTo>
                        <a:lnTo>
                          <a:pt x="2881" y="470"/>
                        </a:lnTo>
                        <a:lnTo>
                          <a:pt x="2881" y="471"/>
                        </a:lnTo>
                        <a:lnTo>
                          <a:pt x="2879" y="473"/>
                        </a:lnTo>
                        <a:lnTo>
                          <a:pt x="2990" y="511"/>
                        </a:lnTo>
                        <a:lnTo>
                          <a:pt x="3098" y="555"/>
                        </a:lnTo>
                        <a:lnTo>
                          <a:pt x="3203" y="606"/>
                        </a:lnTo>
                        <a:lnTo>
                          <a:pt x="3204" y="606"/>
                        </a:lnTo>
                        <a:lnTo>
                          <a:pt x="3204" y="604"/>
                        </a:lnTo>
                        <a:lnTo>
                          <a:pt x="3358" y="337"/>
                        </a:lnTo>
                        <a:lnTo>
                          <a:pt x="3370" y="320"/>
                        </a:lnTo>
                        <a:lnTo>
                          <a:pt x="3386" y="309"/>
                        </a:lnTo>
                        <a:lnTo>
                          <a:pt x="3404" y="302"/>
                        </a:lnTo>
                        <a:lnTo>
                          <a:pt x="3424" y="299"/>
                        </a:lnTo>
                        <a:lnTo>
                          <a:pt x="3443" y="301"/>
                        </a:lnTo>
                        <a:lnTo>
                          <a:pt x="3463" y="309"/>
                        </a:lnTo>
                        <a:lnTo>
                          <a:pt x="3480" y="322"/>
                        </a:lnTo>
                        <a:lnTo>
                          <a:pt x="3491" y="337"/>
                        </a:lnTo>
                        <a:lnTo>
                          <a:pt x="3499" y="357"/>
                        </a:lnTo>
                        <a:lnTo>
                          <a:pt x="3502" y="375"/>
                        </a:lnTo>
                        <a:lnTo>
                          <a:pt x="3499" y="396"/>
                        </a:lnTo>
                        <a:lnTo>
                          <a:pt x="3491" y="414"/>
                        </a:lnTo>
                        <a:lnTo>
                          <a:pt x="3337" y="681"/>
                        </a:lnTo>
                        <a:lnTo>
                          <a:pt x="3337" y="681"/>
                        </a:lnTo>
                        <a:lnTo>
                          <a:pt x="3335" y="683"/>
                        </a:lnTo>
                        <a:lnTo>
                          <a:pt x="3432" y="747"/>
                        </a:lnTo>
                        <a:lnTo>
                          <a:pt x="3524" y="818"/>
                        </a:lnTo>
                        <a:lnTo>
                          <a:pt x="3612" y="895"/>
                        </a:lnTo>
                        <a:lnTo>
                          <a:pt x="3614" y="894"/>
                        </a:lnTo>
                        <a:lnTo>
                          <a:pt x="3614" y="894"/>
                        </a:lnTo>
                        <a:lnTo>
                          <a:pt x="3832" y="676"/>
                        </a:lnTo>
                        <a:lnTo>
                          <a:pt x="3849" y="663"/>
                        </a:lnTo>
                        <a:lnTo>
                          <a:pt x="3867" y="656"/>
                        </a:lnTo>
                        <a:lnTo>
                          <a:pt x="3887" y="653"/>
                        </a:lnTo>
                        <a:lnTo>
                          <a:pt x="3906" y="656"/>
                        </a:lnTo>
                        <a:lnTo>
                          <a:pt x="3924" y="663"/>
                        </a:lnTo>
                        <a:lnTo>
                          <a:pt x="3941" y="676"/>
                        </a:lnTo>
                        <a:lnTo>
                          <a:pt x="3954" y="693"/>
                        </a:lnTo>
                        <a:lnTo>
                          <a:pt x="3961" y="711"/>
                        </a:lnTo>
                        <a:lnTo>
                          <a:pt x="3964" y="730"/>
                        </a:lnTo>
                        <a:lnTo>
                          <a:pt x="3961" y="750"/>
                        </a:lnTo>
                        <a:lnTo>
                          <a:pt x="3954" y="768"/>
                        </a:lnTo>
                        <a:lnTo>
                          <a:pt x="3941" y="785"/>
                        </a:lnTo>
                        <a:lnTo>
                          <a:pt x="3723" y="1003"/>
                        </a:lnTo>
                        <a:lnTo>
                          <a:pt x="3723" y="1003"/>
                        </a:lnTo>
                        <a:lnTo>
                          <a:pt x="3722" y="1003"/>
                        </a:lnTo>
                        <a:lnTo>
                          <a:pt x="3797" y="1091"/>
                        </a:lnTo>
                        <a:lnTo>
                          <a:pt x="3868" y="1184"/>
                        </a:lnTo>
                        <a:lnTo>
                          <a:pt x="3934" y="1282"/>
                        </a:lnTo>
                        <a:lnTo>
                          <a:pt x="3934" y="1280"/>
                        </a:lnTo>
                        <a:lnTo>
                          <a:pt x="3936" y="1280"/>
                        </a:lnTo>
                        <a:lnTo>
                          <a:pt x="4203" y="1126"/>
                        </a:lnTo>
                        <a:lnTo>
                          <a:pt x="4221" y="1118"/>
                        </a:lnTo>
                        <a:lnTo>
                          <a:pt x="4241" y="1115"/>
                        </a:lnTo>
                        <a:lnTo>
                          <a:pt x="4260" y="1118"/>
                        </a:lnTo>
                        <a:lnTo>
                          <a:pt x="4278" y="1126"/>
                        </a:lnTo>
                        <a:lnTo>
                          <a:pt x="4295" y="1137"/>
                        </a:lnTo>
                        <a:lnTo>
                          <a:pt x="4308" y="1154"/>
                        </a:lnTo>
                        <a:lnTo>
                          <a:pt x="4316" y="1174"/>
                        </a:lnTo>
                        <a:lnTo>
                          <a:pt x="4318" y="1193"/>
                        </a:lnTo>
                        <a:lnTo>
                          <a:pt x="4315" y="1213"/>
                        </a:lnTo>
                        <a:lnTo>
                          <a:pt x="4308" y="1231"/>
                        </a:lnTo>
                        <a:lnTo>
                          <a:pt x="4297" y="1247"/>
                        </a:lnTo>
                        <a:lnTo>
                          <a:pt x="4280" y="1259"/>
                        </a:lnTo>
                        <a:lnTo>
                          <a:pt x="4013" y="1413"/>
                        </a:lnTo>
                        <a:lnTo>
                          <a:pt x="4013" y="1413"/>
                        </a:lnTo>
                        <a:lnTo>
                          <a:pt x="4011" y="1414"/>
                        </a:lnTo>
                        <a:lnTo>
                          <a:pt x="4063" y="1519"/>
                        </a:lnTo>
                        <a:lnTo>
                          <a:pt x="4108" y="1629"/>
                        </a:lnTo>
                        <a:lnTo>
                          <a:pt x="4146" y="1738"/>
                        </a:lnTo>
                        <a:lnTo>
                          <a:pt x="4146" y="1736"/>
                        </a:lnTo>
                        <a:lnTo>
                          <a:pt x="4147" y="1736"/>
                        </a:lnTo>
                        <a:lnTo>
                          <a:pt x="4444" y="1657"/>
                        </a:lnTo>
                        <a:lnTo>
                          <a:pt x="4464" y="1654"/>
                        </a:lnTo>
                        <a:lnTo>
                          <a:pt x="4484" y="1657"/>
                        </a:lnTo>
                        <a:lnTo>
                          <a:pt x="4502" y="1665"/>
                        </a:lnTo>
                        <a:lnTo>
                          <a:pt x="4518" y="1676"/>
                        </a:lnTo>
                        <a:lnTo>
                          <a:pt x="4530" y="1692"/>
                        </a:lnTo>
                        <a:lnTo>
                          <a:pt x="4539" y="1711"/>
                        </a:lnTo>
                        <a:lnTo>
                          <a:pt x="4541" y="1732"/>
                        </a:lnTo>
                        <a:lnTo>
                          <a:pt x="4539" y="1752"/>
                        </a:lnTo>
                        <a:lnTo>
                          <a:pt x="4530" y="1770"/>
                        </a:lnTo>
                        <a:lnTo>
                          <a:pt x="4519" y="1785"/>
                        </a:lnTo>
                        <a:lnTo>
                          <a:pt x="4504" y="1798"/>
                        </a:lnTo>
                        <a:lnTo>
                          <a:pt x="4484" y="1805"/>
                        </a:lnTo>
                        <a:lnTo>
                          <a:pt x="4186" y="1885"/>
                        </a:lnTo>
                        <a:lnTo>
                          <a:pt x="4186" y="1885"/>
                        </a:lnTo>
                        <a:lnTo>
                          <a:pt x="4208" y="2001"/>
                        </a:lnTo>
                        <a:lnTo>
                          <a:pt x="4222" y="2115"/>
                        </a:lnTo>
                        <a:lnTo>
                          <a:pt x="4231" y="2232"/>
                        </a:lnTo>
                        <a:lnTo>
                          <a:pt x="4231" y="2232"/>
                        </a:lnTo>
                        <a:lnTo>
                          <a:pt x="4232" y="2232"/>
                        </a:lnTo>
                        <a:lnTo>
                          <a:pt x="4540" y="2232"/>
                        </a:lnTo>
                        <a:lnTo>
                          <a:pt x="4564" y="2236"/>
                        </a:lnTo>
                        <a:lnTo>
                          <a:pt x="4585" y="2247"/>
                        </a:lnTo>
                        <a:lnTo>
                          <a:pt x="4602" y="2264"/>
                        </a:lnTo>
                        <a:lnTo>
                          <a:pt x="4613" y="2285"/>
                        </a:lnTo>
                        <a:lnTo>
                          <a:pt x="4617" y="2309"/>
                        </a:lnTo>
                        <a:lnTo>
                          <a:pt x="4613" y="2332"/>
                        </a:lnTo>
                        <a:lnTo>
                          <a:pt x="4602" y="2353"/>
                        </a:lnTo>
                        <a:lnTo>
                          <a:pt x="4585" y="2370"/>
                        </a:lnTo>
                        <a:lnTo>
                          <a:pt x="4564" y="2381"/>
                        </a:lnTo>
                        <a:lnTo>
                          <a:pt x="4540" y="2385"/>
                        </a:lnTo>
                        <a:lnTo>
                          <a:pt x="4232" y="2385"/>
                        </a:lnTo>
                        <a:lnTo>
                          <a:pt x="4231" y="2385"/>
                        </a:lnTo>
                        <a:lnTo>
                          <a:pt x="4231" y="2385"/>
                        </a:lnTo>
                        <a:lnTo>
                          <a:pt x="4222" y="2502"/>
                        </a:lnTo>
                        <a:lnTo>
                          <a:pt x="4207" y="2618"/>
                        </a:lnTo>
                        <a:lnTo>
                          <a:pt x="4185" y="2732"/>
                        </a:lnTo>
                        <a:lnTo>
                          <a:pt x="4186" y="2732"/>
                        </a:lnTo>
                        <a:lnTo>
                          <a:pt x="4484" y="2812"/>
                        </a:lnTo>
                        <a:lnTo>
                          <a:pt x="4504" y="2819"/>
                        </a:lnTo>
                        <a:lnTo>
                          <a:pt x="4519" y="2832"/>
                        </a:lnTo>
                        <a:lnTo>
                          <a:pt x="4530" y="2847"/>
                        </a:lnTo>
                        <a:lnTo>
                          <a:pt x="4539" y="2865"/>
                        </a:lnTo>
                        <a:lnTo>
                          <a:pt x="4541" y="2885"/>
                        </a:lnTo>
                        <a:lnTo>
                          <a:pt x="4539" y="2906"/>
                        </a:lnTo>
                        <a:lnTo>
                          <a:pt x="4530" y="2925"/>
                        </a:lnTo>
                        <a:lnTo>
                          <a:pt x="4518" y="2941"/>
                        </a:lnTo>
                        <a:lnTo>
                          <a:pt x="4502" y="2953"/>
                        </a:lnTo>
                        <a:lnTo>
                          <a:pt x="4484" y="2960"/>
                        </a:lnTo>
                        <a:lnTo>
                          <a:pt x="4464" y="2963"/>
                        </a:lnTo>
                        <a:lnTo>
                          <a:pt x="4455" y="2962"/>
                        </a:lnTo>
                        <a:lnTo>
                          <a:pt x="4444" y="2960"/>
                        </a:lnTo>
                        <a:lnTo>
                          <a:pt x="4147" y="2881"/>
                        </a:lnTo>
                        <a:lnTo>
                          <a:pt x="4146" y="2881"/>
                        </a:lnTo>
                        <a:lnTo>
                          <a:pt x="4146" y="2879"/>
                        </a:lnTo>
                        <a:lnTo>
                          <a:pt x="4108" y="2990"/>
                        </a:lnTo>
                        <a:lnTo>
                          <a:pt x="4063" y="3098"/>
                        </a:lnTo>
                        <a:lnTo>
                          <a:pt x="4011" y="3203"/>
                        </a:lnTo>
                        <a:lnTo>
                          <a:pt x="4013" y="3204"/>
                        </a:lnTo>
                        <a:lnTo>
                          <a:pt x="4280" y="3358"/>
                        </a:lnTo>
                        <a:lnTo>
                          <a:pt x="4297" y="3370"/>
                        </a:lnTo>
                        <a:lnTo>
                          <a:pt x="4308" y="3386"/>
                        </a:lnTo>
                        <a:lnTo>
                          <a:pt x="4316" y="3404"/>
                        </a:lnTo>
                        <a:lnTo>
                          <a:pt x="4318" y="3424"/>
                        </a:lnTo>
                        <a:lnTo>
                          <a:pt x="4316" y="3443"/>
                        </a:lnTo>
                        <a:lnTo>
                          <a:pt x="4308" y="3463"/>
                        </a:lnTo>
                        <a:lnTo>
                          <a:pt x="4295" y="3480"/>
                        </a:lnTo>
                        <a:lnTo>
                          <a:pt x="4278" y="3491"/>
                        </a:lnTo>
                        <a:lnTo>
                          <a:pt x="4260" y="3499"/>
                        </a:lnTo>
                        <a:lnTo>
                          <a:pt x="4241" y="3501"/>
                        </a:lnTo>
                        <a:lnTo>
                          <a:pt x="4221" y="3499"/>
                        </a:lnTo>
                        <a:lnTo>
                          <a:pt x="4203" y="3491"/>
                        </a:lnTo>
                        <a:lnTo>
                          <a:pt x="3936" y="3337"/>
                        </a:lnTo>
                        <a:lnTo>
                          <a:pt x="3936" y="3337"/>
                        </a:lnTo>
                        <a:lnTo>
                          <a:pt x="3936" y="3335"/>
                        </a:lnTo>
                        <a:lnTo>
                          <a:pt x="3870" y="3432"/>
                        </a:lnTo>
                        <a:lnTo>
                          <a:pt x="3800" y="3526"/>
                        </a:lnTo>
                        <a:lnTo>
                          <a:pt x="3723" y="3614"/>
                        </a:lnTo>
                        <a:lnTo>
                          <a:pt x="3723" y="3614"/>
                        </a:lnTo>
                        <a:lnTo>
                          <a:pt x="3723" y="3614"/>
                        </a:lnTo>
                        <a:lnTo>
                          <a:pt x="3941" y="3832"/>
                        </a:lnTo>
                        <a:lnTo>
                          <a:pt x="3954" y="3849"/>
                        </a:lnTo>
                        <a:lnTo>
                          <a:pt x="3961" y="3867"/>
                        </a:lnTo>
                        <a:lnTo>
                          <a:pt x="3964" y="3887"/>
                        </a:lnTo>
                        <a:lnTo>
                          <a:pt x="3961" y="3906"/>
                        </a:lnTo>
                        <a:lnTo>
                          <a:pt x="3954" y="3924"/>
                        </a:lnTo>
                        <a:lnTo>
                          <a:pt x="3941" y="3941"/>
                        </a:lnTo>
                        <a:lnTo>
                          <a:pt x="3924" y="3954"/>
                        </a:lnTo>
                        <a:lnTo>
                          <a:pt x="3906" y="3961"/>
                        </a:lnTo>
                        <a:lnTo>
                          <a:pt x="3887" y="3964"/>
                        </a:lnTo>
                        <a:lnTo>
                          <a:pt x="3867" y="3961"/>
                        </a:lnTo>
                        <a:lnTo>
                          <a:pt x="3849" y="3954"/>
                        </a:lnTo>
                        <a:lnTo>
                          <a:pt x="3832" y="3941"/>
                        </a:lnTo>
                        <a:lnTo>
                          <a:pt x="3614" y="3723"/>
                        </a:lnTo>
                        <a:lnTo>
                          <a:pt x="3614" y="3722"/>
                        </a:lnTo>
                        <a:lnTo>
                          <a:pt x="3526" y="3797"/>
                        </a:lnTo>
                        <a:lnTo>
                          <a:pt x="3433" y="3868"/>
                        </a:lnTo>
                        <a:lnTo>
                          <a:pt x="3335" y="3934"/>
                        </a:lnTo>
                        <a:lnTo>
                          <a:pt x="3337" y="3936"/>
                        </a:lnTo>
                        <a:lnTo>
                          <a:pt x="3337" y="3936"/>
                        </a:lnTo>
                        <a:lnTo>
                          <a:pt x="3491" y="4203"/>
                        </a:lnTo>
                        <a:lnTo>
                          <a:pt x="3499" y="4221"/>
                        </a:lnTo>
                        <a:lnTo>
                          <a:pt x="3502" y="4242"/>
                        </a:lnTo>
                        <a:lnTo>
                          <a:pt x="3499" y="4260"/>
                        </a:lnTo>
                        <a:lnTo>
                          <a:pt x="3491" y="4280"/>
                        </a:lnTo>
                        <a:lnTo>
                          <a:pt x="3480" y="4295"/>
                        </a:lnTo>
                        <a:lnTo>
                          <a:pt x="3463" y="4308"/>
                        </a:lnTo>
                        <a:lnTo>
                          <a:pt x="3445" y="4315"/>
                        </a:lnTo>
                        <a:lnTo>
                          <a:pt x="3425" y="4318"/>
                        </a:lnTo>
                        <a:lnTo>
                          <a:pt x="3405" y="4315"/>
                        </a:lnTo>
                        <a:lnTo>
                          <a:pt x="3387" y="4308"/>
                        </a:lnTo>
                        <a:lnTo>
                          <a:pt x="3370" y="4295"/>
                        </a:lnTo>
                        <a:lnTo>
                          <a:pt x="3358" y="4280"/>
                        </a:lnTo>
                        <a:lnTo>
                          <a:pt x="3204" y="4013"/>
                        </a:lnTo>
                        <a:lnTo>
                          <a:pt x="3203" y="4011"/>
                        </a:lnTo>
                        <a:lnTo>
                          <a:pt x="3098" y="4063"/>
                        </a:lnTo>
                        <a:lnTo>
                          <a:pt x="2988" y="4108"/>
                        </a:lnTo>
                        <a:lnTo>
                          <a:pt x="2879" y="4146"/>
                        </a:lnTo>
                        <a:lnTo>
                          <a:pt x="2881" y="4146"/>
                        </a:lnTo>
                        <a:lnTo>
                          <a:pt x="2881" y="4147"/>
                        </a:lnTo>
                        <a:lnTo>
                          <a:pt x="2960" y="4444"/>
                        </a:lnTo>
                        <a:lnTo>
                          <a:pt x="2963" y="4464"/>
                        </a:lnTo>
                        <a:lnTo>
                          <a:pt x="2960" y="4484"/>
                        </a:lnTo>
                        <a:lnTo>
                          <a:pt x="2953" y="4502"/>
                        </a:lnTo>
                        <a:lnTo>
                          <a:pt x="2941" y="4518"/>
                        </a:lnTo>
                        <a:lnTo>
                          <a:pt x="2925" y="4530"/>
                        </a:lnTo>
                        <a:lnTo>
                          <a:pt x="2906" y="4539"/>
                        </a:lnTo>
                        <a:lnTo>
                          <a:pt x="2896" y="4540"/>
                        </a:lnTo>
                        <a:lnTo>
                          <a:pt x="2886" y="4540"/>
                        </a:lnTo>
                        <a:lnTo>
                          <a:pt x="2867" y="4539"/>
                        </a:lnTo>
                        <a:lnTo>
                          <a:pt x="2849" y="4530"/>
                        </a:lnTo>
                        <a:lnTo>
                          <a:pt x="2832" y="4519"/>
                        </a:lnTo>
                        <a:lnTo>
                          <a:pt x="2821" y="4504"/>
                        </a:lnTo>
                        <a:lnTo>
                          <a:pt x="2812" y="4484"/>
                        </a:lnTo>
                        <a:lnTo>
                          <a:pt x="2732" y="4186"/>
                        </a:lnTo>
                        <a:lnTo>
                          <a:pt x="2732" y="4186"/>
                        </a:lnTo>
                        <a:lnTo>
                          <a:pt x="2732" y="4185"/>
                        </a:lnTo>
                        <a:lnTo>
                          <a:pt x="2616" y="4207"/>
                        </a:lnTo>
                        <a:lnTo>
                          <a:pt x="2502" y="4222"/>
                        </a:lnTo>
                        <a:lnTo>
                          <a:pt x="2385" y="4229"/>
                        </a:lnTo>
                        <a:lnTo>
                          <a:pt x="2385" y="4231"/>
                        </a:lnTo>
                        <a:lnTo>
                          <a:pt x="2385" y="4232"/>
                        </a:lnTo>
                        <a:lnTo>
                          <a:pt x="2385" y="4540"/>
                        </a:lnTo>
                        <a:lnTo>
                          <a:pt x="2381" y="4564"/>
                        </a:lnTo>
                        <a:lnTo>
                          <a:pt x="2370" y="4585"/>
                        </a:lnTo>
                        <a:lnTo>
                          <a:pt x="2353" y="4602"/>
                        </a:lnTo>
                        <a:lnTo>
                          <a:pt x="2332" y="4613"/>
                        </a:lnTo>
                        <a:lnTo>
                          <a:pt x="2309" y="4617"/>
                        </a:lnTo>
                        <a:lnTo>
                          <a:pt x="2285" y="4613"/>
                        </a:lnTo>
                        <a:lnTo>
                          <a:pt x="2264" y="4602"/>
                        </a:lnTo>
                        <a:lnTo>
                          <a:pt x="2247" y="4585"/>
                        </a:lnTo>
                        <a:lnTo>
                          <a:pt x="2236" y="4564"/>
                        </a:lnTo>
                        <a:lnTo>
                          <a:pt x="2232" y="4540"/>
                        </a:lnTo>
                        <a:lnTo>
                          <a:pt x="2232" y="4232"/>
                        </a:lnTo>
                        <a:lnTo>
                          <a:pt x="2232" y="4229"/>
                        </a:lnTo>
                        <a:lnTo>
                          <a:pt x="2115" y="4221"/>
                        </a:lnTo>
                        <a:lnTo>
                          <a:pt x="1999" y="4206"/>
                        </a:lnTo>
                        <a:lnTo>
                          <a:pt x="1885" y="4185"/>
                        </a:lnTo>
                        <a:lnTo>
                          <a:pt x="1885" y="4185"/>
                        </a:lnTo>
                        <a:lnTo>
                          <a:pt x="1885" y="4186"/>
                        </a:lnTo>
                        <a:lnTo>
                          <a:pt x="1805" y="4484"/>
                        </a:lnTo>
                        <a:lnTo>
                          <a:pt x="1798" y="4504"/>
                        </a:lnTo>
                        <a:lnTo>
                          <a:pt x="1785" y="4519"/>
                        </a:lnTo>
                        <a:lnTo>
                          <a:pt x="1770" y="4530"/>
                        </a:lnTo>
                        <a:lnTo>
                          <a:pt x="1752" y="4539"/>
                        </a:lnTo>
                        <a:lnTo>
                          <a:pt x="1731" y="4540"/>
                        </a:lnTo>
                        <a:lnTo>
                          <a:pt x="1721" y="4540"/>
                        </a:lnTo>
                        <a:lnTo>
                          <a:pt x="1711" y="4539"/>
                        </a:lnTo>
                        <a:lnTo>
                          <a:pt x="1692" y="4530"/>
                        </a:lnTo>
                        <a:lnTo>
                          <a:pt x="1676" y="4518"/>
                        </a:lnTo>
                        <a:lnTo>
                          <a:pt x="1665" y="4502"/>
                        </a:lnTo>
                        <a:lnTo>
                          <a:pt x="1657" y="4484"/>
                        </a:lnTo>
                        <a:lnTo>
                          <a:pt x="1654" y="4464"/>
                        </a:lnTo>
                        <a:lnTo>
                          <a:pt x="1657" y="4444"/>
                        </a:lnTo>
                        <a:lnTo>
                          <a:pt x="1736" y="4147"/>
                        </a:lnTo>
                        <a:lnTo>
                          <a:pt x="1736" y="4146"/>
                        </a:lnTo>
                        <a:lnTo>
                          <a:pt x="1738" y="4144"/>
                        </a:lnTo>
                        <a:lnTo>
                          <a:pt x="1627" y="4106"/>
                        </a:lnTo>
                        <a:lnTo>
                          <a:pt x="1519" y="4062"/>
                        </a:lnTo>
                        <a:lnTo>
                          <a:pt x="1414" y="4011"/>
                        </a:lnTo>
                        <a:lnTo>
                          <a:pt x="1414" y="4011"/>
                        </a:lnTo>
                        <a:lnTo>
                          <a:pt x="1413" y="4013"/>
                        </a:lnTo>
                        <a:lnTo>
                          <a:pt x="1259" y="4280"/>
                        </a:lnTo>
                        <a:lnTo>
                          <a:pt x="1247" y="4295"/>
                        </a:lnTo>
                        <a:lnTo>
                          <a:pt x="1231" y="4308"/>
                        </a:lnTo>
                        <a:lnTo>
                          <a:pt x="1212" y="4315"/>
                        </a:lnTo>
                        <a:lnTo>
                          <a:pt x="1192" y="4318"/>
                        </a:lnTo>
                        <a:lnTo>
                          <a:pt x="1174" y="4315"/>
                        </a:lnTo>
                        <a:lnTo>
                          <a:pt x="1154" y="4308"/>
                        </a:lnTo>
                        <a:lnTo>
                          <a:pt x="1137" y="4295"/>
                        </a:lnTo>
                        <a:lnTo>
                          <a:pt x="1126" y="4280"/>
                        </a:lnTo>
                        <a:lnTo>
                          <a:pt x="1118" y="4260"/>
                        </a:lnTo>
                        <a:lnTo>
                          <a:pt x="1116" y="4242"/>
                        </a:lnTo>
                        <a:lnTo>
                          <a:pt x="1118" y="4221"/>
                        </a:lnTo>
                        <a:lnTo>
                          <a:pt x="1126" y="4203"/>
                        </a:lnTo>
                        <a:lnTo>
                          <a:pt x="1280" y="3936"/>
                        </a:lnTo>
                        <a:lnTo>
                          <a:pt x="1280" y="3936"/>
                        </a:lnTo>
                        <a:lnTo>
                          <a:pt x="1282" y="3934"/>
                        </a:lnTo>
                        <a:lnTo>
                          <a:pt x="1185" y="3870"/>
                        </a:lnTo>
                        <a:lnTo>
                          <a:pt x="1093" y="3799"/>
                        </a:lnTo>
                        <a:lnTo>
                          <a:pt x="1005" y="3722"/>
                        </a:lnTo>
                        <a:lnTo>
                          <a:pt x="1003" y="3723"/>
                        </a:lnTo>
                        <a:lnTo>
                          <a:pt x="1003" y="3723"/>
                        </a:lnTo>
                        <a:lnTo>
                          <a:pt x="785" y="3941"/>
                        </a:lnTo>
                        <a:lnTo>
                          <a:pt x="768" y="3954"/>
                        </a:lnTo>
                        <a:lnTo>
                          <a:pt x="750" y="3961"/>
                        </a:lnTo>
                        <a:lnTo>
                          <a:pt x="730" y="3964"/>
                        </a:lnTo>
                        <a:lnTo>
                          <a:pt x="711" y="3961"/>
                        </a:lnTo>
                        <a:lnTo>
                          <a:pt x="693" y="3954"/>
                        </a:lnTo>
                        <a:lnTo>
                          <a:pt x="676" y="3941"/>
                        </a:lnTo>
                        <a:lnTo>
                          <a:pt x="663" y="3924"/>
                        </a:lnTo>
                        <a:lnTo>
                          <a:pt x="656" y="3906"/>
                        </a:lnTo>
                        <a:lnTo>
                          <a:pt x="653" y="3887"/>
                        </a:lnTo>
                        <a:lnTo>
                          <a:pt x="656" y="3867"/>
                        </a:lnTo>
                        <a:lnTo>
                          <a:pt x="663" y="3849"/>
                        </a:lnTo>
                        <a:lnTo>
                          <a:pt x="676" y="3832"/>
                        </a:lnTo>
                        <a:lnTo>
                          <a:pt x="894" y="3614"/>
                        </a:lnTo>
                        <a:lnTo>
                          <a:pt x="894" y="3614"/>
                        </a:lnTo>
                        <a:lnTo>
                          <a:pt x="895" y="3614"/>
                        </a:lnTo>
                        <a:lnTo>
                          <a:pt x="820" y="3526"/>
                        </a:lnTo>
                        <a:lnTo>
                          <a:pt x="749" y="3433"/>
                        </a:lnTo>
                        <a:lnTo>
                          <a:pt x="683" y="3335"/>
                        </a:lnTo>
                        <a:lnTo>
                          <a:pt x="683" y="3337"/>
                        </a:lnTo>
                        <a:lnTo>
                          <a:pt x="681" y="3337"/>
                        </a:lnTo>
                        <a:lnTo>
                          <a:pt x="414" y="3491"/>
                        </a:lnTo>
                        <a:lnTo>
                          <a:pt x="396" y="3499"/>
                        </a:lnTo>
                        <a:lnTo>
                          <a:pt x="376" y="3501"/>
                        </a:lnTo>
                        <a:lnTo>
                          <a:pt x="357" y="3499"/>
                        </a:lnTo>
                        <a:lnTo>
                          <a:pt x="339" y="3491"/>
                        </a:lnTo>
                        <a:lnTo>
                          <a:pt x="322" y="3480"/>
                        </a:lnTo>
                        <a:lnTo>
                          <a:pt x="309" y="3463"/>
                        </a:lnTo>
                        <a:lnTo>
                          <a:pt x="301" y="3443"/>
                        </a:lnTo>
                        <a:lnTo>
                          <a:pt x="299" y="3424"/>
                        </a:lnTo>
                        <a:lnTo>
                          <a:pt x="302" y="3404"/>
                        </a:lnTo>
                        <a:lnTo>
                          <a:pt x="309" y="3386"/>
                        </a:lnTo>
                        <a:lnTo>
                          <a:pt x="320" y="3370"/>
                        </a:lnTo>
                        <a:lnTo>
                          <a:pt x="337" y="3358"/>
                        </a:lnTo>
                        <a:lnTo>
                          <a:pt x="604" y="3204"/>
                        </a:lnTo>
                        <a:lnTo>
                          <a:pt x="604" y="3204"/>
                        </a:lnTo>
                        <a:lnTo>
                          <a:pt x="606" y="3203"/>
                        </a:lnTo>
                        <a:lnTo>
                          <a:pt x="554" y="3098"/>
                        </a:lnTo>
                        <a:lnTo>
                          <a:pt x="509" y="2988"/>
                        </a:lnTo>
                        <a:lnTo>
                          <a:pt x="471" y="2879"/>
                        </a:lnTo>
                        <a:lnTo>
                          <a:pt x="471" y="2881"/>
                        </a:lnTo>
                        <a:lnTo>
                          <a:pt x="470" y="2881"/>
                        </a:lnTo>
                        <a:lnTo>
                          <a:pt x="173" y="2960"/>
                        </a:lnTo>
                        <a:lnTo>
                          <a:pt x="162" y="2962"/>
                        </a:lnTo>
                        <a:lnTo>
                          <a:pt x="153" y="2963"/>
                        </a:lnTo>
                        <a:lnTo>
                          <a:pt x="133" y="2960"/>
                        </a:lnTo>
                        <a:lnTo>
                          <a:pt x="115" y="2953"/>
                        </a:lnTo>
                        <a:lnTo>
                          <a:pt x="99" y="2941"/>
                        </a:lnTo>
                        <a:lnTo>
                          <a:pt x="87" y="2925"/>
                        </a:lnTo>
                        <a:lnTo>
                          <a:pt x="78" y="2906"/>
                        </a:lnTo>
                        <a:lnTo>
                          <a:pt x="76" y="2885"/>
                        </a:lnTo>
                        <a:lnTo>
                          <a:pt x="78" y="2865"/>
                        </a:lnTo>
                        <a:lnTo>
                          <a:pt x="87" y="2847"/>
                        </a:lnTo>
                        <a:lnTo>
                          <a:pt x="98" y="2832"/>
                        </a:lnTo>
                        <a:lnTo>
                          <a:pt x="113" y="2819"/>
                        </a:lnTo>
                        <a:lnTo>
                          <a:pt x="133" y="2812"/>
                        </a:lnTo>
                        <a:lnTo>
                          <a:pt x="431" y="2732"/>
                        </a:lnTo>
                        <a:lnTo>
                          <a:pt x="431" y="2732"/>
                        </a:lnTo>
                        <a:lnTo>
                          <a:pt x="409" y="2616"/>
                        </a:lnTo>
                        <a:lnTo>
                          <a:pt x="395" y="2502"/>
                        </a:lnTo>
                        <a:lnTo>
                          <a:pt x="386" y="2385"/>
                        </a:lnTo>
                        <a:lnTo>
                          <a:pt x="386" y="2385"/>
                        </a:lnTo>
                        <a:lnTo>
                          <a:pt x="385" y="2385"/>
                        </a:lnTo>
                        <a:lnTo>
                          <a:pt x="77" y="2385"/>
                        </a:lnTo>
                        <a:lnTo>
                          <a:pt x="53" y="2381"/>
                        </a:lnTo>
                        <a:lnTo>
                          <a:pt x="32" y="2370"/>
                        </a:lnTo>
                        <a:lnTo>
                          <a:pt x="15" y="2353"/>
                        </a:lnTo>
                        <a:lnTo>
                          <a:pt x="4" y="2332"/>
                        </a:lnTo>
                        <a:lnTo>
                          <a:pt x="0" y="2309"/>
                        </a:lnTo>
                        <a:lnTo>
                          <a:pt x="4" y="2285"/>
                        </a:lnTo>
                        <a:lnTo>
                          <a:pt x="15" y="2264"/>
                        </a:lnTo>
                        <a:lnTo>
                          <a:pt x="32" y="2247"/>
                        </a:lnTo>
                        <a:lnTo>
                          <a:pt x="53" y="2236"/>
                        </a:lnTo>
                        <a:lnTo>
                          <a:pt x="77" y="2232"/>
                        </a:lnTo>
                        <a:lnTo>
                          <a:pt x="385" y="2232"/>
                        </a:lnTo>
                        <a:lnTo>
                          <a:pt x="386" y="2232"/>
                        </a:lnTo>
                        <a:lnTo>
                          <a:pt x="395" y="2115"/>
                        </a:lnTo>
                        <a:lnTo>
                          <a:pt x="410" y="1999"/>
                        </a:lnTo>
                        <a:lnTo>
                          <a:pt x="432" y="1885"/>
                        </a:lnTo>
                        <a:lnTo>
                          <a:pt x="431" y="1885"/>
                        </a:lnTo>
                        <a:lnTo>
                          <a:pt x="133" y="1805"/>
                        </a:lnTo>
                        <a:lnTo>
                          <a:pt x="113" y="1798"/>
                        </a:lnTo>
                        <a:lnTo>
                          <a:pt x="98" y="1785"/>
                        </a:lnTo>
                        <a:lnTo>
                          <a:pt x="87" y="1770"/>
                        </a:lnTo>
                        <a:lnTo>
                          <a:pt x="78" y="1752"/>
                        </a:lnTo>
                        <a:lnTo>
                          <a:pt x="76" y="1732"/>
                        </a:lnTo>
                        <a:lnTo>
                          <a:pt x="78" y="1711"/>
                        </a:lnTo>
                        <a:lnTo>
                          <a:pt x="87" y="1692"/>
                        </a:lnTo>
                        <a:lnTo>
                          <a:pt x="99" y="1676"/>
                        </a:lnTo>
                        <a:lnTo>
                          <a:pt x="115" y="1665"/>
                        </a:lnTo>
                        <a:lnTo>
                          <a:pt x="133" y="1657"/>
                        </a:lnTo>
                        <a:lnTo>
                          <a:pt x="153" y="1654"/>
                        </a:lnTo>
                        <a:lnTo>
                          <a:pt x="173" y="1657"/>
                        </a:lnTo>
                        <a:lnTo>
                          <a:pt x="470" y="1736"/>
                        </a:lnTo>
                        <a:lnTo>
                          <a:pt x="471" y="1736"/>
                        </a:lnTo>
                        <a:lnTo>
                          <a:pt x="471" y="1738"/>
                        </a:lnTo>
                        <a:lnTo>
                          <a:pt x="509" y="1627"/>
                        </a:lnTo>
                        <a:lnTo>
                          <a:pt x="554" y="1519"/>
                        </a:lnTo>
                        <a:lnTo>
                          <a:pt x="606" y="1414"/>
                        </a:lnTo>
                        <a:lnTo>
                          <a:pt x="604" y="1413"/>
                        </a:lnTo>
                        <a:lnTo>
                          <a:pt x="604" y="1413"/>
                        </a:lnTo>
                        <a:lnTo>
                          <a:pt x="337" y="1259"/>
                        </a:lnTo>
                        <a:lnTo>
                          <a:pt x="320" y="1247"/>
                        </a:lnTo>
                        <a:lnTo>
                          <a:pt x="309" y="1231"/>
                        </a:lnTo>
                        <a:lnTo>
                          <a:pt x="302" y="1213"/>
                        </a:lnTo>
                        <a:lnTo>
                          <a:pt x="299" y="1193"/>
                        </a:lnTo>
                        <a:lnTo>
                          <a:pt x="301" y="1174"/>
                        </a:lnTo>
                        <a:lnTo>
                          <a:pt x="309" y="1154"/>
                        </a:lnTo>
                        <a:lnTo>
                          <a:pt x="322" y="1137"/>
                        </a:lnTo>
                        <a:lnTo>
                          <a:pt x="337" y="1126"/>
                        </a:lnTo>
                        <a:lnTo>
                          <a:pt x="357" y="1118"/>
                        </a:lnTo>
                        <a:lnTo>
                          <a:pt x="375" y="1115"/>
                        </a:lnTo>
                        <a:lnTo>
                          <a:pt x="396" y="1118"/>
                        </a:lnTo>
                        <a:lnTo>
                          <a:pt x="414" y="1126"/>
                        </a:lnTo>
                        <a:lnTo>
                          <a:pt x="681" y="1280"/>
                        </a:lnTo>
                        <a:lnTo>
                          <a:pt x="681" y="1280"/>
                        </a:lnTo>
                        <a:lnTo>
                          <a:pt x="683" y="1282"/>
                        </a:lnTo>
                        <a:lnTo>
                          <a:pt x="747" y="1185"/>
                        </a:lnTo>
                        <a:lnTo>
                          <a:pt x="817" y="1091"/>
                        </a:lnTo>
                        <a:lnTo>
                          <a:pt x="894" y="1003"/>
                        </a:lnTo>
                        <a:lnTo>
                          <a:pt x="894" y="1003"/>
                        </a:lnTo>
                        <a:lnTo>
                          <a:pt x="894" y="1003"/>
                        </a:lnTo>
                        <a:lnTo>
                          <a:pt x="676" y="785"/>
                        </a:lnTo>
                        <a:lnTo>
                          <a:pt x="663" y="768"/>
                        </a:lnTo>
                        <a:lnTo>
                          <a:pt x="656" y="750"/>
                        </a:lnTo>
                        <a:lnTo>
                          <a:pt x="653" y="730"/>
                        </a:lnTo>
                        <a:lnTo>
                          <a:pt x="656" y="711"/>
                        </a:lnTo>
                        <a:lnTo>
                          <a:pt x="663" y="693"/>
                        </a:lnTo>
                        <a:lnTo>
                          <a:pt x="676" y="676"/>
                        </a:lnTo>
                        <a:lnTo>
                          <a:pt x="693" y="663"/>
                        </a:lnTo>
                        <a:lnTo>
                          <a:pt x="711" y="656"/>
                        </a:lnTo>
                        <a:lnTo>
                          <a:pt x="730" y="653"/>
                        </a:lnTo>
                        <a:lnTo>
                          <a:pt x="750" y="656"/>
                        </a:lnTo>
                        <a:lnTo>
                          <a:pt x="768" y="663"/>
                        </a:lnTo>
                        <a:lnTo>
                          <a:pt x="785" y="676"/>
                        </a:lnTo>
                        <a:lnTo>
                          <a:pt x="1003" y="894"/>
                        </a:lnTo>
                        <a:lnTo>
                          <a:pt x="1003" y="894"/>
                        </a:lnTo>
                        <a:lnTo>
                          <a:pt x="1003" y="895"/>
                        </a:lnTo>
                        <a:lnTo>
                          <a:pt x="1091" y="820"/>
                        </a:lnTo>
                        <a:lnTo>
                          <a:pt x="1184" y="749"/>
                        </a:lnTo>
                        <a:lnTo>
                          <a:pt x="1282" y="683"/>
                        </a:lnTo>
                        <a:lnTo>
                          <a:pt x="1280" y="681"/>
                        </a:lnTo>
                        <a:lnTo>
                          <a:pt x="1280" y="681"/>
                        </a:lnTo>
                        <a:lnTo>
                          <a:pt x="1126" y="414"/>
                        </a:lnTo>
                        <a:lnTo>
                          <a:pt x="1118" y="396"/>
                        </a:lnTo>
                        <a:lnTo>
                          <a:pt x="1115" y="375"/>
                        </a:lnTo>
                        <a:lnTo>
                          <a:pt x="1118" y="357"/>
                        </a:lnTo>
                        <a:lnTo>
                          <a:pt x="1126" y="337"/>
                        </a:lnTo>
                        <a:lnTo>
                          <a:pt x="1137" y="322"/>
                        </a:lnTo>
                        <a:lnTo>
                          <a:pt x="1154" y="309"/>
                        </a:lnTo>
                        <a:lnTo>
                          <a:pt x="1174" y="301"/>
                        </a:lnTo>
                        <a:lnTo>
                          <a:pt x="1193" y="299"/>
                        </a:lnTo>
                        <a:lnTo>
                          <a:pt x="1213" y="302"/>
                        </a:lnTo>
                        <a:lnTo>
                          <a:pt x="1231" y="309"/>
                        </a:lnTo>
                        <a:lnTo>
                          <a:pt x="1247" y="320"/>
                        </a:lnTo>
                        <a:lnTo>
                          <a:pt x="1259" y="337"/>
                        </a:lnTo>
                        <a:lnTo>
                          <a:pt x="1413" y="604"/>
                        </a:lnTo>
                        <a:lnTo>
                          <a:pt x="1413" y="606"/>
                        </a:lnTo>
                        <a:lnTo>
                          <a:pt x="1414" y="606"/>
                        </a:lnTo>
                        <a:lnTo>
                          <a:pt x="1519" y="554"/>
                        </a:lnTo>
                        <a:lnTo>
                          <a:pt x="1629" y="509"/>
                        </a:lnTo>
                        <a:lnTo>
                          <a:pt x="1738" y="471"/>
                        </a:lnTo>
                        <a:lnTo>
                          <a:pt x="1736" y="471"/>
                        </a:lnTo>
                        <a:lnTo>
                          <a:pt x="1736" y="470"/>
                        </a:lnTo>
                        <a:lnTo>
                          <a:pt x="1657" y="173"/>
                        </a:lnTo>
                        <a:lnTo>
                          <a:pt x="1654" y="153"/>
                        </a:lnTo>
                        <a:lnTo>
                          <a:pt x="1657" y="133"/>
                        </a:lnTo>
                        <a:lnTo>
                          <a:pt x="1665" y="115"/>
                        </a:lnTo>
                        <a:lnTo>
                          <a:pt x="1676" y="99"/>
                        </a:lnTo>
                        <a:lnTo>
                          <a:pt x="1692" y="87"/>
                        </a:lnTo>
                        <a:lnTo>
                          <a:pt x="1711" y="78"/>
                        </a:lnTo>
                        <a:lnTo>
                          <a:pt x="1732" y="76"/>
                        </a:lnTo>
                        <a:lnTo>
                          <a:pt x="1752" y="78"/>
                        </a:lnTo>
                        <a:lnTo>
                          <a:pt x="1770" y="87"/>
                        </a:lnTo>
                        <a:lnTo>
                          <a:pt x="1785" y="98"/>
                        </a:lnTo>
                        <a:lnTo>
                          <a:pt x="1798" y="113"/>
                        </a:lnTo>
                        <a:lnTo>
                          <a:pt x="1805" y="133"/>
                        </a:lnTo>
                        <a:lnTo>
                          <a:pt x="1885" y="431"/>
                        </a:lnTo>
                        <a:lnTo>
                          <a:pt x="1885" y="432"/>
                        </a:lnTo>
                        <a:lnTo>
                          <a:pt x="1995" y="411"/>
                        </a:lnTo>
                        <a:lnTo>
                          <a:pt x="2106" y="396"/>
                        </a:lnTo>
                        <a:lnTo>
                          <a:pt x="2215" y="388"/>
                        </a:lnTo>
                        <a:lnTo>
                          <a:pt x="2223" y="382"/>
                        </a:lnTo>
                        <a:lnTo>
                          <a:pt x="2232" y="376"/>
                        </a:lnTo>
                        <a:lnTo>
                          <a:pt x="2232" y="77"/>
                        </a:lnTo>
                        <a:lnTo>
                          <a:pt x="2236" y="53"/>
                        </a:lnTo>
                        <a:lnTo>
                          <a:pt x="2247" y="32"/>
                        </a:lnTo>
                        <a:lnTo>
                          <a:pt x="2264" y="15"/>
                        </a:lnTo>
                        <a:lnTo>
                          <a:pt x="2285" y="4"/>
                        </a:lnTo>
                        <a:lnTo>
                          <a:pt x="2309" y="0"/>
                        </a:lnTo>
                        <a:close/>
                      </a:path>
                    </a:pathLst>
                  </a:custGeom>
                  <a:solidFill>
                    <a:sysClr val="window" lastClr="FFFFFF">
                      <a:lumMod val="7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60" name="Freeform 59"/>
                  <p:cNvSpPr>
                    <a:spLocks noEditPoints="1"/>
                  </p:cNvSpPr>
                  <p:nvPr/>
                </p:nvSpPr>
                <p:spPr bwMode="auto">
                  <a:xfrm>
                    <a:off x="4901026" y="3256595"/>
                    <a:ext cx="831970" cy="840256"/>
                  </a:xfrm>
                  <a:custGeom>
                    <a:avLst/>
                    <a:gdLst>
                      <a:gd name="T0" fmla="*/ 1136 w 2411"/>
                      <a:gd name="T1" fmla="*/ 712 h 2433"/>
                      <a:gd name="T2" fmla="*/ 1004 w 2411"/>
                      <a:gd name="T3" fmla="*/ 748 h 2433"/>
                      <a:gd name="T4" fmla="*/ 892 w 2411"/>
                      <a:gd name="T5" fmla="*/ 816 h 2433"/>
                      <a:gd name="T6" fmla="*/ 801 w 2411"/>
                      <a:gd name="T7" fmla="*/ 909 h 2433"/>
                      <a:gd name="T8" fmla="*/ 735 w 2411"/>
                      <a:gd name="T9" fmla="*/ 1023 h 2433"/>
                      <a:gd name="T10" fmla="*/ 701 w 2411"/>
                      <a:gd name="T11" fmla="*/ 1150 h 2433"/>
                      <a:gd name="T12" fmla="*/ 701 w 2411"/>
                      <a:gd name="T13" fmla="*/ 1287 h 2433"/>
                      <a:gd name="T14" fmla="*/ 739 w 2411"/>
                      <a:gd name="T15" fmla="*/ 1419 h 2433"/>
                      <a:gd name="T16" fmla="*/ 806 w 2411"/>
                      <a:gd name="T17" fmla="*/ 1533 h 2433"/>
                      <a:gd name="T18" fmla="*/ 900 w 2411"/>
                      <a:gd name="T19" fmla="*/ 1624 h 2433"/>
                      <a:gd name="T20" fmla="*/ 1012 w 2411"/>
                      <a:gd name="T21" fmla="*/ 1688 h 2433"/>
                      <a:gd name="T22" fmla="*/ 1141 w 2411"/>
                      <a:gd name="T23" fmla="*/ 1722 h 2433"/>
                      <a:gd name="T24" fmla="*/ 1278 w 2411"/>
                      <a:gd name="T25" fmla="*/ 1722 h 2433"/>
                      <a:gd name="T26" fmla="*/ 1408 w 2411"/>
                      <a:gd name="T27" fmla="*/ 1685 h 2433"/>
                      <a:gd name="T28" fmla="*/ 1523 w 2411"/>
                      <a:gd name="T29" fmla="*/ 1618 h 2433"/>
                      <a:gd name="T30" fmla="*/ 1614 w 2411"/>
                      <a:gd name="T31" fmla="*/ 1525 h 2433"/>
                      <a:gd name="T32" fmla="*/ 1679 w 2411"/>
                      <a:gd name="T33" fmla="*/ 1411 h 2433"/>
                      <a:gd name="T34" fmla="*/ 1713 w 2411"/>
                      <a:gd name="T35" fmla="*/ 1284 h 2433"/>
                      <a:gd name="T36" fmla="*/ 1713 w 2411"/>
                      <a:gd name="T37" fmla="*/ 1147 h 2433"/>
                      <a:gd name="T38" fmla="*/ 1676 w 2411"/>
                      <a:gd name="T39" fmla="*/ 1015 h 2433"/>
                      <a:gd name="T40" fmla="*/ 1607 w 2411"/>
                      <a:gd name="T41" fmla="*/ 901 h 2433"/>
                      <a:gd name="T42" fmla="*/ 1514 w 2411"/>
                      <a:gd name="T43" fmla="*/ 810 h 2433"/>
                      <a:gd name="T44" fmla="*/ 1400 w 2411"/>
                      <a:gd name="T45" fmla="*/ 745 h 2433"/>
                      <a:gd name="T46" fmla="*/ 1273 w 2411"/>
                      <a:gd name="T47" fmla="*/ 710 h 2433"/>
                      <a:gd name="T48" fmla="*/ 1239 w 2411"/>
                      <a:gd name="T49" fmla="*/ 0 h 2433"/>
                      <a:gd name="T50" fmla="*/ 1366 w 2411"/>
                      <a:gd name="T51" fmla="*/ 261 h 2433"/>
                      <a:gd name="T52" fmla="*/ 1540 w 2411"/>
                      <a:gd name="T53" fmla="*/ 308 h 2433"/>
                      <a:gd name="T54" fmla="*/ 2013 w 2411"/>
                      <a:gd name="T55" fmla="*/ 306 h 2433"/>
                      <a:gd name="T56" fmla="*/ 1941 w 2411"/>
                      <a:gd name="T57" fmla="*/ 586 h 2433"/>
                      <a:gd name="T58" fmla="*/ 2047 w 2411"/>
                      <a:gd name="T59" fmla="*/ 735 h 2433"/>
                      <a:gd name="T60" fmla="*/ 2411 w 2411"/>
                      <a:gd name="T61" fmla="*/ 1038 h 2433"/>
                      <a:gd name="T62" fmla="*/ 2176 w 2411"/>
                      <a:gd name="T63" fmla="*/ 1207 h 2433"/>
                      <a:gd name="T64" fmla="*/ 2160 w 2411"/>
                      <a:gd name="T65" fmla="*/ 1388 h 2433"/>
                      <a:gd name="T66" fmla="*/ 2244 w 2411"/>
                      <a:gd name="T67" fmla="*/ 1853 h 2433"/>
                      <a:gd name="T68" fmla="*/ 1956 w 2411"/>
                      <a:gd name="T69" fmla="*/ 1831 h 2433"/>
                      <a:gd name="T70" fmla="*/ 1827 w 2411"/>
                      <a:gd name="T71" fmla="*/ 1960 h 2433"/>
                      <a:gd name="T72" fmla="*/ 1593 w 2411"/>
                      <a:gd name="T73" fmla="*/ 2371 h 2433"/>
                      <a:gd name="T74" fmla="*/ 1408 w 2411"/>
                      <a:gd name="T75" fmla="*/ 2164 h 2433"/>
                      <a:gd name="T76" fmla="*/ 1272 w 2411"/>
                      <a:gd name="T77" fmla="*/ 2183 h 2433"/>
                      <a:gd name="T78" fmla="*/ 1151 w 2411"/>
                      <a:gd name="T79" fmla="*/ 2433 h 2433"/>
                      <a:gd name="T80" fmla="*/ 814 w 2411"/>
                      <a:gd name="T81" fmla="*/ 2102 h 2433"/>
                      <a:gd name="T82" fmla="*/ 656 w 2411"/>
                      <a:gd name="T83" fmla="*/ 2012 h 2433"/>
                      <a:gd name="T84" fmla="*/ 383 w 2411"/>
                      <a:gd name="T85" fmla="*/ 2113 h 2433"/>
                      <a:gd name="T86" fmla="*/ 336 w 2411"/>
                      <a:gd name="T87" fmla="*/ 1642 h 2433"/>
                      <a:gd name="T88" fmla="*/ 273 w 2411"/>
                      <a:gd name="T89" fmla="*/ 1473 h 2433"/>
                      <a:gd name="T90" fmla="*/ 0 w 2411"/>
                      <a:gd name="T91" fmla="*/ 1374 h 2433"/>
                      <a:gd name="T92" fmla="*/ 268 w 2411"/>
                      <a:gd name="T93" fmla="*/ 982 h 2433"/>
                      <a:gd name="T94" fmla="*/ 328 w 2411"/>
                      <a:gd name="T95" fmla="*/ 811 h 2433"/>
                      <a:gd name="T96" fmla="*/ 181 w 2411"/>
                      <a:gd name="T97" fmla="*/ 560 h 2433"/>
                      <a:gd name="T98" fmla="*/ 638 w 2411"/>
                      <a:gd name="T99" fmla="*/ 433 h 2433"/>
                      <a:gd name="T100" fmla="*/ 792 w 2411"/>
                      <a:gd name="T101" fmla="*/ 340 h 2433"/>
                      <a:gd name="T102" fmla="*/ 843 w 2411"/>
                      <a:gd name="T103" fmla="*/ 55 h 2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11" h="2433">
                        <a:moveTo>
                          <a:pt x="1206" y="707"/>
                        </a:moveTo>
                        <a:lnTo>
                          <a:pt x="1136" y="712"/>
                        </a:lnTo>
                        <a:lnTo>
                          <a:pt x="1068" y="725"/>
                        </a:lnTo>
                        <a:lnTo>
                          <a:pt x="1004" y="748"/>
                        </a:lnTo>
                        <a:lnTo>
                          <a:pt x="946" y="779"/>
                        </a:lnTo>
                        <a:lnTo>
                          <a:pt x="892" y="816"/>
                        </a:lnTo>
                        <a:lnTo>
                          <a:pt x="843" y="860"/>
                        </a:lnTo>
                        <a:lnTo>
                          <a:pt x="801" y="909"/>
                        </a:lnTo>
                        <a:lnTo>
                          <a:pt x="763" y="965"/>
                        </a:lnTo>
                        <a:lnTo>
                          <a:pt x="735" y="1023"/>
                        </a:lnTo>
                        <a:lnTo>
                          <a:pt x="714" y="1085"/>
                        </a:lnTo>
                        <a:lnTo>
                          <a:pt x="701" y="1150"/>
                        </a:lnTo>
                        <a:lnTo>
                          <a:pt x="696" y="1219"/>
                        </a:lnTo>
                        <a:lnTo>
                          <a:pt x="701" y="1287"/>
                        </a:lnTo>
                        <a:lnTo>
                          <a:pt x="716" y="1356"/>
                        </a:lnTo>
                        <a:lnTo>
                          <a:pt x="739" y="1419"/>
                        </a:lnTo>
                        <a:lnTo>
                          <a:pt x="768" y="1478"/>
                        </a:lnTo>
                        <a:lnTo>
                          <a:pt x="806" y="1533"/>
                        </a:lnTo>
                        <a:lnTo>
                          <a:pt x="849" y="1582"/>
                        </a:lnTo>
                        <a:lnTo>
                          <a:pt x="900" y="1624"/>
                        </a:lnTo>
                        <a:lnTo>
                          <a:pt x="954" y="1660"/>
                        </a:lnTo>
                        <a:lnTo>
                          <a:pt x="1012" y="1688"/>
                        </a:lnTo>
                        <a:lnTo>
                          <a:pt x="1076" y="1709"/>
                        </a:lnTo>
                        <a:lnTo>
                          <a:pt x="1141" y="1722"/>
                        </a:lnTo>
                        <a:lnTo>
                          <a:pt x="1208" y="1727"/>
                        </a:lnTo>
                        <a:lnTo>
                          <a:pt x="1278" y="1722"/>
                        </a:lnTo>
                        <a:lnTo>
                          <a:pt x="1345" y="1708"/>
                        </a:lnTo>
                        <a:lnTo>
                          <a:pt x="1408" y="1685"/>
                        </a:lnTo>
                        <a:lnTo>
                          <a:pt x="1469" y="1655"/>
                        </a:lnTo>
                        <a:lnTo>
                          <a:pt x="1523" y="1618"/>
                        </a:lnTo>
                        <a:lnTo>
                          <a:pt x="1571" y="1574"/>
                        </a:lnTo>
                        <a:lnTo>
                          <a:pt x="1614" y="1525"/>
                        </a:lnTo>
                        <a:lnTo>
                          <a:pt x="1650" y="1470"/>
                        </a:lnTo>
                        <a:lnTo>
                          <a:pt x="1679" y="1411"/>
                        </a:lnTo>
                        <a:lnTo>
                          <a:pt x="1700" y="1349"/>
                        </a:lnTo>
                        <a:lnTo>
                          <a:pt x="1713" y="1284"/>
                        </a:lnTo>
                        <a:lnTo>
                          <a:pt x="1718" y="1215"/>
                        </a:lnTo>
                        <a:lnTo>
                          <a:pt x="1713" y="1147"/>
                        </a:lnTo>
                        <a:lnTo>
                          <a:pt x="1699" y="1079"/>
                        </a:lnTo>
                        <a:lnTo>
                          <a:pt x="1676" y="1015"/>
                        </a:lnTo>
                        <a:lnTo>
                          <a:pt x="1645" y="955"/>
                        </a:lnTo>
                        <a:lnTo>
                          <a:pt x="1607" y="901"/>
                        </a:lnTo>
                        <a:lnTo>
                          <a:pt x="1563" y="852"/>
                        </a:lnTo>
                        <a:lnTo>
                          <a:pt x="1514" y="810"/>
                        </a:lnTo>
                        <a:lnTo>
                          <a:pt x="1461" y="774"/>
                        </a:lnTo>
                        <a:lnTo>
                          <a:pt x="1400" y="745"/>
                        </a:lnTo>
                        <a:lnTo>
                          <a:pt x="1338" y="723"/>
                        </a:lnTo>
                        <a:lnTo>
                          <a:pt x="1273" y="710"/>
                        </a:lnTo>
                        <a:lnTo>
                          <a:pt x="1206" y="707"/>
                        </a:lnTo>
                        <a:close/>
                        <a:moveTo>
                          <a:pt x="1239" y="0"/>
                        </a:moveTo>
                        <a:lnTo>
                          <a:pt x="1275" y="251"/>
                        </a:lnTo>
                        <a:lnTo>
                          <a:pt x="1366" y="261"/>
                        </a:lnTo>
                        <a:lnTo>
                          <a:pt x="1454" y="280"/>
                        </a:lnTo>
                        <a:lnTo>
                          <a:pt x="1540" y="308"/>
                        </a:lnTo>
                        <a:lnTo>
                          <a:pt x="1676" y="93"/>
                        </a:lnTo>
                        <a:lnTo>
                          <a:pt x="2013" y="306"/>
                        </a:lnTo>
                        <a:lnTo>
                          <a:pt x="1879" y="520"/>
                        </a:lnTo>
                        <a:lnTo>
                          <a:pt x="1941" y="586"/>
                        </a:lnTo>
                        <a:lnTo>
                          <a:pt x="1998" y="658"/>
                        </a:lnTo>
                        <a:lnTo>
                          <a:pt x="2047" y="735"/>
                        </a:lnTo>
                        <a:lnTo>
                          <a:pt x="2288" y="657"/>
                        </a:lnTo>
                        <a:lnTo>
                          <a:pt x="2411" y="1038"/>
                        </a:lnTo>
                        <a:lnTo>
                          <a:pt x="2169" y="1114"/>
                        </a:lnTo>
                        <a:lnTo>
                          <a:pt x="2176" y="1207"/>
                        </a:lnTo>
                        <a:lnTo>
                          <a:pt x="2173" y="1299"/>
                        </a:lnTo>
                        <a:lnTo>
                          <a:pt x="2160" y="1388"/>
                        </a:lnTo>
                        <a:lnTo>
                          <a:pt x="2394" y="1483"/>
                        </a:lnTo>
                        <a:lnTo>
                          <a:pt x="2244" y="1853"/>
                        </a:lnTo>
                        <a:lnTo>
                          <a:pt x="2010" y="1758"/>
                        </a:lnTo>
                        <a:lnTo>
                          <a:pt x="1956" y="1831"/>
                        </a:lnTo>
                        <a:lnTo>
                          <a:pt x="1894" y="1898"/>
                        </a:lnTo>
                        <a:lnTo>
                          <a:pt x="1827" y="1960"/>
                        </a:lnTo>
                        <a:lnTo>
                          <a:pt x="1946" y="2183"/>
                        </a:lnTo>
                        <a:lnTo>
                          <a:pt x="1593" y="2371"/>
                        </a:lnTo>
                        <a:lnTo>
                          <a:pt x="1474" y="2148"/>
                        </a:lnTo>
                        <a:lnTo>
                          <a:pt x="1408" y="2164"/>
                        </a:lnTo>
                        <a:lnTo>
                          <a:pt x="1340" y="2177"/>
                        </a:lnTo>
                        <a:lnTo>
                          <a:pt x="1272" y="2183"/>
                        </a:lnTo>
                        <a:lnTo>
                          <a:pt x="1205" y="2185"/>
                        </a:lnTo>
                        <a:lnTo>
                          <a:pt x="1151" y="2433"/>
                        </a:lnTo>
                        <a:lnTo>
                          <a:pt x="760" y="2350"/>
                        </a:lnTo>
                        <a:lnTo>
                          <a:pt x="814" y="2102"/>
                        </a:lnTo>
                        <a:lnTo>
                          <a:pt x="732" y="2061"/>
                        </a:lnTo>
                        <a:lnTo>
                          <a:pt x="656" y="2012"/>
                        </a:lnTo>
                        <a:lnTo>
                          <a:pt x="582" y="1957"/>
                        </a:lnTo>
                        <a:lnTo>
                          <a:pt x="383" y="2113"/>
                        </a:lnTo>
                        <a:lnTo>
                          <a:pt x="137" y="1797"/>
                        </a:lnTo>
                        <a:lnTo>
                          <a:pt x="336" y="1642"/>
                        </a:lnTo>
                        <a:lnTo>
                          <a:pt x="300" y="1559"/>
                        </a:lnTo>
                        <a:lnTo>
                          <a:pt x="273" y="1473"/>
                        </a:lnTo>
                        <a:lnTo>
                          <a:pt x="253" y="1382"/>
                        </a:lnTo>
                        <a:lnTo>
                          <a:pt x="0" y="1374"/>
                        </a:lnTo>
                        <a:lnTo>
                          <a:pt x="14" y="974"/>
                        </a:lnTo>
                        <a:lnTo>
                          <a:pt x="268" y="982"/>
                        </a:lnTo>
                        <a:lnTo>
                          <a:pt x="294" y="896"/>
                        </a:lnTo>
                        <a:lnTo>
                          <a:pt x="328" y="811"/>
                        </a:lnTo>
                        <a:lnTo>
                          <a:pt x="370" y="730"/>
                        </a:lnTo>
                        <a:lnTo>
                          <a:pt x="181" y="560"/>
                        </a:lnTo>
                        <a:lnTo>
                          <a:pt x="450" y="264"/>
                        </a:lnTo>
                        <a:lnTo>
                          <a:pt x="638" y="433"/>
                        </a:lnTo>
                        <a:lnTo>
                          <a:pt x="713" y="384"/>
                        </a:lnTo>
                        <a:lnTo>
                          <a:pt x="792" y="340"/>
                        </a:lnTo>
                        <a:lnTo>
                          <a:pt x="879" y="306"/>
                        </a:lnTo>
                        <a:lnTo>
                          <a:pt x="843" y="55"/>
                        </a:lnTo>
                        <a:lnTo>
                          <a:pt x="1239" y="0"/>
                        </a:lnTo>
                        <a:close/>
                      </a:path>
                    </a:pathLst>
                  </a:custGeom>
                  <a:solidFill>
                    <a:schemeClr val="bg1">
                      <a:lumMod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grpSp>
                <p:nvGrpSpPr>
                  <p:cNvPr id="61" name="Group 60"/>
                  <p:cNvGrpSpPr/>
                  <p:nvPr/>
                </p:nvGrpSpPr>
                <p:grpSpPr>
                  <a:xfrm>
                    <a:off x="1367820" y="3165066"/>
                    <a:ext cx="3170130" cy="3035799"/>
                    <a:chOff x="2284413" y="2240266"/>
                    <a:chExt cx="4064001" cy="3891792"/>
                  </a:xfrm>
                </p:grpSpPr>
                <p:sp>
                  <p:nvSpPr>
                    <p:cNvPr id="63" name="Freeform 62"/>
                    <p:cNvSpPr>
                      <a:spLocks/>
                    </p:cNvSpPr>
                    <p:nvPr/>
                  </p:nvSpPr>
                  <p:spPr bwMode="auto">
                    <a:xfrm>
                      <a:off x="5797551" y="3663951"/>
                      <a:ext cx="468313" cy="239713"/>
                    </a:xfrm>
                    <a:custGeom>
                      <a:avLst/>
                      <a:gdLst>
                        <a:gd name="T0" fmla="*/ 438 w 592"/>
                        <a:gd name="T1" fmla="*/ 0 h 302"/>
                        <a:gd name="T2" fmla="*/ 592 w 592"/>
                        <a:gd name="T3" fmla="*/ 110 h 302"/>
                        <a:gd name="T4" fmla="*/ 534 w 592"/>
                        <a:gd name="T5" fmla="*/ 287 h 302"/>
                        <a:gd name="T6" fmla="*/ 511 w 592"/>
                        <a:gd name="T7" fmla="*/ 212 h 302"/>
                        <a:gd name="T8" fmla="*/ 488 w 592"/>
                        <a:gd name="T9" fmla="*/ 152 h 302"/>
                        <a:gd name="T10" fmla="*/ 387 w 592"/>
                        <a:gd name="T11" fmla="*/ 174 h 302"/>
                        <a:gd name="T12" fmla="*/ 458 w 592"/>
                        <a:gd name="T13" fmla="*/ 302 h 302"/>
                        <a:gd name="T14" fmla="*/ 252 w 592"/>
                        <a:gd name="T15" fmla="*/ 245 h 302"/>
                        <a:gd name="T16" fmla="*/ 0 w 592"/>
                        <a:gd name="T17" fmla="*/ 236 h 302"/>
                        <a:gd name="T18" fmla="*/ 140 w 592"/>
                        <a:gd name="T19" fmla="*/ 49 h 302"/>
                        <a:gd name="T20" fmla="*/ 291 w 592"/>
                        <a:gd name="T21" fmla="*/ 49 h 302"/>
                        <a:gd name="T22" fmla="*/ 438 w 592"/>
                        <a:gd name="T23"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2" h="302">
                          <a:moveTo>
                            <a:pt x="438" y="0"/>
                          </a:moveTo>
                          <a:lnTo>
                            <a:pt x="592" y="110"/>
                          </a:lnTo>
                          <a:lnTo>
                            <a:pt x="534" y="287"/>
                          </a:lnTo>
                          <a:lnTo>
                            <a:pt x="511" y="212"/>
                          </a:lnTo>
                          <a:lnTo>
                            <a:pt x="488" y="152"/>
                          </a:lnTo>
                          <a:lnTo>
                            <a:pt x="387" y="174"/>
                          </a:lnTo>
                          <a:lnTo>
                            <a:pt x="458" y="302"/>
                          </a:lnTo>
                          <a:lnTo>
                            <a:pt x="252" y="245"/>
                          </a:lnTo>
                          <a:lnTo>
                            <a:pt x="0" y="236"/>
                          </a:lnTo>
                          <a:lnTo>
                            <a:pt x="140" y="49"/>
                          </a:lnTo>
                          <a:lnTo>
                            <a:pt x="291" y="49"/>
                          </a:lnTo>
                          <a:lnTo>
                            <a:pt x="438" y="0"/>
                          </a:lnTo>
                          <a:close/>
                        </a:path>
                      </a:pathLst>
                    </a:custGeom>
                    <a:solidFill>
                      <a:srgbClr val="E8D5B7">
                        <a:lumMod val="9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grpSp>
                  <p:nvGrpSpPr>
                    <p:cNvPr id="64" name="Group 63"/>
                    <p:cNvGrpSpPr/>
                    <p:nvPr/>
                  </p:nvGrpSpPr>
                  <p:grpSpPr>
                    <a:xfrm>
                      <a:off x="2521224" y="5380038"/>
                      <a:ext cx="649014" cy="672627"/>
                      <a:chOff x="2521224" y="5380038"/>
                      <a:chExt cx="649014" cy="672627"/>
                    </a:xfrm>
                  </p:grpSpPr>
                  <p:sp>
                    <p:nvSpPr>
                      <p:cNvPr id="81" name="Freeform 80"/>
                      <p:cNvSpPr>
                        <a:spLocks/>
                      </p:cNvSpPr>
                      <p:nvPr/>
                    </p:nvSpPr>
                    <p:spPr bwMode="auto">
                      <a:xfrm>
                        <a:off x="2521224" y="5431952"/>
                        <a:ext cx="646113" cy="620713"/>
                      </a:xfrm>
                      <a:custGeom>
                        <a:avLst/>
                        <a:gdLst>
                          <a:gd name="T0" fmla="*/ 116 w 813"/>
                          <a:gd name="T1" fmla="*/ 4 h 782"/>
                          <a:gd name="T2" fmla="*/ 122 w 813"/>
                          <a:gd name="T3" fmla="*/ 21 h 782"/>
                          <a:gd name="T4" fmla="*/ 136 w 813"/>
                          <a:gd name="T5" fmla="*/ 68 h 782"/>
                          <a:gd name="T6" fmla="*/ 157 w 813"/>
                          <a:gd name="T7" fmla="*/ 136 h 782"/>
                          <a:gd name="T8" fmla="*/ 183 w 813"/>
                          <a:gd name="T9" fmla="*/ 217 h 782"/>
                          <a:gd name="T10" fmla="*/ 209 w 813"/>
                          <a:gd name="T11" fmla="*/ 301 h 782"/>
                          <a:gd name="T12" fmla="*/ 236 w 813"/>
                          <a:gd name="T13" fmla="*/ 382 h 782"/>
                          <a:gd name="T14" fmla="*/ 267 w 813"/>
                          <a:gd name="T15" fmla="*/ 464 h 782"/>
                          <a:gd name="T16" fmla="*/ 309 w 813"/>
                          <a:gd name="T17" fmla="*/ 545 h 782"/>
                          <a:gd name="T18" fmla="*/ 366 w 813"/>
                          <a:gd name="T19" fmla="*/ 610 h 782"/>
                          <a:gd name="T20" fmla="*/ 444 w 813"/>
                          <a:gd name="T21" fmla="*/ 661 h 782"/>
                          <a:gd name="T22" fmla="*/ 549 w 813"/>
                          <a:gd name="T23" fmla="*/ 701 h 782"/>
                          <a:gd name="T24" fmla="*/ 647 w 813"/>
                          <a:gd name="T25" fmla="*/ 725 h 782"/>
                          <a:gd name="T26" fmla="*/ 722 w 813"/>
                          <a:gd name="T27" fmla="*/ 736 h 782"/>
                          <a:gd name="T28" fmla="*/ 773 w 813"/>
                          <a:gd name="T29" fmla="*/ 737 h 782"/>
                          <a:gd name="T30" fmla="*/ 802 w 813"/>
                          <a:gd name="T31" fmla="*/ 736 h 782"/>
                          <a:gd name="T32" fmla="*/ 812 w 813"/>
                          <a:gd name="T33" fmla="*/ 734 h 782"/>
                          <a:gd name="T34" fmla="*/ 809 w 813"/>
                          <a:gd name="T35" fmla="*/ 762 h 782"/>
                          <a:gd name="T36" fmla="*/ 779 w 813"/>
                          <a:gd name="T37" fmla="*/ 764 h 782"/>
                          <a:gd name="T38" fmla="*/ 734 w 813"/>
                          <a:gd name="T39" fmla="*/ 768 h 782"/>
                          <a:gd name="T40" fmla="*/ 703 w 813"/>
                          <a:gd name="T41" fmla="*/ 773 h 782"/>
                          <a:gd name="T42" fmla="*/ 649 w 813"/>
                          <a:gd name="T43" fmla="*/ 778 h 782"/>
                          <a:gd name="T44" fmla="*/ 577 w 813"/>
                          <a:gd name="T45" fmla="*/ 782 h 782"/>
                          <a:gd name="T46" fmla="*/ 500 w 813"/>
                          <a:gd name="T47" fmla="*/ 781 h 782"/>
                          <a:gd name="T48" fmla="*/ 422 w 813"/>
                          <a:gd name="T49" fmla="*/ 773 h 782"/>
                          <a:gd name="T50" fmla="*/ 352 w 813"/>
                          <a:gd name="T51" fmla="*/ 756 h 782"/>
                          <a:gd name="T52" fmla="*/ 299 w 813"/>
                          <a:gd name="T53" fmla="*/ 725 h 782"/>
                          <a:gd name="T54" fmla="*/ 265 w 813"/>
                          <a:gd name="T55" fmla="*/ 674 h 782"/>
                          <a:gd name="T56" fmla="*/ 234 w 813"/>
                          <a:gd name="T57" fmla="*/ 605 h 782"/>
                          <a:gd name="T58" fmla="*/ 205 w 813"/>
                          <a:gd name="T59" fmla="*/ 531 h 782"/>
                          <a:gd name="T60" fmla="*/ 180 w 813"/>
                          <a:gd name="T61" fmla="*/ 459 h 782"/>
                          <a:gd name="T62" fmla="*/ 161 w 813"/>
                          <a:gd name="T63" fmla="*/ 397 h 782"/>
                          <a:gd name="T64" fmla="*/ 149 w 813"/>
                          <a:gd name="T65" fmla="*/ 354 h 782"/>
                          <a:gd name="T66" fmla="*/ 144 w 813"/>
                          <a:gd name="T67" fmla="*/ 337 h 782"/>
                          <a:gd name="T68" fmla="*/ 0 w 813"/>
                          <a:gd name="T69" fmla="*/ 51 h 7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13" h="782">
                            <a:moveTo>
                              <a:pt x="66" y="0"/>
                            </a:moveTo>
                            <a:lnTo>
                              <a:pt x="116" y="4"/>
                            </a:lnTo>
                            <a:lnTo>
                              <a:pt x="118" y="9"/>
                            </a:lnTo>
                            <a:lnTo>
                              <a:pt x="122" y="21"/>
                            </a:lnTo>
                            <a:lnTo>
                              <a:pt x="129" y="42"/>
                            </a:lnTo>
                            <a:lnTo>
                              <a:pt x="136" y="68"/>
                            </a:lnTo>
                            <a:lnTo>
                              <a:pt x="146" y="101"/>
                            </a:lnTo>
                            <a:lnTo>
                              <a:pt x="157" y="136"/>
                            </a:lnTo>
                            <a:lnTo>
                              <a:pt x="169" y="175"/>
                            </a:lnTo>
                            <a:lnTo>
                              <a:pt x="183" y="217"/>
                            </a:lnTo>
                            <a:lnTo>
                              <a:pt x="195" y="259"/>
                            </a:lnTo>
                            <a:lnTo>
                              <a:pt x="209" y="301"/>
                            </a:lnTo>
                            <a:lnTo>
                              <a:pt x="223" y="343"/>
                            </a:lnTo>
                            <a:lnTo>
                              <a:pt x="236" y="382"/>
                            </a:lnTo>
                            <a:lnTo>
                              <a:pt x="248" y="417"/>
                            </a:lnTo>
                            <a:lnTo>
                              <a:pt x="267" y="464"/>
                            </a:lnTo>
                            <a:lnTo>
                              <a:pt x="287" y="507"/>
                            </a:lnTo>
                            <a:lnTo>
                              <a:pt x="309" y="545"/>
                            </a:lnTo>
                            <a:lnTo>
                              <a:pt x="335" y="579"/>
                            </a:lnTo>
                            <a:lnTo>
                              <a:pt x="366" y="610"/>
                            </a:lnTo>
                            <a:lnTo>
                              <a:pt x="402" y="638"/>
                            </a:lnTo>
                            <a:lnTo>
                              <a:pt x="444" y="661"/>
                            </a:lnTo>
                            <a:lnTo>
                              <a:pt x="492" y="683"/>
                            </a:lnTo>
                            <a:lnTo>
                              <a:pt x="549" y="701"/>
                            </a:lnTo>
                            <a:lnTo>
                              <a:pt x="602" y="715"/>
                            </a:lnTo>
                            <a:lnTo>
                              <a:pt x="647" y="725"/>
                            </a:lnTo>
                            <a:lnTo>
                              <a:pt x="688" y="731"/>
                            </a:lnTo>
                            <a:lnTo>
                              <a:pt x="722" y="736"/>
                            </a:lnTo>
                            <a:lnTo>
                              <a:pt x="750" y="737"/>
                            </a:lnTo>
                            <a:lnTo>
                              <a:pt x="773" y="737"/>
                            </a:lnTo>
                            <a:lnTo>
                              <a:pt x="790" y="737"/>
                            </a:lnTo>
                            <a:lnTo>
                              <a:pt x="802" y="736"/>
                            </a:lnTo>
                            <a:lnTo>
                              <a:pt x="809" y="734"/>
                            </a:lnTo>
                            <a:lnTo>
                              <a:pt x="812" y="734"/>
                            </a:lnTo>
                            <a:lnTo>
                              <a:pt x="813" y="760"/>
                            </a:lnTo>
                            <a:lnTo>
                              <a:pt x="809" y="762"/>
                            </a:lnTo>
                            <a:lnTo>
                              <a:pt x="798" y="762"/>
                            </a:lnTo>
                            <a:lnTo>
                              <a:pt x="779" y="764"/>
                            </a:lnTo>
                            <a:lnTo>
                              <a:pt x="757" y="767"/>
                            </a:lnTo>
                            <a:lnTo>
                              <a:pt x="734" y="768"/>
                            </a:lnTo>
                            <a:lnTo>
                              <a:pt x="722" y="771"/>
                            </a:lnTo>
                            <a:lnTo>
                              <a:pt x="703" y="773"/>
                            </a:lnTo>
                            <a:lnTo>
                              <a:pt x="678" y="776"/>
                            </a:lnTo>
                            <a:lnTo>
                              <a:pt x="649" y="778"/>
                            </a:lnTo>
                            <a:lnTo>
                              <a:pt x="615" y="781"/>
                            </a:lnTo>
                            <a:lnTo>
                              <a:pt x="577" y="782"/>
                            </a:lnTo>
                            <a:lnTo>
                              <a:pt x="540" y="782"/>
                            </a:lnTo>
                            <a:lnTo>
                              <a:pt x="500" y="781"/>
                            </a:lnTo>
                            <a:lnTo>
                              <a:pt x="461" y="778"/>
                            </a:lnTo>
                            <a:lnTo>
                              <a:pt x="422" y="773"/>
                            </a:lnTo>
                            <a:lnTo>
                              <a:pt x="386" y="765"/>
                            </a:lnTo>
                            <a:lnTo>
                              <a:pt x="352" y="756"/>
                            </a:lnTo>
                            <a:lnTo>
                              <a:pt x="323" y="742"/>
                            </a:lnTo>
                            <a:lnTo>
                              <a:pt x="299" y="725"/>
                            </a:lnTo>
                            <a:lnTo>
                              <a:pt x="282" y="703"/>
                            </a:lnTo>
                            <a:lnTo>
                              <a:pt x="265" y="674"/>
                            </a:lnTo>
                            <a:lnTo>
                              <a:pt x="250" y="641"/>
                            </a:lnTo>
                            <a:lnTo>
                              <a:pt x="234" y="605"/>
                            </a:lnTo>
                            <a:lnTo>
                              <a:pt x="219" y="569"/>
                            </a:lnTo>
                            <a:lnTo>
                              <a:pt x="205" y="531"/>
                            </a:lnTo>
                            <a:lnTo>
                              <a:pt x="192" y="495"/>
                            </a:lnTo>
                            <a:lnTo>
                              <a:pt x="180" y="459"/>
                            </a:lnTo>
                            <a:lnTo>
                              <a:pt x="169" y="427"/>
                            </a:lnTo>
                            <a:lnTo>
                              <a:pt x="161" y="397"/>
                            </a:lnTo>
                            <a:lnTo>
                              <a:pt x="153" y="372"/>
                            </a:lnTo>
                            <a:lnTo>
                              <a:pt x="149" y="354"/>
                            </a:lnTo>
                            <a:lnTo>
                              <a:pt x="146" y="341"/>
                            </a:lnTo>
                            <a:lnTo>
                              <a:pt x="144" y="337"/>
                            </a:lnTo>
                            <a:lnTo>
                              <a:pt x="116" y="360"/>
                            </a:lnTo>
                            <a:lnTo>
                              <a:pt x="0" y="51"/>
                            </a:lnTo>
                            <a:lnTo>
                              <a:pt x="66" y="0"/>
                            </a:lnTo>
                            <a:close/>
                          </a:path>
                        </a:pathLst>
                      </a:custGeom>
                      <a:solidFill>
                        <a:sysClr val="windowText" lastClr="000000">
                          <a:lumMod val="85000"/>
                          <a:lumOff val="1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82" name="Freeform 81"/>
                      <p:cNvSpPr>
                        <a:spLocks/>
                      </p:cNvSpPr>
                      <p:nvPr/>
                    </p:nvSpPr>
                    <p:spPr bwMode="auto">
                      <a:xfrm>
                        <a:off x="2563813" y="5380038"/>
                        <a:ext cx="606425" cy="652463"/>
                      </a:xfrm>
                      <a:custGeom>
                        <a:avLst/>
                        <a:gdLst>
                          <a:gd name="T0" fmla="*/ 201 w 764"/>
                          <a:gd name="T1" fmla="*/ 3 h 821"/>
                          <a:gd name="T2" fmla="*/ 223 w 764"/>
                          <a:gd name="T3" fmla="*/ 21 h 821"/>
                          <a:gd name="T4" fmla="*/ 258 w 764"/>
                          <a:gd name="T5" fmla="*/ 59 h 821"/>
                          <a:gd name="T6" fmla="*/ 303 w 764"/>
                          <a:gd name="T7" fmla="*/ 108 h 821"/>
                          <a:gd name="T8" fmla="*/ 351 w 764"/>
                          <a:gd name="T9" fmla="*/ 169 h 821"/>
                          <a:gd name="T10" fmla="*/ 396 w 764"/>
                          <a:gd name="T11" fmla="*/ 236 h 821"/>
                          <a:gd name="T12" fmla="*/ 434 w 764"/>
                          <a:gd name="T13" fmla="*/ 306 h 821"/>
                          <a:gd name="T14" fmla="*/ 455 w 764"/>
                          <a:gd name="T15" fmla="*/ 377 h 821"/>
                          <a:gd name="T16" fmla="*/ 462 w 764"/>
                          <a:gd name="T17" fmla="*/ 451 h 821"/>
                          <a:gd name="T18" fmla="*/ 477 w 764"/>
                          <a:gd name="T19" fmla="*/ 512 h 821"/>
                          <a:gd name="T20" fmla="*/ 505 w 764"/>
                          <a:gd name="T21" fmla="*/ 552 h 821"/>
                          <a:gd name="T22" fmla="*/ 544 w 764"/>
                          <a:gd name="T23" fmla="*/ 580 h 821"/>
                          <a:gd name="T24" fmla="*/ 594 w 764"/>
                          <a:gd name="T25" fmla="*/ 604 h 821"/>
                          <a:gd name="T26" fmla="*/ 651 w 764"/>
                          <a:gd name="T27" fmla="*/ 629 h 821"/>
                          <a:gd name="T28" fmla="*/ 715 w 764"/>
                          <a:gd name="T29" fmla="*/ 664 h 821"/>
                          <a:gd name="T30" fmla="*/ 752 w 764"/>
                          <a:gd name="T31" fmla="*/ 705 h 821"/>
                          <a:gd name="T32" fmla="*/ 764 w 764"/>
                          <a:gd name="T33" fmla="*/ 743 h 821"/>
                          <a:gd name="T34" fmla="*/ 760 w 764"/>
                          <a:gd name="T35" fmla="*/ 776 h 821"/>
                          <a:gd name="T36" fmla="*/ 750 w 764"/>
                          <a:gd name="T37" fmla="*/ 798 h 821"/>
                          <a:gd name="T38" fmla="*/ 746 w 764"/>
                          <a:gd name="T39" fmla="*/ 807 h 821"/>
                          <a:gd name="T40" fmla="*/ 600 w 764"/>
                          <a:gd name="T41" fmla="*/ 819 h 821"/>
                          <a:gd name="T42" fmla="*/ 483 w 764"/>
                          <a:gd name="T43" fmla="*/ 819 h 821"/>
                          <a:gd name="T44" fmla="*/ 392 w 764"/>
                          <a:gd name="T45" fmla="*/ 809 h 821"/>
                          <a:gd name="T46" fmla="*/ 322 w 764"/>
                          <a:gd name="T47" fmla="*/ 790 h 821"/>
                          <a:gd name="T48" fmla="*/ 272 w 764"/>
                          <a:gd name="T49" fmla="*/ 767 h 821"/>
                          <a:gd name="T50" fmla="*/ 236 w 764"/>
                          <a:gd name="T51" fmla="*/ 740 h 821"/>
                          <a:gd name="T52" fmla="*/ 213 w 764"/>
                          <a:gd name="T53" fmla="*/ 715 h 821"/>
                          <a:gd name="T54" fmla="*/ 198 w 764"/>
                          <a:gd name="T55" fmla="*/ 694 h 821"/>
                          <a:gd name="T56" fmla="*/ 184 w 764"/>
                          <a:gd name="T57" fmla="*/ 663 h 821"/>
                          <a:gd name="T58" fmla="*/ 164 w 764"/>
                          <a:gd name="T59" fmla="*/ 604 h 821"/>
                          <a:gd name="T60" fmla="*/ 137 w 764"/>
                          <a:gd name="T61" fmla="*/ 526 h 821"/>
                          <a:gd name="T62" fmla="*/ 109 w 764"/>
                          <a:gd name="T63" fmla="*/ 436 h 821"/>
                          <a:gd name="T64" fmla="*/ 80 w 764"/>
                          <a:gd name="T65" fmla="*/ 341 h 821"/>
                          <a:gd name="T66" fmla="*/ 53 w 764"/>
                          <a:gd name="T67" fmla="*/ 251 h 821"/>
                          <a:gd name="T68" fmla="*/ 30 w 764"/>
                          <a:gd name="T69" fmla="*/ 172 h 821"/>
                          <a:gd name="T70" fmla="*/ 11 w 764"/>
                          <a:gd name="T71" fmla="*/ 111 h 821"/>
                          <a:gd name="T72" fmla="*/ 2 w 764"/>
                          <a:gd name="T73" fmla="*/ 77 h 821"/>
                          <a:gd name="T74" fmla="*/ 198 w 764"/>
                          <a:gd name="T7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64" h="821">
                            <a:moveTo>
                              <a:pt x="198" y="0"/>
                            </a:moveTo>
                            <a:lnTo>
                              <a:pt x="201" y="3"/>
                            </a:lnTo>
                            <a:lnTo>
                              <a:pt x="209" y="9"/>
                            </a:lnTo>
                            <a:lnTo>
                              <a:pt x="223" y="21"/>
                            </a:lnTo>
                            <a:lnTo>
                              <a:pt x="238" y="38"/>
                            </a:lnTo>
                            <a:lnTo>
                              <a:pt x="258" y="59"/>
                            </a:lnTo>
                            <a:lnTo>
                              <a:pt x="280" y="82"/>
                            </a:lnTo>
                            <a:lnTo>
                              <a:pt x="303" y="108"/>
                            </a:lnTo>
                            <a:lnTo>
                              <a:pt x="327" y="138"/>
                            </a:lnTo>
                            <a:lnTo>
                              <a:pt x="351" y="169"/>
                            </a:lnTo>
                            <a:lnTo>
                              <a:pt x="375" y="201"/>
                            </a:lnTo>
                            <a:lnTo>
                              <a:pt x="396" y="236"/>
                            </a:lnTo>
                            <a:lnTo>
                              <a:pt x="417" y="271"/>
                            </a:lnTo>
                            <a:lnTo>
                              <a:pt x="434" y="306"/>
                            </a:lnTo>
                            <a:lnTo>
                              <a:pt x="446" y="341"/>
                            </a:lnTo>
                            <a:lnTo>
                              <a:pt x="455" y="377"/>
                            </a:lnTo>
                            <a:lnTo>
                              <a:pt x="459" y="410"/>
                            </a:lnTo>
                            <a:lnTo>
                              <a:pt x="462" y="451"/>
                            </a:lnTo>
                            <a:lnTo>
                              <a:pt x="468" y="484"/>
                            </a:lnTo>
                            <a:lnTo>
                              <a:pt x="477" y="512"/>
                            </a:lnTo>
                            <a:lnTo>
                              <a:pt x="490" y="534"/>
                            </a:lnTo>
                            <a:lnTo>
                              <a:pt x="505" y="552"/>
                            </a:lnTo>
                            <a:lnTo>
                              <a:pt x="522" y="568"/>
                            </a:lnTo>
                            <a:lnTo>
                              <a:pt x="544" y="580"/>
                            </a:lnTo>
                            <a:lnTo>
                              <a:pt x="567" y="591"/>
                            </a:lnTo>
                            <a:lnTo>
                              <a:pt x="594" y="604"/>
                            </a:lnTo>
                            <a:lnTo>
                              <a:pt x="622" y="615"/>
                            </a:lnTo>
                            <a:lnTo>
                              <a:pt x="651" y="629"/>
                            </a:lnTo>
                            <a:lnTo>
                              <a:pt x="684" y="644"/>
                            </a:lnTo>
                            <a:lnTo>
                              <a:pt x="715" y="664"/>
                            </a:lnTo>
                            <a:lnTo>
                              <a:pt x="738" y="684"/>
                            </a:lnTo>
                            <a:lnTo>
                              <a:pt x="752" y="705"/>
                            </a:lnTo>
                            <a:lnTo>
                              <a:pt x="761" y="723"/>
                            </a:lnTo>
                            <a:lnTo>
                              <a:pt x="764" y="743"/>
                            </a:lnTo>
                            <a:lnTo>
                              <a:pt x="763" y="760"/>
                            </a:lnTo>
                            <a:lnTo>
                              <a:pt x="760" y="776"/>
                            </a:lnTo>
                            <a:lnTo>
                              <a:pt x="755" y="788"/>
                            </a:lnTo>
                            <a:lnTo>
                              <a:pt x="750" y="798"/>
                            </a:lnTo>
                            <a:lnTo>
                              <a:pt x="747" y="806"/>
                            </a:lnTo>
                            <a:lnTo>
                              <a:pt x="746" y="807"/>
                            </a:lnTo>
                            <a:lnTo>
                              <a:pt x="670" y="815"/>
                            </a:lnTo>
                            <a:lnTo>
                              <a:pt x="600" y="819"/>
                            </a:lnTo>
                            <a:lnTo>
                              <a:pt x="538" y="821"/>
                            </a:lnTo>
                            <a:lnTo>
                              <a:pt x="483" y="819"/>
                            </a:lnTo>
                            <a:lnTo>
                              <a:pt x="434" y="815"/>
                            </a:lnTo>
                            <a:lnTo>
                              <a:pt x="392" y="809"/>
                            </a:lnTo>
                            <a:lnTo>
                              <a:pt x="354" y="801"/>
                            </a:lnTo>
                            <a:lnTo>
                              <a:pt x="322" y="790"/>
                            </a:lnTo>
                            <a:lnTo>
                              <a:pt x="294" y="779"/>
                            </a:lnTo>
                            <a:lnTo>
                              <a:pt x="272" y="767"/>
                            </a:lnTo>
                            <a:lnTo>
                              <a:pt x="252" y="754"/>
                            </a:lnTo>
                            <a:lnTo>
                              <a:pt x="236" y="740"/>
                            </a:lnTo>
                            <a:lnTo>
                              <a:pt x="224" y="728"/>
                            </a:lnTo>
                            <a:lnTo>
                              <a:pt x="213" y="715"/>
                            </a:lnTo>
                            <a:lnTo>
                              <a:pt x="205" y="705"/>
                            </a:lnTo>
                            <a:lnTo>
                              <a:pt x="198" y="694"/>
                            </a:lnTo>
                            <a:lnTo>
                              <a:pt x="191" y="683"/>
                            </a:lnTo>
                            <a:lnTo>
                              <a:pt x="184" y="663"/>
                            </a:lnTo>
                            <a:lnTo>
                              <a:pt x="174" y="636"/>
                            </a:lnTo>
                            <a:lnTo>
                              <a:pt x="164" y="604"/>
                            </a:lnTo>
                            <a:lnTo>
                              <a:pt x="151" y="566"/>
                            </a:lnTo>
                            <a:lnTo>
                              <a:pt x="137" y="526"/>
                            </a:lnTo>
                            <a:lnTo>
                              <a:pt x="123" y="481"/>
                            </a:lnTo>
                            <a:lnTo>
                              <a:pt x="109" y="436"/>
                            </a:lnTo>
                            <a:lnTo>
                              <a:pt x="95" y="388"/>
                            </a:lnTo>
                            <a:lnTo>
                              <a:pt x="80" y="341"/>
                            </a:lnTo>
                            <a:lnTo>
                              <a:pt x="66" y="295"/>
                            </a:lnTo>
                            <a:lnTo>
                              <a:pt x="53" y="251"/>
                            </a:lnTo>
                            <a:lnTo>
                              <a:pt x="41" y="209"/>
                            </a:lnTo>
                            <a:lnTo>
                              <a:pt x="30" y="172"/>
                            </a:lnTo>
                            <a:lnTo>
                              <a:pt x="19" y="139"/>
                            </a:lnTo>
                            <a:lnTo>
                              <a:pt x="11" y="111"/>
                            </a:lnTo>
                            <a:lnTo>
                              <a:pt x="5" y="91"/>
                            </a:lnTo>
                            <a:lnTo>
                              <a:pt x="2" y="77"/>
                            </a:lnTo>
                            <a:lnTo>
                              <a:pt x="0" y="73"/>
                            </a:lnTo>
                            <a:lnTo>
                              <a:pt x="198" y="0"/>
                            </a:lnTo>
                            <a:close/>
                          </a:path>
                        </a:pathLst>
                      </a:custGeom>
                      <a:solidFill>
                        <a:sysClr val="windowText" lastClr="000000">
                          <a:lumMod val="85000"/>
                          <a:lumOff val="1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grpSp>
                <p:grpSp>
                  <p:nvGrpSpPr>
                    <p:cNvPr id="65" name="Group 64"/>
                    <p:cNvGrpSpPr/>
                    <p:nvPr/>
                  </p:nvGrpSpPr>
                  <p:grpSpPr>
                    <a:xfrm>
                      <a:off x="4192588" y="5830888"/>
                      <a:ext cx="882650" cy="301170"/>
                      <a:chOff x="4192588" y="5830888"/>
                      <a:chExt cx="882650" cy="301170"/>
                    </a:xfrm>
                  </p:grpSpPr>
                  <p:sp>
                    <p:nvSpPr>
                      <p:cNvPr id="79" name="Freeform 78"/>
                      <p:cNvSpPr>
                        <a:spLocks/>
                      </p:cNvSpPr>
                      <p:nvPr/>
                    </p:nvSpPr>
                    <p:spPr bwMode="auto">
                      <a:xfrm>
                        <a:off x="4192588" y="5986008"/>
                        <a:ext cx="882650" cy="146050"/>
                      </a:xfrm>
                      <a:custGeom>
                        <a:avLst/>
                        <a:gdLst>
                          <a:gd name="T0" fmla="*/ 414 w 1113"/>
                          <a:gd name="T1" fmla="*/ 0 h 183"/>
                          <a:gd name="T2" fmla="*/ 1110 w 1113"/>
                          <a:gd name="T3" fmla="*/ 105 h 183"/>
                          <a:gd name="T4" fmla="*/ 1113 w 1113"/>
                          <a:gd name="T5" fmla="*/ 163 h 183"/>
                          <a:gd name="T6" fmla="*/ 1108 w 1113"/>
                          <a:gd name="T7" fmla="*/ 163 h 183"/>
                          <a:gd name="T8" fmla="*/ 1093 w 1113"/>
                          <a:gd name="T9" fmla="*/ 164 h 183"/>
                          <a:gd name="T10" fmla="*/ 1069 w 1113"/>
                          <a:gd name="T11" fmla="*/ 167 h 183"/>
                          <a:gd name="T12" fmla="*/ 1037 w 1113"/>
                          <a:gd name="T13" fmla="*/ 169 h 183"/>
                          <a:gd name="T14" fmla="*/ 1000 w 1113"/>
                          <a:gd name="T15" fmla="*/ 172 h 183"/>
                          <a:gd name="T16" fmla="*/ 956 w 1113"/>
                          <a:gd name="T17" fmla="*/ 175 h 183"/>
                          <a:gd name="T18" fmla="*/ 910 w 1113"/>
                          <a:gd name="T19" fmla="*/ 178 h 183"/>
                          <a:gd name="T20" fmla="*/ 861 w 1113"/>
                          <a:gd name="T21" fmla="*/ 180 h 183"/>
                          <a:gd name="T22" fmla="*/ 810 w 1113"/>
                          <a:gd name="T23" fmla="*/ 183 h 183"/>
                          <a:gd name="T24" fmla="*/ 760 w 1113"/>
                          <a:gd name="T25" fmla="*/ 183 h 183"/>
                          <a:gd name="T26" fmla="*/ 711 w 1113"/>
                          <a:gd name="T27" fmla="*/ 183 h 183"/>
                          <a:gd name="T28" fmla="*/ 663 w 1113"/>
                          <a:gd name="T29" fmla="*/ 183 h 183"/>
                          <a:gd name="T30" fmla="*/ 619 w 1113"/>
                          <a:gd name="T31" fmla="*/ 180 h 183"/>
                          <a:gd name="T32" fmla="*/ 580 w 1113"/>
                          <a:gd name="T33" fmla="*/ 177 h 183"/>
                          <a:gd name="T34" fmla="*/ 548 w 1113"/>
                          <a:gd name="T35" fmla="*/ 171 h 183"/>
                          <a:gd name="T36" fmla="*/ 523 w 1113"/>
                          <a:gd name="T37" fmla="*/ 163 h 183"/>
                          <a:gd name="T38" fmla="*/ 486 w 1113"/>
                          <a:gd name="T39" fmla="*/ 147 h 183"/>
                          <a:gd name="T40" fmla="*/ 451 w 1113"/>
                          <a:gd name="T41" fmla="*/ 130 h 183"/>
                          <a:gd name="T42" fmla="*/ 419 w 1113"/>
                          <a:gd name="T43" fmla="*/ 115 h 183"/>
                          <a:gd name="T44" fmla="*/ 391 w 1113"/>
                          <a:gd name="T45" fmla="*/ 98 h 183"/>
                          <a:gd name="T46" fmla="*/ 366 w 1113"/>
                          <a:gd name="T47" fmla="*/ 84 h 183"/>
                          <a:gd name="T48" fmla="*/ 346 w 1113"/>
                          <a:gd name="T49" fmla="*/ 71 h 183"/>
                          <a:gd name="T50" fmla="*/ 330 w 1113"/>
                          <a:gd name="T51" fmla="*/ 62 h 183"/>
                          <a:gd name="T52" fmla="*/ 321 w 1113"/>
                          <a:gd name="T53" fmla="*/ 56 h 183"/>
                          <a:gd name="T54" fmla="*/ 318 w 1113"/>
                          <a:gd name="T55" fmla="*/ 54 h 183"/>
                          <a:gd name="T56" fmla="*/ 318 w 1113"/>
                          <a:gd name="T57" fmla="*/ 163 h 183"/>
                          <a:gd name="T58" fmla="*/ 0 w 1113"/>
                          <a:gd name="T59" fmla="*/ 163 h 183"/>
                          <a:gd name="T60" fmla="*/ 3 w 1113"/>
                          <a:gd name="T61" fmla="*/ 54 h 183"/>
                          <a:gd name="T62" fmla="*/ 414 w 1113"/>
                          <a:gd name="T63" fmla="*/ 0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13" h="183">
                            <a:moveTo>
                              <a:pt x="414" y="0"/>
                            </a:moveTo>
                            <a:lnTo>
                              <a:pt x="1110" y="105"/>
                            </a:lnTo>
                            <a:lnTo>
                              <a:pt x="1113" y="163"/>
                            </a:lnTo>
                            <a:lnTo>
                              <a:pt x="1108" y="163"/>
                            </a:lnTo>
                            <a:lnTo>
                              <a:pt x="1093" y="164"/>
                            </a:lnTo>
                            <a:lnTo>
                              <a:pt x="1069" y="167"/>
                            </a:lnTo>
                            <a:lnTo>
                              <a:pt x="1037" y="169"/>
                            </a:lnTo>
                            <a:lnTo>
                              <a:pt x="1000" y="172"/>
                            </a:lnTo>
                            <a:lnTo>
                              <a:pt x="956" y="175"/>
                            </a:lnTo>
                            <a:lnTo>
                              <a:pt x="910" y="178"/>
                            </a:lnTo>
                            <a:lnTo>
                              <a:pt x="861" y="180"/>
                            </a:lnTo>
                            <a:lnTo>
                              <a:pt x="810" y="183"/>
                            </a:lnTo>
                            <a:lnTo>
                              <a:pt x="760" y="183"/>
                            </a:lnTo>
                            <a:lnTo>
                              <a:pt x="711" y="183"/>
                            </a:lnTo>
                            <a:lnTo>
                              <a:pt x="663" y="183"/>
                            </a:lnTo>
                            <a:lnTo>
                              <a:pt x="619" y="180"/>
                            </a:lnTo>
                            <a:lnTo>
                              <a:pt x="580" y="177"/>
                            </a:lnTo>
                            <a:lnTo>
                              <a:pt x="548" y="171"/>
                            </a:lnTo>
                            <a:lnTo>
                              <a:pt x="523" y="163"/>
                            </a:lnTo>
                            <a:lnTo>
                              <a:pt x="486" y="147"/>
                            </a:lnTo>
                            <a:lnTo>
                              <a:pt x="451" y="130"/>
                            </a:lnTo>
                            <a:lnTo>
                              <a:pt x="419" y="115"/>
                            </a:lnTo>
                            <a:lnTo>
                              <a:pt x="391" y="98"/>
                            </a:lnTo>
                            <a:lnTo>
                              <a:pt x="366" y="84"/>
                            </a:lnTo>
                            <a:lnTo>
                              <a:pt x="346" y="71"/>
                            </a:lnTo>
                            <a:lnTo>
                              <a:pt x="330" y="62"/>
                            </a:lnTo>
                            <a:lnTo>
                              <a:pt x="321" y="56"/>
                            </a:lnTo>
                            <a:lnTo>
                              <a:pt x="318" y="54"/>
                            </a:lnTo>
                            <a:lnTo>
                              <a:pt x="318" y="163"/>
                            </a:lnTo>
                            <a:lnTo>
                              <a:pt x="0" y="163"/>
                            </a:lnTo>
                            <a:lnTo>
                              <a:pt x="3" y="54"/>
                            </a:lnTo>
                            <a:lnTo>
                              <a:pt x="414" y="0"/>
                            </a:lnTo>
                            <a:close/>
                          </a:path>
                        </a:pathLst>
                      </a:custGeom>
                      <a:solidFill>
                        <a:sysClr val="windowText" lastClr="000000">
                          <a:lumMod val="85000"/>
                          <a:lumOff val="1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80" name="Freeform 79"/>
                      <p:cNvSpPr>
                        <a:spLocks/>
                      </p:cNvSpPr>
                      <p:nvPr/>
                    </p:nvSpPr>
                    <p:spPr bwMode="auto">
                      <a:xfrm>
                        <a:off x="4192588" y="5830888"/>
                        <a:ext cx="882650" cy="271463"/>
                      </a:xfrm>
                      <a:custGeom>
                        <a:avLst/>
                        <a:gdLst>
                          <a:gd name="T0" fmla="*/ 523 w 1113"/>
                          <a:gd name="T1" fmla="*/ 0 h 344"/>
                          <a:gd name="T2" fmla="*/ 579 w 1113"/>
                          <a:gd name="T3" fmla="*/ 7 h 344"/>
                          <a:gd name="T4" fmla="*/ 611 w 1113"/>
                          <a:gd name="T5" fmla="*/ 24 h 344"/>
                          <a:gd name="T6" fmla="*/ 652 w 1113"/>
                          <a:gd name="T7" fmla="*/ 55 h 344"/>
                          <a:gd name="T8" fmla="*/ 722 w 1113"/>
                          <a:gd name="T9" fmla="*/ 83 h 344"/>
                          <a:gd name="T10" fmla="*/ 809 w 1113"/>
                          <a:gd name="T11" fmla="*/ 111 h 344"/>
                          <a:gd name="T12" fmla="*/ 902 w 1113"/>
                          <a:gd name="T13" fmla="*/ 137 h 344"/>
                          <a:gd name="T14" fmla="*/ 987 w 1113"/>
                          <a:gd name="T15" fmla="*/ 162 h 344"/>
                          <a:gd name="T16" fmla="*/ 1054 w 1113"/>
                          <a:gd name="T17" fmla="*/ 184 h 344"/>
                          <a:gd name="T18" fmla="*/ 1090 w 1113"/>
                          <a:gd name="T19" fmla="*/ 205 h 344"/>
                          <a:gd name="T20" fmla="*/ 1108 w 1113"/>
                          <a:gd name="T21" fmla="*/ 246 h 344"/>
                          <a:gd name="T22" fmla="*/ 1113 w 1113"/>
                          <a:gd name="T23" fmla="*/ 289 h 344"/>
                          <a:gd name="T24" fmla="*/ 1110 w 1113"/>
                          <a:gd name="T25" fmla="*/ 323 h 344"/>
                          <a:gd name="T26" fmla="*/ 1108 w 1113"/>
                          <a:gd name="T27" fmla="*/ 337 h 344"/>
                          <a:gd name="T28" fmla="*/ 1088 w 1113"/>
                          <a:gd name="T29" fmla="*/ 337 h 344"/>
                          <a:gd name="T30" fmla="*/ 1032 w 1113"/>
                          <a:gd name="T31" fmla="*/ 339 h 344"/>
                          <a:gd name="T32" fmla="*/ 953 w 1113"/>
                          <a:gd name="T33" fmla="*/ 340 h 344"/>
                          <a:gd name="T34" fmla="*/ 858 w 1113"/>
                          <a:gd name="T35" fmla="*/ 342 h 344"/>
                          <a:gd name="T36" fmla="*/ 757 w 1113"/>
                          <a:gd name="T37" fmla="*/ 344 h 344"/>
                          <a:gd name="T38" fmla="*/ 661 w 1113"/>
                          <a:gd name="T39" fmla="*/ 344 h 344"/>
                          <a:gd name="T40" fmla="*/ 577 w 1113"/>
                          <a:gd name="T41" fmla="*/ 342 h 344"/>
                          <a:gd name="T42" fmla="*/ 518 w 1113"/>
                          <a:gd name="T43" fmla="*/ 337 h 344"/>
                          <a:gd name="T44" fmla="*/ 425 w 1113"/>
                          <a:gd name="T45" fmla="*/ 323 h 344"/>
                          <a:gd name="T46" fmla="*/ 358 w 1113"/>
                          <a:gd name="T47" fmla="*/ 312 h 344"/>
                          <a:gd name="T48" fmla="*/ 323 w 1113"/>
                          <a:gd name="T49" fmla="*/ 306 h 344"/>
                          <a:gd name="T50" fmla="*/ 318 w 1113"/>
                          <a:gd name="T51" fmla="*/ 337 h 344"/>
                          <a:gd name="T52" fmla="*/ 17 w 1113"/>
                          <a:gd name="T53" fmla="*/ 66 h 344"/>
                          <a:gd name="T54" fmla="*/ 34 w 1113"/>
                          <a:gd name="T55" fmla="*/ 63 h 344"/>
                          <a:gd name="T56" fmla="*/ 80 w 1113"/>
                          <a:gd name="T57" fmla="*/ 53 h 344"/>
                          <a:gd name="T58" fmla="*/ 147 w 1113"/>
                          <a:gd name="T59" fmla="*/ 41 h 344"/>
                          <a:gd name="T60" fmla="*/ 228 w 1113"/>
                          <a:gd name="T61" fmla="*/ 28 h 344"/>
                          <a:gd name="T62" fmla="*/ 316 w 1113"/>
                          <a:gd name="T63" fmla="*/ 14 h 344"/>
                          <a:gd name="T64" fmla="*/ 406 w 1113"/>
                          <a:gd name="T65" fmla="*/ 5 h 344"/>
                          <a:gd name="T66" fmla="*/ 487 w 1113"/>
                          <a:gd name="T67" fmla="*/ 0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13" h="344">
                            <a:moveTo>
                              <a:pt x="487" y="0"/>
                            </a:moveTo>
                            <a:lnTo>
                              <a:pt x="523" y="0"/>
                            </a:lnTo>
                            <a:lnTo>
                              <a:pt x="554" y="2"/>
                            </a:lnTo>
                            <a:lnTo>
                              <a:pt x="579" y="7"/>
                            </a:lnTo>
                            <a:lnTo>
                              <a:pt x="599" y="14"/>
                            </a:lnTo>
                            <a:lnTo>
                              <a:pt x="611" y="24"/>
                            </a:lnTo>
                            <a:lnTo>
                              <a:pt x="627" y="39"/>
                            </a:lnTo>
                            <a:lnTo>
                              <a:pt x="652" y="55"/>
                            </a:lnTo>
                            <a:lnTo>
                              <a:pt x="684" y="69"/>
                            </a:lnTo>
                            <a:lnTo>
                              <a:pt x="722" y="83"/>
                            </a:lnTo>
                            <a:lnTo>
                              <a:pt x="764" y="97"/>
                            </a:lnTo>
                            <a:lnTo>
                              <a:pt x="809" y="111"/>
                            </a:lnTo>
                            <a:lnTo>
                              <a:pt x="855" y="125"/>
                            </a:lnTo>
                            <a:lnTo>
                              <a:pt x="902" y="137"/>
                            </a:lnTo>
                            <a:lnTo>
                              <a:pt x="945" y="149"/>
                            </a:lnTo>
                            <a:lnTo>
                              <a:pt x="987" y="162"/>
                            </a:lnTo>
                            <a:lnTo>
                              <a:pt x="1023" y="173"/>
                            </a:lnTo>
                            <a:lnTo>
                              <a:pt x="1054" y="184"/>
                            </a:lnTo>
                            <a:lnTo>
                              <a:pt x="1076" y="194"/>
                            </a:lnTo>
                            <a:lnTo>
                              <a:pt x="1090" y="205"/>
                            </a:lnTo>
                            <a:lnTo>
                              <a:pt x="1102" y="224"/>
                            </a:lnTo>
                            <a:lnTo>
                              <a:pt x="1108" y="246"/>
                            </a:lnTo>
                            <a:lnTo>
                              <a:pt x="1113" y="267"/>
                            </a:lnTo>
                            <a:lnTo>
                              <a:pt x="1113" y="289"/>
                            </a:lnTo>
                            <a:lnTo>
                              <a:pt x="1113" y="308"/>
                            </a:lnTo>
                            <a:lnTo>
                              <a:pt x="1110" y="323"/>
                            </a:lnTo>
                            <a:lnTo>
                              <a:pt x="1108" y="333"/>
                            </a:lnTo>
                            <a:lnTo>
                              <a:pt x="1108" y="337"/>
                            </a:lnTo>
                            <a:lnTo>
                              <a:pt x="1102" y="337"/>
                            </a:lnTo>
                            <a:lnTo>
                              <a:pt x="1088" y="337"/>
                            </a:lnTo>
                            <a:lnTo>
                              <a:pt x="1063" y="339"/>
                            </a:lnTo>
                            <a:lnTo>
                              <a:pt x="1032" y="339"/>
                            </a:lnTo>
                            <a:lnTo>
                              <a:pt x="995" y="340"/>
                            </a:lnTo>
                            <a:lnTo>
                              <a:pt x="953" y="340"/>
                            </a:lnTo>
                            <a:lnTo>
                              <a:pt x="906" y="342"/>
                            </a:lnTo>
                            <a:lnTo>
                              <a:pt x="858" y="342"/>
                            </a:lnTo>
                            <a:lnTo>
                              <a:pt x="809" y="344"/>
                            </a:lnTo>
                            <a:lnTo>
                              <a:pt x="757" y="344"/>
                            </a:lnTo>
                            <a:lnTo>
                              <a:pt x="709" y="344"/>
                            </a:lnTo>
                            <a:lnTo>
                              <a:pt x="661" y="344"/>
                            </a:lnTo>
                            <a:lnTo>
                              <a:pt x="618" y="342"/>
                            </a:lnTo>
                            <a:lnTo>
                              <a:pt x="577" y="342"/>
                            </a:lnTo>
                            <a:lnTo>
                              <a:pt x="545" y="339"/>
                            </a:lnTo>
                            <a:lnTo>
                              <a:pt x="518" y="337"/>
                            </a:lnTo>
                            <a:lnTo>
                              <a:pt x="469" y="330"/>
                            </a:lnTo>
                            <a:lnTo>
                              <a:pt x="425" y="323"/>
                            </a:lnTo>
                            <a:lnTo>
                              <a:pt x="388" y="319"/>
                            </a:lnTo>
                            <a:lnTo>
                              <a:pt x="358" y="312"/>
                            </a:lnTo>
                            <a:lnTo>
                              <a:pt x="337" y="309"/>
                            </a:lnTo>
                            <a:lnTo>
                              <a:pt x="323" y="306"/>
                            </a:lnTo>
                            <a:lnTo>
                              <a:pt x="318" y="306"/>
                            </a:lnTo>
                            <a:lnTo>
                              <a:pt x="318" y="337"/>
                            </a:lnTo>
                            <a:lnTo>
                              <a:pt x="0" y="322"/>
                            </a:lnTo>
                            <a:lnTo>
                              <a:pt x="17" y="66"/>
                            </a:lnTo>
                            <a:lnTo>
                              <a:pt x="21" y="66"/>
                            </a:lnTo>
                            <a:lnTo>
                              <a:pt x="34" y="63"/>
                            </a:lnTo>
                            <a:lnTo>
                              <a:pt x="54" y="59"/>
                            </a:lnTo>
                            <a:lnTo>
                              <a:pt x="80" y="53"/>
                            </a:lnTo>
                            <a:lnTo>
                              <a:pt x="111" y="49"/>
                            </a:lnTo>
                            <a:lnTo>
                              <a:pt x="147" y="41"/>
                            </a:lnTo>
                            <a:lnTo>
                              <a:pt x="186" y="35"/>
                            </a:lnTo>
                            <a:lnTo>
                              <a:pt x="228" y="28"/>
                            </a:lnTo>
                            <a:lnTo>
                              <a:pt x="273" y="21"/>
                            </a:lnTo>
                            <a:lnTo>
                              <a:pt x="316" y="14"/>
                            </a:lnTo>
                            <a:lnTo>
                              <a:pt x="361" y="10"/>
                            </a:lnTo>
                            <a:lnTo>
                              <a:pt x="406" y="5"/>
                            </a:lnTo>
                            <a:lnTo>
                              <a:pt x="448" y="2"/>
                            </a:lnTo>
                            <a:lnTo>
                              <a:pt x="487" y="0"/>
                            </a:lnTo>
                            <a:close/>
                          </a:path>
                        </a:pathLst>
                      </a:custGeom>
                      <a:solidFill>
                        <a:sysClr val="windowText" lastClr="000000">
                          <a:lumMod val="85000"/>
                          <a:lumOff val="1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grpSp>
                <p:sp>
                  <p:nvSpPr>
                    <p:cNvPr id="66" name="Freeform 65"/>
                    <p:cNvSpPr>
                      <a:spLocks/>
                    </p:cNvSpPr>
                    <p:nvPr/>
                  </p:nvSpPr>
                  <p:spPr bwMode="auto">
                    <a:xfrm>
                      <a:off x="2693988" y="4121151"/>
                      <a:ext cx="1608138" cy="1603375"/>
                    </a:xfrm>
                    <a:custGeom>
                      <a:avLst/>
                      <a:gdLst>
                        <a:gd name="T0" fmla="*/ 2026 w 2026"/>
                        <a:gd name="T1" fmla="*/ 304 h 2020"/>
                        <a:gd name="T2" fmla="*/ 2020 w 2026"/>
                        <a:gd name="T3" fmla="*/ 320 h 2020"/>
                        <a:gd name="T4" fmla="*/ 1999 w 2026"/>
                        <a:gd name="T5" fmla="*/ 362 h 2020"/>
                        <a:gd name="T6" fmla="*/ 1968 w 2026"/>
                        <a:gd name="T7" fmla="*/ 425 h 2020"/>
                        <a:gd name="T8" fmla="*/ 1930 w 2026"/>
                        <a:gd name="T9" fmla="*/ 504 h 2020"/>
                        <a:gd name="T10" fmla="*/ 1885 w 2026"/>
                        <a:gd name="T11" fmla="*/ 594 h 2020"/>
                        <a:gd name="T12" fmla="*/ 1836 w 2026"/>
                        <a:gd name="T13" fmla="*/ 689 h 2020"/>
                        <a:gd name="T14" fmla="*/ 1790 w 2026"/>
                        <a:gd name="T15" fmla="*/ 768 h 2020"/>
                        <a:gd name="T16" fmla="*/ 1726 w 2026"/>
                        <a:gd name="T17" fmla="*/ 866 h 2020"/>
                        <a:gd name="T18" fmla="*/ 1650 w 2026"/>
                        <a:gd name="T19" fmla="*/ 975 h 2020"/>
                        <a:gd name="T20" fmla="*/ 1565 w 2026"/>
                        <a:gd name="T21" fmla="*/ 1090 h 2020"/>
                        <a:gd name="T22" fmla="*/ 1476 w 2026"/>
                        <a:gd name="T23" fmla="*/ 1205 h 2020"/>
                        <a:gd name="T24" fmla="*/ 1388 w 2026"/>
                        <a:gd name="T25" fmla="*/ 1310 h 2020"/>
                        <a:gd name="T26" fmla="*/ 1304 w 2026"/>
                        <a:gd name="T27" fmla="*/ 1402 h 2020"/>
                        <a:gd name="T28" fmla="*/ 1231 w 2026"/>
                        <a:gd name="T29" fmla="*/ 1472 h 2020"/>
                        <a:gd name="T30" fmla="*/ 1175 w 2026"/>
                        <a:gd name="T31" fmla="*/ 1514 h 2020"/>
                        <a:gd name="T32" fmla="*/ 1110 w 2026"/>
                        <a:gd name="T33" fmla="*/ 1557 h 2020"/>
                        <a:gd name="T34" fmla="*/ 1029 w 2026"/>
                        <a:gd name="T35" fmla="*/ 1608 h 2020"/>
                        <a:gd name="T36" fmla="*/ 937 w 2026"/>
                        <a:gd name="T37" fmla="*/ 1664 h 2020"/>
                        <a:gd name="T38" fmla="*/ 838 w 2026"/>
                        <a:gd name="T39" fmla="*/ 1725 h 2020"/>
                        <a:gd name="T40" fmla="*/ 737 w 2026"/>
                        <a:gd name="T41" fmla="*/ 1785 h 2020"/>
                        <a:gd name="T42" fmla="*/ 638 w 2026"/>
                        <a:gd name="T43" fmla="*/ 1844 h 2020"/>
                        <a:gd name="T44" fmla="*/ 546 w 2026"/>
                        <a:gd name="T45" fmla="*/ 1899 h 2020"/>
                        <a:gd name="T46" fmla="*/ 467 w 2026"/>
                        <a:gd name="T47" fmla="*/ 1944 h 2020"/>
                        <a:gd name="T48" fmla="*/ 405 w 2026"/>
                        <a:gd name="T49" fmla="*/ 1981 h 2020"/>
                        <a:gd name="T50" fmla="*/ 363 w 2026"/>
                        <a:gd name="T51" fmla="*/ 2004 h 2020"/>
                        <a:gd name="T52" fmla="*/ 349 w 2026"/>
                        <a:gd name="T53" fmla="*/ 2014 h 2020"/>
                        <a:gd name="T54" fmla="*/ 277 w 2026"/>
                        <a:gd name="T55" fmla="*/ 2015 h 2020"/>
                        <a:gd name="T56" fmla="*/ 214 w 2026"/>
                        <a:gd name="T57" fmla="*/ 1986 h 2020"/>
                        <a:gd name="T58" fmla="*/ 158 w 2026"/>
                        <a:gd name="T59" fmla="*/ 1930 h 2020"/>
                        <a:gd name="T60" fmla="*/ 110 w 2026"/>
                        <a:gd name="T61" fmla="*/ 1860 h 2020"/>
                        <a:gd name="T62" fmla="*/ 71 w 2026"/>
                        <a:gd name="T63" fmla="*/ 1782 h 2020"/>
                        <a:gd name="T64" fmla="*/ 40 w 2026"/>
                        <a:gd name="T65" fmla="*/ 1706 h 2020"/>
                        <a:gd name="T66" fmla="*/ 18 w 2026"/>
                        <a:gd name="T67" fmla="*/ 1641 h 2020"/>
                        <a:gd name="T68" fmla="*/ 4 w 2026"/>
                        <a:gd name="T69" fmla="*/ 1596 h 2020"/>
                        <a:gd name="T70" fmla="*/ 0 w 2026"/>
                        <a:gd name="T71" fmla="*/ 1579 h 2020"/>
                        <a:gd name="T72" fmla="*/ 13 w 2026"/>
                        <a:gd name="T73" fmla="*/ 1570 h 2020"/>
                        <a:gd name="T74" fmla="*/ 51 w 2026"/>
                        <a:gd name="T75" fmla="*/ 1546 h 2020"/>
                        <a:gd name="T76" fmla="*/ 110 w 2026"/>
                        <a:gd name="T77" fmla="*/ 1511 h 2020"/>
                        <a:gd name="T78" fmla="*/ 184 w 2026"/>
                        <a:gd name="T79" fmla="*/ 1466 h 2020"/>
                        <a:gd name="T80" fmla="*/ 270 w 2026"/>
                        <a:gd name="T81" fmla="*/ 1414 h 2020"/>
                        <a:gd name="T82" fmla="*/ 361 w 2026"/>
                        <a:gd name="T83" fmla="*/ 1358 h 2020"/>
                        <a:gd name="T84" fmla="*/ 456 w 2026"/>
                        <a:gd name="T85" fmla="*/ 1301 h 2020"/>
                        <a:gd name="T86" fmla="*/ 549 w 2026"/>
                        <a:gd name="T87" fmla="*/ 1247 h 2020"/>
                        <a:gd name="T88" fmla="*/ 635 w 2026"/>
                        <a:gd name="T89" fmla="*/ 1195 h 2020"/>
                        <a:gd name="T90" fmla="*/ 711 w 2026"/>
                        <a:gd name="T91" fmla="*/ 1152 h 2020"/>
                        <a:gd name="T92" fmla="*/ 771 w 2026"/>
                        <a:gd name="T93" fmla="*/ 1119 h 2020"/>
                        <a:gd name="T94" fmla="*/ 812 w 2026"/>
                        <a:gd name="T95" fmla="*/ 1099 h 2020"/>
                        <a:gd name="T96" fmla="*/ 869 w 2026"/>
                        <a:gd name="T97" fmla="*/ 1051 h 2020"/>
                        <a:gd name="T98" fmla="*/ 928 w 2026"/>
                        <a:gd name="T99" fmla="*/ 973 h 2020"/>
                        <a:gd name="T100" fmla="*/ 985 w 2026"/>
                        <a:gd name="T101" fmla="*/ 877 h 2020"/>
                        <a:gd name="T102" fmla="*/ 1040 w 2026"/>
                        <a:gd name="T103" fmla="*/ 775 h 2020"/>
                        <a:gd name="T104" fmla="*/ 1090 w 2026"/>
                        <a:gd name="T105" fmla="*/ 681 h 2020"/>
                        <a:gd name="T106" fmla="*/ 1133 w 2026"/>
                        <a:gd name="T107" fmla="*/ 608 h 2020"/>
                        <a:gd name="T108" fmla="*/ 1162 w 2026"/>
                        <a:gd name="T109" fmla="*/ 559 h 2020"/>
                        <a:gd name="T110" fmla="*/ 1197 w 2026"/>
                        <a:gd name="T111" fmla="*/ 492 h 2020"/>
                        <a:gd name="T112" fmla="*/ 1234 w 2026"/>
                        <a:gd name="T113" fmla="*/ 413 h 2020"/>
                        <a:gd name="T114" fmla="*/ 1273 w 2026"/>
                        <a:gd name="T115" fmla="*/ 326 h 2020"/>
                        <a:gd name="T116" fmla="*/ 1310 w 2026"/>
                        <a:gd name="T117" fmla="*/ 239 h 2020"/>
                        <a:gd name="T118" fmla="*/ 1344 w 2026"/>
                        <a:gd name="T119" fmla="*/ 157 h 2020"/>
                        <a:gd name="T120" fmla="*/ 1374 w 2026"/>
                        <a:gd name="T121" fmla="*/ 85 h 2020"/>
                        <a:gd name="T122" fmla="*/ 1395 w 2026"/>
                        <a:gd name="T123" fmla="*/ 32 h 2020"/>
                        <a:gd name="T124" fmla="*/ 1406 w 2026"/>
                        <a:gd name="T125" fmla="*/ 3 h 2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26" h="2020">
                          <a:moveTo>
                            <a:pt x="1408" y="0"/>
                          </a:moveTo>
                          <a:lnTo>
                            <a:pt x="2026" y="304"/>
                          </a:lnTo>
                          <a:lnTo>
                            <a:pt x="2024" y="309"/>
                          </a:lnTo>
                          <a:lnTo>
                            <a:pt x="2020" y="320"/>
                          </a:lnTo>
                          <a:lnTo>
                            <a:pt x="2010" y="338"/>
                          </a:lnTo>
                          <a:lnTo>
                            <a:pt x="1999" y="362"/>
                          </a:lnTo>
                          <a:lnTo>
                            <a:pt x="1985" y="391"/>
                          </a:lnTo>
                          <a:lnTo>
                            <a:pt x="1968" y="425"/>
                          </a:lnTo>
                          <a:lnTo>
                            <a:pt x="1951" y="464"/>
                          </a:lnTo>
                          <a:lnTo>
                            <a:pt x="1930" y="504"/>
                          </a:lnTo>
                          <a:lnTo>
                            <a:pt x="1908" y="549"/>
                          </a:lnTo>
                          <a:lnTo>
                            <a:pt x="1885" y="594"/>
                          </a:lnTo>
                          <a:lnTo>
                            <a:pt x="1861" y="641"/>
                          </a:lnTo>
                          <a:lnTo>
                            <a:pt x="1836" y="689"/>
                          </a:lnTo>
                          <a:lnTo>
                            <a:pt x="1816" y="726"/>
                          </a:lnTo>
                          <a:lnTo>
                            <a:pt x="1790" y="768"/>
                          </a:lnTo>
                          <a:lnTo>
                            <a:pt x="1760" y="815"/>
                          </a:lnTo>
                          <a:lnTo>
                            <a:pt x="1726" y="866"/>
                          </a:lnTo>
                          <a:lnTo>
                            <a:pt x="1689" y="919"/>
                          </a:lnTo>
                          <a:lnTo>
                            <a:pt x="1650" y="975"/>
                          </a:lnTo>
                          <a:lnTo>
                            <a:pt x="1608" y="1032"/>
                          </a:lnTo>
                          <a:lnTo>
                            <a:pt x="1565" y="1090"/>
                          </a:lnTo>
                          <a:lnTo>
                            <a:pt x="1520" y="1149"/>
                          </a:lnTo>
                          <a:lnTo>
                            <a:pt x="1476" y="1205"/>
                          </a:lnTo>
                          <a:lnTo>
                            <a:pt x="1431" y="1259"/>
                          </a:lnTo>
                          <a:lnTo>
                            <a:pt x="1388" y="1310"/>
                          </a:lnTo>
                          <a:lnTo>
                            <a:pt x="1344" y="1358"/>
                          </a:lnTo>
                          <a:lnTo>
                            <a:pt x="1304" y="1402"/>
                          </a:lnTo>
                          <a:lnTo>
                            <a:pt x="1267" y="1441"/>
                          </a:lnTo>
                          <a:lnTo>
                            <a:pt x="1231" y="1472"/>
                          </a:lnTo>
                          <a:lnTo>
                            <a:pt x="1200" y="1497"/>
                          </a:lnTo>
                          <a:lnTo>
                            <a:pt x="1175" y="1514"/>
                          </a:lnTo>
                          <a:lnTo>
                            <a:pt x="1145" y="1534"/>
                          </a:lnTo>
                          <a:lnTo>
                            <a:pt x="1110" y="1557"/>
                          </a:lnTo>
                          <a:lnTo>
                            <a:pt x="1071" y="1582"/>
                          </a:lnTo>
                          <a:lnTo>
                            <a:pt x="1029" y="1608"/>
                          </a:lnTo>
                          <a:lnTo>
                            <a:pt x="984" y="1636"/>
                          </a:lnTo>
                          <a:lnTo>
                            <a:pt x="937" y="1664"/>
                          </a:lnTo>
                          <a:lnTo>
                            <a:pt x="888" y="1694"/>
                          </a:lnTo>
                          <a:lnTo>
                            <a:pt x="838" y="1725"/>
                          </a:lnTo>
                          <a:lnTo>
                            <a:pt x="787" y="1756"/>
                          </a:lnTo>
                          <a:lnTo>
                            <a:pt x="737" y="1785"/>
                          </a:lnTo>
                          <a:lnTo>
                            <a:pt x="686" y="1815"/>
                          </a:lnTo>
                          <a:lnTo>
                            <a:pt x="638" y="1844"/>
                          </a:lnTo>
                          <a:lnTo>
                            <a:pt x="591" y="1872"/>
                          </a:lnTo>
                          <a:lnTo>
                            <a:pt x="546" y="1899"/>
                          </a:lnTo>
                          <a:lnTo>
                            <a:pt x="504" y="1922"/>
                          </a:lnTo>
                          <a:lnTo>
                            <a:pt x="467" y="1944"/>
                          </a:lnTo>
                          <a:lnTo>
                            <a:pt x="433" y="1964"/>
                          </a:lnTo>
                          <a:lnTo>
                            <a:pt x="405" y="1981"/>
                          </a:lnTo>
                          <a:lnTo>
                            <a:pt x="381" y="1995"/>
                          </a:lnTo>
                          <a:lnTo>
                            <a:pt x="363" y="2004"/>
                          </a:lnTo>
                          <a:lnTo>
                            <a:pt x="352" y="2011"/>
                          </a:lnTo>
                          <a:lnTo>
                            <a:pt x="349" y="2014"/>
                          </a:lnTo>
                          <a:lnTo>
                            <a:pt x="312" y="2020"/>
                          </a:lnTo>
                          <a:lnTo>
                            <a:pt x="277" y="2015"/>
                          </a:lnTo>
                          <a:lnTo>
                            <a:pt x="245" y="2004"/>
                          </a:lnTo>
                          <a:lnTo>
                            <a:pt x="214" y="1986"/>
                          </a:lnTo>
                          <a:lnTo>
                            <a:pt x="184" y="1961"/>
                          </a:lnTo>
                          <a:lnTo>
                            <a:pt x="158" y="1930"/>
                          </a:lnTo>
                          <a:lnTo>
                            <a:pt x="133" y="1896"/>
                          </a:lnTo>
                          <a:lnTo>
                            <a:pt x="110" y="1860"/>
                          </a:lnTo>
                          <a:lnTo>
                            <a:pt x="90" y="1821"/>
                          </a:lnTo>
                          <a:lnTo>
                            <a:pt x="71" y="1782"/>
                          </a:lnTo>
                          <a:lnTo>
                            <a:pt x="54" y="1743"/>
                          </a:lnTo>
                          <a:lnTo>
                            <a:pt x="40" y="1706"/>
                          </a:lnTo>
                          <a:lnTo>
                            <a:pt x="27" y="1672"/>
                          </a:lnTo>
                          <a:lnTo>
                            <a:pt x="18" y="1641"/>
                          </a:lnTo>
                          <a:lnTo>
                            <a:pt x="9" y="1615"/>
                          </a:lnTo>
                          <a:lnTo>
                            <a:pt x="4" y="1596"/>
                          </a:lnTo>
                          <a:lnTo>
                            <a:pt x="1" y="1584"/>
                          </a:lnTo>
                          <a:lnTo>
                            <a:pt x="0" y="1579"/>
                          </a:lnTo>
                          <a:lnTo>
                            <a:pt x="3" y="1576"/>
                          </a:lnTo>
                          <a:lnTo>
                            <a:pt x="13" y="1570"/>
                          </a:lnTo>
                          <a:lnTo>
                            <a:pt x="29" y="1560"/>
                          </a:lnTo>
                          <a:lnTo>
                            <a:pt x="51" y="1546"/>
                          </a:lnTo>
                          <a:lnTo>
                            <a:pt x="79" y="1531"/>
                          </a:lnTo>
                          <a:lnTo>
                            <a:pt x="110" y="1511"/>
                          </a:lnTo>
                          <a:lnTo>
                            <a:pt x="145" y="1489"/>
                          </a:lnTo>
                          <a:lnTo>
                            <a:pt x="184" y="1466"/>
                          </a:lnTo>
                          <a:lnTo>
                            <a:pt x="225" y="1441"/>
                          </a:lnTo>
                          <a:lnTo>
                            <a:pt x="270" y="1414"/>
                          </a:lnTo>
                          <a:lnTo>
                            <a:pt x="315" y="1386"/>
                          </a:lnTo>
                          <a:lnTo>
                            <a:pt x="361" y="1358"/>
                          </a:lnTo>
                          <a:lnTo>
                            <a:pt x="409" y="1330"/>
                          </a:lnTo>
                          <a:lnTo>
                            <a:pt x="456" y="1301"/>
                          </a:lnTo>
                          <a:lnTo>
                            <a:pt x="503" y="1273"/>
                          </a:lnTo>
                          <a:lnTo>
                            <a:pt x="549" y="1247"/>
                          </a:lnTo>
                          <a:lnTo>
                            <a:pt x="593" y="1220"/>
                          </a:lnTo>
                          <a:lnTo>
                            <a:pt x="635" y="1195"/>
                          </a:lnTo>
                          <a:lnTo>
                            <a:pt x="675" y="1174"/>
                          </a:lnTo>
                          <a:lnTo>
                            <a:pt x="711" y="1152"/>
                          </a:lnTo>
                          <a:lnTo>
                            <a:pt x="743" y="1135"/>
                          </a:lnTo>
                          <a:lnTo>
                            <a:pt x="771" y="1119"/>
                          </a:lnTo>
                          <a:lnTo>
                            <a:pt x="793" y="1107"/>
                          </a:lnTo>
                          <a:lnTo>
                            <a:pt x="812" y="1099"/>
                          </a:lnTo>
                          <a:lnTo>
                            <a:pt x="840" y="1080"/>
                          </a:lnTo>
                          <a:lnTo>
                            <a:pt x="869" y="1051"/>
                          </a:lnTo>
                          <a:lnTo>
                            <a:pt x="899" y="1015"/>
                          </a:lnTo>
                          <a:lnTo>
                            <a:pt x="928" y="973"/>
                          </a:lnTo>
                          <a:lnTo>
                            <a:pt x="958" y="927"/>
                          </a:lnTo>
                          <a:lnTo>
                            <a:pt x="985" y="877"/>
                          </a:lnTo>
                          <a:lnTo>
                            <a:pt x="1013" y="826"/>
                          </a:lnTo>
                          <a:lnTo>
                            <a:pt x="1040" y="775"/>
                          </a:lnTo>
                          <a:lnTo>
                            <a:pt x="1065" y="726"/>
                          </a:lnTo>
                          <a:lnTo>
                            <a:pt x="1090" y="681"/>
                          </a:lnTo>
                          <a:lnTo>
                            <a:pt x="1111" y="641"/>
                          </a:lnTo>
                          <a:lnTo>
                            <a:pt x="1133" y="608"/>
                          </a:lnTo>
                          <a:lnTo>
                            <a:pt x="1147" y="587"/>
                          </a:lnTo>
                          <a:lnTo>
                            <a:pt x="1162" y="559"/>
                          </a:lnTo>
                          <a:lnTo>
                            <a:pt x="1180" y="528"/>
                          </a:lnTo>
                          <a:lnTo>
                            <a:pt x="1197" y="492"/>
                          </a:lnTo>
                          <a:lnTo>
                            <a:pt x="1215" y="453"/>
                          </a:lnTo>
                          <a:lnTo>
                            <a:pt x="1234" y="413"/>
                          </a:lnTo>
                          <a:lnTo>
                            <a:pt x="1254" y="369"/>
                          </a:lnTo>
                          <a:lnTo>
                            <a:pt x="1273" y="326"/>
                          </a:lnTo>
                          <a:lnTo>
                            <a:pt x="1291" y="282"/>
                          </a:lnTo>
                          <a:lnTo>
                            <a:pt x="1310" y="239"/>
                          </a:lnTo>
                          <a:lnTo>
                            <a:pt x="1329" y="197"/>
                          </a:lnTo>
                          <a:lnTo>
                            <a:pt x="1344" y="157"/>
                          </a:lnTo>
                          <a:lnTo>
                            <a:pt x="1360" y="119"/>
                          </a:lnTo>
                          <a:lnTo>
                            <a:pt x="1374" y="85"/>
                          </a:lnTo>
                          <a:lnTo>
                            <a:pt x="1386" y="57"/>
                          </a:lnTo>
                          <a:lnTo>
                            <a:pt x="1395" y="32"/>
                          </a:lnTo>
                          <a:lnTo>
                            <a:pt x="1402" y="15"/>
                          </a:lnTo>
                          <a:lnTo>
                            <a:pt x="1406" y="3"/>
                          </a:lnTo>
                          <a:lnTo>
                            <a:pt x="1408" y="0"/>
                          </a:lnTo>
                          <a:close/>
                        </a:path>
                      </a:pathLst>
                    </a:custGeom>
                    <a:solidFill>
                      <a:sysClr val="windowText" lastClr="000000">
                        <a:lumMod val="65000"/>
                        <a:lumOff val="3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67" name="Freeform 66"/>
                    <p:cNvSpPr>
                      <a:spLocks/>
                    </p:cNvSpPr>
                    <p:nvPr/>
                  </p:nvSpPr>
                  <p:spPr bwMode="auto">
                    <a:xfrm>
                      <a:off x="3767138" y="4040188"/>
                      <a:ext cx="1243013" cy="1906588"/>
                    </a:xfrm>
                    <a:custGeom>
                      <a:avLst/>
                      <a:gdLst>
                        <a:gd name="T0" fmla="*/ 130 w 1565"/>
                        <a:gd name="T1" fmla="*/ 8 h 2402"/>
                        <a:gd name="T2" fmla="*/ 200 w 1565"/>
                        <a:gd name="T3" fmla="*/ 42 h 2402"/>
                        <a:gd name="T4" fmla="*/ 310 w 1565"/>
                        <a:gd name="T5" fmla="*/ 98 h 2402"/>
                        <a:gd name="T6" fmla="*/ 442 w 1565"/>
                        <a:gd name="T7" fmla="*/ 168 h 2402"/>
                        <a:gd name="T8" fmla="*/ 579 w 1565"/>
                        <a:gd name="T9" fmla="*/ 244 h 2402"/>
                        <a:gd name="T10" fmla="*/ 700 w 1565"/>
                        <a:gd name="T11" fmla="*/ 317 h 2402"/>
                        <a:gd name="T12" fmla="*/ 790 w 1565"/>
                        <a:gd name="T13" fmla="*/ 379 h 2402"/>
                        <a:gd name="T14" fmla="*/ 835 w 1565"/>
                        <a:gd name="T15" fmla="*/ 429 h 2402"/>
                        <a:gd name="T16" fmla="*/ 908 w 1565"/>
                        <a:gd name="T17" fmla="*/ 508 h 2402"/>
                        <a:gd name="T18" fmla="*/ 1015 w 1565"/>
                        <a:gd name="T19" fmla="*/ 617 h 2402"/>
                        <a:gd name="T20" fmla="*/ 1141 w 1565"/>
                        <a:gd name="T21" fmla="*/ 741 h 2402"/>
                        <a:gd name="T22" fmla="*/ 1272 w 1565"/>
                        <a:gd name="T23" fmla="*/ 867 h 2402"/>
                        <a:gd name="T24" fmla="*/ 1388 w 1565"/>
                        <a:gd name="T25" fmla="*/ 982 h 2402"/>
                        <a:gd name="T26" fmla="*/ 1473 w 1565"/>
                        <a:gd name="T27" fmla="*/ 1073 h 2402"/>
                        <a:gd name="T28" fmla="*/ 1542 w 1565"/>
                        <a:gd name="T29" fmla="*/ 1179 h 2402"/>
                        <a:gd name="T30" fmla="*/ 1565 w 1565"/>
                        <a:gd name="T31" fmla="*/ 1323 h 2402"/>
                        <a:gd name="T32" fmla="*/ 1545 w 1565"/>
                        <a:gd name="T33" fmla="*/ 1472 h 2402"/>
                        <a:gd name="T34" fmla="*/ 1494 w 1565"/>
                        <a:gd name="T35" fmla="*/ 1600 h 2402"/>
                        <a:gd name="T36" fmla="*/ 1449 w 1565"/>
                        <a:gd name="T37" fmla="*/ 1685 h 2402"/>
                        <a:gd name="T38" fmla="*/ 1390 w 1565"/>
                        <a:gd name="T39" fmla="*/ 1808 h 2402"/>
                        <a:gd name="T40" fmla="*/ 1324 w 1565"/>
                        <a:gd name="T41" fmla="*/ 1947 h 2402"/>
                        <a:gd name="T42" fmla="*/ 1262 w 1565"/>
                        <a:gd name="T43" fmla="*/ 2086 h 2402"/>
                        <a:gd name="T44" fmla="*/ 1211 w 1565"/>
                        <a:gd name="T45" fmla="*/ 2202 h 2402"/>
                        <a:gd name="T46" fmla="*/ 1178 w 1565"/>
                        <a:gd name="T47" fmla="*/ 2275 h 2402"/>
                        <a:gd name="T48" fmla="*/ 1140 w 1565"/>
                        <a:gd name="T49" fmla="*/ 2323 h 2402"/>
                        <a:gd name="T50" fmla="*/ 1020 w 1565"/>
                        <a:gd name="T51" fmla="*/ 2384 h 2402"/>
                        <a:gd name="T52" fmla="*/ 882 w 1565"/>
                        <a:gd name="T53" fmla="*/ 2402 h 2402"/>
                        <a:gd name="T54" fmla="*/ 745 w 1565"/>
                        <a:gd name="T55" fmla="*/ 2393 h 2402"/>
                        <a:gd name="T56" fmla="*/ 632 w 1565"/>
                        <a:gd name="T57" fmla="*/ 2371 h 2402"/>
                        <a:gd name="T58" fmla="*/ 557 w 1565"/>
                        <a:gd name="T59" fmla="*/ 2351 h 2402"/>
                        <a:gd name="T60" fmla="*/ 545 w 1565"/>
                        <a:gd name="T61" fmla="*/ 2342 h 2402"/>
                        <a:gd name="T62" fmla="*/ 570 w 1565"/>
                        <a:gd name="T63" fmla="*/ 2286 h 2402"/>
                        <a:gd name="T64" fmla="*/ 619 w 1565"/>
                        <a:gd name="T65" fmla="*/ 2180 h 2402"/>
                        <a:gd name="T66" fmla="*/ 682 w 1565"/>
                        <a:gd name="T67" fmla="*/ 2045 h 2402"/>
                        <a:gd name="T68" fmla="*/ 750 w 1565"/>
                        <a:gd name="T69" fmla="*/ 1899 h 2402"/>
                        <a:gd name="T70" fmla="*/ 812 w 1565"/>
                        <a:gd name="T71" fmla="*/ 1764 h 2402"/>
                        <a:gd name="T72" fmla="*/ 860 w 1565"/>
                        <a:gd name="T73" fmla="*/ 1659 h 2402"/>
                        <a:gd name="T74" fmla="*/ 883 w 1565"/>
                        <a:gd name="T75" fmla="*/ 1604 h 2402"/>
                        <a:gd name="T76" fmla="*/ 913 w 1565"/>
                        <a:gd name="T77" fmla="*/ 1556 h 2402"/>
                        <a:gd name="T78" fmla="*/ 946 w 1565"/>
                        <a:gd name="T79" fmla="*/ 1496 h 2402"/>
                        <a:gd name="T80" fmla="*/ 953 w 1565"/>
                        <a:gd name="T81" fmla="*/ 1421 h 2402"/>
                        <a:gd name="T82" fmla="*/ 901 w 1565"/>
                        <a:gd name="T83" fmla="*/ 1336 h 2402"/>
                        <a:gd name="T84" fmla="*/ 779 w 1565"/>
                        <a:gd name="T85" fmla="*/ 1242 h 2402"/>
                        <a:gd name="T86" fmla="*/ 616 w 1565"/>
                        <a:gd name="T87" fmla="*/ 1123 h 2402"/>
                        <a:gd name="T88" fmla="*/ 432 w 1565"/>
                        <a:gd name="T89" fmla="*/ 985 h 2402"/>
                        <a:gd name="T90" fmla="*/ 253 w 1565"/>
                        <a:gd name="T91" fmla="*/ 836 h 2402"/>
                        <a:gd name="T92" fmla="*/ 109 w 1565"/>
                        <a:gd name="T93" fmla="*/ 691 h 2402"/>
                        <a:gd name="T94" fmla="*/ 26 w 1565"/>
                        <a:gd name="T95" fmla="*/ 555 h 2402"/>
                        <a:gd name="T96" fmla="*/ 0 w 1565"/>
                        <a:gd name="T97" fmla="*/ 410 h 2402"/>
                        <a:gd name="T98" fmla="*/ 11 w 1565"/>
                        <a:gd name="T99" fmla="*/ 269 h 2402"/>
                        <a:gd name="T100" fmla="*/ 40 w 1565"/>
                        <a:gd name="T101" fmla="*/ 152 h 2402"/>
                        <a:gd name="T102" fmla="*/ 65 w 1565"/>
                        <a:gd name="T103" fmla="*/ 78 h 2402"/>
                        <a:gd name="T104" fmla="*/ 115 w 1565"/>
                        <a:gd name="T105" fmla="*/ 0 h 2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565" h="2402">
                          <a:moveTo>
                            <a:pt x="115" y="0"/>
                          </a:moveTo>
                          <a:lnTo>
                            <a:pt x="119" y="2"/>
                          </a:lnTo>
                          <a:lnTo>
                            <a:pt x="130" y="8"/>
                          </a:lnTo>
                          <a:lnTo>
                            <a:pt x="147" y="16"/>
                          </a:lnTo>
                          <a:lnTo>
                            <a:pt x="171" y="28"/>
                          </a:lnTo>
                          <a:lnTo>
                            <a:pt x="200" y="42"/>
                          </a:lnTo>
                          <a:lnTo>
                            <a:pt x="233" y="59"/>
                          </a:lnTo>
                          <a:lnTo>
                            <a:pt x="270" y="78"/>
                          </a:lnTo>
                          <a:lnTo>
                            <a:pt x="310" y="98"/>
                          </a:lnTo>
                          <a:lnTo>
                            <a:pt x="352" y="120"/>
                          </a:lnTo>
                          <a:lnTo>
                            <a:pt x="397" y="143"/>
                          </a:lnTo>
                          <a:lnTo>
                            <a:pt x="442" y="168"/>
                          </a:lnTo>
                          <a:lnTo>
                            <a:pt x="487" y="193"/>
                          </a:lnTo>
                          <a:lnTo>
                            <a:pt x="534" y="218"/>
                          </a:lnTo>
                          <a:lnTo>
                            <a:pt x="579" y="244"/>
                          </a:lnTo>
                          <a:lnTo>
                            <a:pt x="621" y="269"/>
                          </a:lnTo>
                          <a:lnTo>
                            <a:pt x="663" y="292"/>
                          </a:lnTo>
                          <a:lnTo>
                            <a:pt x="700" y="317"/>
                          </a:lnTo>
                          <a:lnTo>
                            <a:pt x="734" y="339"/>
                          </a:lnTo>
                          <a:lnTo>
                            <a:pt x="765" y="360"/>
                          </a:lnTo>
                          <a:lnTo>
                            <a:pt x="790" y="379"/>
                          </a:lnTo>
                          <a:lnTo>
                            <a:pt x="809" y="396"/>
                          </a:lnTo>
                          <a:lnTo>
                            <a:pt x="821" y="412"/>
                          </a:lnTo>
                          <a:lnTo>
                            <a:pt x="835" y="429"/>
                          </a:lnTo>
                          <a:lnTo>
                            <a:pt x="854" y="452"/>
                          </a:lnTo>
                          <a:lnTo>
                            <a:pt x="879" y="478"/>
                          </a:lnTo>
                          <a:lnTo>
                            <a:pt x="908" y="508"/>
                          </a:lnTo>
                          <a:lnTo>
                            <a:pt x="941" y="542"/>
                          </a:lnTo>
                          <a:lnTo>
                            <a:pt x="977" y="578"/>
                          </a:lnTo>
                          <a:lnTo>
                            <a:pt x="1015" y="617"/>
                          </a:lnTo>
                          <a:lnTo>
                            <a:pt x="1056" y="657"/>
                          </a:lnTo>
                          <a:lnTo>
                            <a:pt x="1099" y="697"/>
                          </a:lnTo>
                          <a:lnTo>
                            <a:pt x="1141" y="741"/>
                          </a:lnTo>
                          <a:lnTo>
                            <a:pt x="1185" y="783"/>
                          </a:lnTo>
                          <a:lnTo>
                            <a:pt x="1228" y="825"/>
                          </a:lnTo>
                          <a:lnTo>
                            <a:pt x="1272" y="867"/>
                          </a:lnTo>
                          <a:lnTo>
                            <a:pt x="1312" y="907"/>
                          </a:lnTo>
                          <a:lnTo>
                            <a:pt x="1351" y="946"/>
                          </a:lnTo>
                          <a:lnTo>
                            <a:pt x="1388" y="982"/>
                          </a:lnTo>
                          <a:lnTo>
                            <a:pt x="1421" y="1016"/>
                          </a:lnTo>
                          <a:lnTo>
                            <a:pt x="1450" y="1045"/>
                          </a:lnTo>
                          <a:lnTo>
                            <a:pt x="1473" y="1073"/>
                          </a:lnTo>
                          <a:lnTo>
                            <a:pt x="1494" y="1095"/>
                          </a:lnTo>
                          <a:lnTo>
                            <a:pt x="1522" y="1135"/>
                          </a:lnTo>
                          <a:lnTo>
                            <a:pt x="1542" y="1179"/>
                          </a:lnTo>
                          <a:lnTo>
                            <a:pt x="1556" y="1225"/>
                          </a:lnTo>
                          <a:lnTo>
                            <a:pt x="1564" y="1274"/>
                          </a:lnTo>
                          <a:lnTo>
                            <a:pt x="1565" y="1323"/>
                          </a:lnTo>
                          <a:lnTo>
                            <a:pt x="1564" y="1374"/>
                          </a:lnTo>
                          <a:lnTo>
                            <a:pt x="1556" y="1424"/>
                          </a:lnTo>
                          <a:lnTo>
                            <a:pt x="1545" y="1472"/>
                          </a:lnTo>
                          <a:lnTo>
                            <a:pt x="1531" y="1519"/>
                          </a:lnTo>
                          <a:lnTo>
                            <a:pt x="1514" y="1561"/>
                          </a:lnTo>
                          <a:lnTo>
                            <a:pt x="1494" y="1600"/>
                          </a:lnTo>
                          <a:lnTo>
                            <a:pt x="1481" y="1623"/>
                          </a:lnTo>
                          <a:lnTo>
                            <a:pt x="1466" y="1651"/>
                          </a:lnTo>
                          <a:lnTo>
                            <a:pt x="1449" y="1685"/>
                          </a:lnTo>
                          <a:lnTo>
                            <a:pt x="1430" y="1722"/>
                          </a:lnTo>
                          <a:lnTo>
                            <a:pt x="1411" y="1764"/>
                          </a:lnTo>
                          <a:lnTo>
                            <a:pt x="1390" y="1808"/>
                          </a:lnTo>
                          <a:lnTo>
                            <a:pt x="1368" y="1853"/>
                          </a:lnTo>
                          <a:lnTo>
                            <a:pt x="1346" y="1901"/>
                          </a:lnTo>
                          <a:lnTo>
                            <a:pt x="1324" y="1947"/>
                          </a:lnTo>
                          <a:lnTo>
                            <a:pt x="1304" y="1996"/>
                          </a:lnTo>
                          <a:lnTo>
                            <a:pt x="1282" y="2042"/>
                          </a:lnTo>
                          <a:lnTo>
                            <a:pt x="1262" y="2086"/>
                          </a:lnTo>
                          <a:lnTo>
                            <a:pt x="1244" y="2128"/>
                          </a:lnTo>
                          <a:lnTo>
                            <a:pt x="1227" y="2166"/>
                          </a:lnTo>
                          <a:lnTo>
                            <a:pt x="1211" y="2202"/>
                          </a:lnTo>
                          <a:lnTo>
                            <a:pt x="1197" y="2232"/>
                          </a:lnTo>
                          <a:lnTo>
                            <a:pt x="1186" y="2256"/>
                          </a:lnTo>
                          <a:lnTo>
                            <a:pt x="1178" y="2275"/>
                          </a:lnTo>
                          <a:lnTo>
                            <a:pt x="1174" y="2287"/>
                          </a:lnTo>
                          <a:lnTo>
                            <a:pt x="1171" y="2291"/>
                          </a:lnTo>
                          <a:lnTo>
                            <a:pt x="1140" y="2323"/>
                          </a:lnTo>
                          <a:lnTo>
                            <a:pt x="1102" y="2350"/>
                          </a:lnTo>
                          <a:lnTo>
                            <a:pt x="1064" y="2370"/>
                          </a:lnTo>
                          <a:lnTo>
                            <a:pt x="1020" y="2384"/>
                          </a:lnTo>
                          <a:lnTo>
                            <a:pt x="975" y="2395"/>
                          </a:lnTo>
                          <a:lnTo>
                            <a:pt x="928" y="2401"/>
                          </a:lnTo>
                          <a:lnTo>
                            <a:pt x="882" y="2402"/>
                          </a:lnTo>
                          <a:lnTo>
                            <a:pt x="835" y="2402"/>
                          </a:lnTo>
                          <a:lnTo>
                            <a:pt x="790" y="2399"/>
                          </a:lnTo>
                          <a:lnTo>
                            <a:pt x="745" y="2393"/>
                          </a:lnTo>
                          <a:lnTo>
                            <a:pt x="705" y="2387"/>
                          </a:lnTo>
                          <a:lnTo>
                            <a:pt x="666" y="2379"/>
                          </a:lnTo>
                          <a:lnTo>
                            <a:pt x="632" y="2371"/>
                          </a:lnTo>
                          <a:lnTo>
                            <a:pt x="601" y="2364"/>
                          </a:lnTo>
                          <a:lnTo>
                            <a:pt x="576" y="2356"/>
                          </a:lnTo>
                          <a:lnTo>
                            <a:pt x="557" y="2351"/>
                          </a:lnTo>
                          <a:lnTo>
                            <a:pt x="546" y="2346"/>
                          </a:lnTo>
                          <a:lnTo>
                            <a:pt x="542" y="2345"/>
                          </a:lnTo>
                          <a:lnTo>
                            <a:pt x="545" y="2342"/>
                          </a:lnTo>
                          <a:lnTo>
                            <a:pt x="550" y="2329"/>
                          </a:lnTo>
                          <a:lnTo>
                            <a:pt x="559" y="2311"/>
                          </a:lnTo>
                          <a:lnTo>
                            <a:pt x="570" y="2286"/>
                          </a:lnTo>
                          <a:lnTo>
                            <a:pt x="584" y="2255"/>
                          </a:lnTo>
                          <a:lnTo>
                            <a:pt x="601" y="2219"/>
                          </a:lnTo>
                          <a:lnTo>
                            <a:pt x="619" y="2180"/>
                          </a:lnTo>
                          <a:lnTo>
                            <a:pt x="640" y="2137"/>
                          </a:lnTo>
                          <a:lnTo>
                            <a:pt x="660" y="2092"/>
                          </a:lnTo>
                          <a:lnTo>
                            <a:pt x="682" y="2045"/>
                          </a:lnTo>
                          <a:lnTo>
                            <a:pt x="705" y="1997"/>
                          </a:lnTo>
                          <a:lnTo>
                            <a:pt x="727" y="1947"/>
                          </a:lnTo>
                          <a:lnTo>
                            <a:pt x="750" y="1899"/>
                          </a:lnTo>
                          <a:lnTo>
                            <a:pt x="772" y="1853"/>
                          </a:lnTo>
                          <a:lnTo>
                            <a:pt x="792" y="1808"/>
                          </a:lnTo>
                          <a:lnTo>
                            <a:pt x="812" y="1764"/>
                          </a:lnTo>
                          <a:lnTo>
                            <a:pt x="829" y="1725"/>
                          </a:lnTo>
                          <a:lnTo>
                            <a:pt x="846" y="1690"/>
                          </a:lnTo>
                          <a:lnTo>
                            <a:pt x="860" y="1659"/>
                          </a:lnTo>
                          <a:lnTo>
                            <a:pt x="871" y="1634"/>
                          </a:lnTo>
                          <a:lnTo>
                            <a:pt x="879" y="1615"/>
                          </a:lnTo>
                          <a:lnTo>
                            <a:pt x="883" y="1604"/>
                          </a:lnTo>
                          <a:lnTo>
                            <a:pt x="891" y="1590"/>
                          </a:lnTo>
                          <a:lnTo>
                            <a:pt x="901" y="1573"/>
                          </a:lnTo>
                          <a:lnTo>
                            <a:pt x="913" y="1556"/>
                          </a:lnTo>
                          <a:lnTo>
                            <a:pt x="925" y="1537"/>
                          </a:lnTo>
                          <a:lnTo>
                            <a:pt x="936" y="1517"/>
                          </a:lnTo>
                          <a:lnTo>
                            <a:pt x="946" y="1496"/>
                          </a:lnTo>
                          <a:lnTo>
                            <a:pt x="953" y="1472"/>
                          </a:lnTo>
                          <a:lnTo>
                            <a:pt x="955" y="1447"/>
                          </a:lnTo>
                          <a:lnTo>
                            <a:pt x="953" y="1421"/>
                          </a:lnTo>
                          <a:lnTo>
                            <a:pt x="944" y="1393"/>
                          </a:lnTo>
                          <a:lnTo>
                            <a:pt x="927" y="1365"/>
                          </a:lnTo>
                          <a:lnTo>
                            <a:pt x="901" y="1336"/>
                          </a:lnTo>
                          <a:lnTo>
                            <a:pt x="865" y="1305"/>
                          </a:lnTo>
                          <a:lnTo>
                            <a:pt x="826" y="1275"/>
                          </a:lnTo>
                          <a:lnTo>
                            <a:pt x="779" y="1242"/>
                          </a:lnTo>
                          <a:lnTo>
                            <a:pt x="730" y="1205"/>
                          </a:lnTo>
                          <a:lnTo>
                            <a:pt x="674" y="1166"/>
                          </a:lnTo>
                          <a:lnTo>
                            <a:pt x="616" y="1123"/>
                          </a:lnTo>
                          <a:lnTo>
                            <a:pt x="556" y="1078"/>
                          </a:lnTo>
                          <a:lnTo>
                            <a:pt x="494" y="1033"/>
                          </a:lnTo>
                          <a:lnTo>
                            <a:pt x="432" y="985"/>
                          </a:lnTo>
                          <a:lnTo>
                            <a:pt x="371" y="935"/>
                          </a:lnTo>
                          <a:lnTo>
                            <a:pt x="310" y="885"/>
                          </a:lnTo>
                          <a:lnTo>
                            <a:pt x="253" y="836"/>
                          </a:lnTo>
                          <a:lnTo>
                            <a:pt x="200" y="787"/>
                          </a:lnTo>
                          <a:lnTo>
                            <a:pt x="152" y="738"/>
                          </a:lnTo>
                          <a:lnTo>
                            <a:pt x="109" y="691"/>
                          </a:lnTo>
                          <a:lnTo>
                            <a:pt x="73" y="645"/>
                          </a:lnTo>
                          <a:lnTo>
                            <a:pt x="45" y="601"/>
                          </a:lnTo>
                          <a:lnTo>
                            <a:pt x="26" y="555"/>
                          </a:lnTo>
                          <a:lnTo>
                            <a:pt x="12" y="508"/>
                          </a:lnTo>
                          <a:lnTo>
                            <a:pt x="3" y="458"/>
                          </a:lnTo>
                          <a:lnTo>
                            <a:pt x="0" y="410"/>
                          </a:lnTo>
                          <a:lnTo>
                            <a:pt x="1" y="362"/>
                          </a:lnTo>
                          <a:lnTo>
                            <a:pt x="5" y="314"/>
                          </a:lnTo>
                          <a:lnTo>
                            <a:pt x="11" y="269"/>
                          </a:lnTo>
                          <a:lnTo>
                            <a:pt x="20" y="227"/>
                          </a:lnTo>
                          <a:lnTo>
                            <a:pt x="29" y="187"/>
                          </a:lnTo>
                          <a:lnTo>
                            <a:pt x="40" y="152"/>
                          </a:lnTo>
                          <a:lnTo>
                            <a:pt x="50" y="121"/>
                          </a:lnTo>
                          <a:lnTo>
                            <a:pt x="59" y="97"/>
                          </a:lnTo>
                          <a:lnTo>
                            <a:pt x="65" y="78"/>
                          </a:lnTo>
                          <a:lnTo>
                            <a:pt x="71" y="65"/>
                          </a:lnTo>
                          <a:lnTo>
                            <a:pt x="73" y="62"/>
                          </a:lnTo>
                          <a:lnTo>
                            <a:pt x="115" y="0"/>
                          </a:lnTo>
                          <a:close/>
                        </a:path>
                      </a:pathLst>
                    </a:custGeom>
                    <a:solidFill>
                      <a:sysClr val="windowText" lastClr="000000">
                        <a:lumMod val="50000"/>
                        <a:lumOff val="50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68" name="Freeform 67"/>
                    <p:cNvSpPr>
                      <a:spLocks/>
                    </p:cNvSpPr>
                    <p:nvPr/>
                  </p:nvSpPr>
                  <p:spPr bwMode="auto">
                    <a:xfrm>
                      <a:off x="4965701" y="3327401"/>
                      <a:ext cx="1003300" cy="498475"/>
                    </a:xfrm>
                    <a:custGeom>
                      <a:avLst/>
                      <a:gdLst>
                        <a:gd name="T0" fmla="*/ 54 w 1264"/>
                        <a:gd name="T1" fmla="*/ 0 h 627"/>
                        <a:gd name="T2" fmla="*/ 666 w 1264"/>
                        <a:gd name="T3" fmla="*/ 317 h 627"/>
                        <a:gd name="T4" fmla="*/ 1264 w 1264"/>
                        <a:gd name="T5" fmla="*/ 442 h 627"/>
                        <a:gd name="T6" fmla="*/ 1220 w 1264"/>
                        <a:gd name="T7" fmla="*/ 570 h 627"/>
                        <a:gd name="T8" fmla="*/ 1212 w 1264"/>
                        <a:gd name="T9" fmla="*/ 590 h 627"/>
                        <a:gd name="T10" fmla="*/ 607 w 1264"/>
                        <a:gd name="T11" fmla="*/ 627 h 627"/>
                        <a:gd name="T12" fmla="*/ 3 w 1264"/>
                        <a:gd name="T13" fmla="*/ 344 h 627"/>
                        <a:gd name="T14" fmla="*/ 3 w 1264"/>
                        <a:gd name="T15" fmla="*/ 340 h 627"/>
                        <a:gd name="T16" fmla="*/ 3 w 1264"/>
                        <a:gd name="T17" fmla="*/ 329 h 627"/>
                        <a:gd name="T18" fmla="*/ 1 w 1264"/>
                        <a:gd name="T19" fmla="*/ 310 h 627"/>
                        <a:gd name="T20" fmla="*/ 1 w 1264"/>
                        <a:gd name="T21" fmla="*/ 287 h 627"/>
                        <a:gd name="T22" fmla="*/ 0 w 1264"/>
                        <a:gd name="T23" fmla="*/ 259 h 627"/>
                        <a:gd name="T24" fmla="*/ 0 w 1264"/>
                        <a:gd name="T25" fmla="*/ 228 h 627"/>
                        <a:gd name="T26" fmla="*/ 0 w 1264"/>
                        <a:gd name="T27" fmla="*/ 195 h 627"/>
                        <a:gd name="T28" fmla="*/ 1 w 1264"/>
                        <a:gd name="T29" fmla="*/ 163 h 627"/>
                        <a:gd name="T30" fmla="*/ 4 w 1264"/>
                        <a:gd name="T31" fmla="*/ 129 h 627"/>
                        <a:gd name="T32" fmla="*/ 7 w 1264"/>
                        <a:gd name="T33" fmla="*/ 98 h 627"/>
                        <a:gd name="T34" fmla="*/ 14 w 1264"/>
                        <a:gd name="T35" fmla="*/ 68 h 627"/>
                        <a:gd name="T36" fmla="*/ 20 w 1264"/>
                        <a:gd name="T37" fmla="*/ 43 h 627"/>
                        <a:gd name="T38" fmla="*/ 29 w 1264"/>
                        <a:gd name="T39" fmla="*/ 21 h 627"/>
                        <a:gd name="T40" fmla="*/ 42 w 1264"/>
                        <a:gd name="T41" fmla="*/ 8 h 627"/>
                        <a:gd name="T42" fmla="*/ 54 w 1264"/>
                        <a:gd name="T43" fmla="*/ 0 h 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64" h="627">
                          <a:moveTo>
                            <a:pt x="54" y="0"/>
                          </a:moveTo>
                          <a:lnTo>
                            <a:pt x="666" y="317"/>
                          </a:lnTo>
                          <a:lnTo>
                            <a:pt x="1264" y="442"/>
                          </a:lnTo>
                          <a:lnTo>
                            <a:pt x="1220" y="570"/>
                          </a:lnTo>
                          <a:lnTo>
                            <a:pt x="1212" y="590"/>
                          </a:lnTo>
                          <a:lnTo>
                            <a:pt x="607" y="627"/>
                          </a:lnTo>
                          <a:lnTo>
                            <a:pt x="3" y="344"/>
                          </a:lnTo>
                          <a:lnTo>
                            <a:pt x="3" y="340"/>
                          </a:lnTo>
                          <a:lnTo>
                            <a:pt x="3" y="329"/>
                          </a:lnTo>
                          <a:lnTo>
                            <a:pt x="1" y="310"/>
                          </a:lnTo>
                          <a:lnTo>
                            <a:pt x="1" y="287"/>
                          </a:lnTo>
                          <a:lnTo>
                            <a:pt x="0" y="259"/>
                          </a:lnTo>
                          <a:lnTo>
                            <a:pt x="0" y="228"/>
                          </a:lnTo>
                          <a:lnTo>
                            <a:pt x="0" y="195"/>
                          </a:lnTo>
                          <a:lnTo>
                            <a:pt x="1" y="163"/>
                          </a:lnTo>
                          <a:lnTo>
                            <a:pt x="4" y="129"/>
                          </a:lnTo>
                          <a:lnTo>
                            <a:pt x="7" y="98"/>
                          </a:lnTo>
                          <a:lnTo>
                            <a:pt x="14" y="68"/>
                          </a:lnTo>
                          <a:lnTo>
                            <a:pt x="20" y="43"/>
                          </a:lnTo>
                          <a:lnTo>
                            <a:pt x="29" y="21"/>
                          </a:lnTo>
                          <a:lnTo>
                            <a:pt x="42" y="8"/>
                          </a:lnTo>
                          <a:lnTo>
                            <a:pt x="54" y="0"/>
                          </a:lnTo>
                          <a:close/>
                        </a:path>
                      </a:pathLst>
                    </a:custGeom>
                    <a:solidFill>
                      <a:srgbClr val="596273">
                        <a:lumMod val="75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69" name="Freeform 68"/>
                    <p:cNvSpPr>
                      <a:spLocks/>
                    </p:cNvSpPr>
                    <p:nvPr/>
                  </p:nvSpPr>
                  <p:spPr bwMode="auto">
                    <a:xfrm>
                      <a:off x="3727451" y="3141663"/>
                      <a:ext cx="1325563" cy="1274763"/>
                    </a:xfrm>
                    <a:custGeom>
                      <a:avLst/>
                      <a:gdLst>
                        <a:gd name="T0" fmla="*/ 1474 w 1671"/>
                        <a:gd name="T1" fmla="*/ 3 h 1605"/>
                        <a:gd name="T2" fmla="*/ 1491 w 1671"/>
                        <a:gd name="T3" fmla="*/ 25 h 1605"/>
                        <a:gd name="T4" fmla="*/ 1522 w 1671"/>
                        <a:gd name="T5" fmla="*/ 64 h 1605"/>
                        <a:gd name="T6" fmla="*/ 1559 w 1671"/>
                        <a:gd name="T7" fmla="*/ 113 h 1605"/>
                        <a:gd name="T8" fmla="*/ 1598 w 1671"/>
                        <a:gd name="T9" fmla="*/ 169 h 1605"/>
                        <a:gd name="T10" fmla="*/ 1634 w 1671"/>
                        <a:gd name="T11" fmla="*/ 227 h 1605"/>
                        <a:gd name="T12" fmla="*/ 1660 w 1671"/>
                        <a:gd name="T13" fmla="*/ 278 h 1605"/>
                        <a:gd name="T14" fmla="*/ 1671 w 1671"/>
                        <a:gd name="T15" fmla="*/ 318 h 1605"/>
                        <a:gd name="T16" fmla="*/ 1668 w 1671"/>
                        <a:gd name="T17" fmla="*/ 369 h 1605"/>
                        <a:gd name="T18" fmla="*/ 1657 w 1671"/>
                        <a:gd name="T19" fmla="*/ 445 h 1605"/>
                        <a:gd name="T20" fmla="*/ 1640 w 1671"/>
                        <a:gd name="T21" fmla="*/ 539 h 1605"/>
                        <a:gd name="T22" fmla="*/ 1618 w 1671"/>
                        <a:gd name="T23" fmla="*/ 635 h 1605"/>
                        <a:gd name="T24" fmla="*/ 1593 w 1671"/>
                        <a:gd name="T25" fmla="*/ 727 h 1605"/>
                        <a:gd name="T26" fmla="*/ 1567 w 1671"/>
                        <a:gd name="T27" fmla="*/ 801 h 1605"/>
                        <a:gd name="T28" fmla="*/ 1541 w 1671"/>
                        <a:gd name="T29" fmla="*/ 849 h 1605"/>
                        <a:gd name="T30" fmla="*/ 1519 w 1671"/>
                        <a:gd name="T31" fmla="*/ 866 h 1605"/>
                        <a:gd name="T32" fmla="*/ 1486 w 1671"/>
                        <a:gd name="T33" fmla="*/ 894 h 1605"/>
                        <a:gd name="T34" fmla="*/ 1441 w 1671"/>
                        <a:gd name="T35" fmla="*/ 942 h 1605"/>
                        <a:gd name="T36" fmla="*/ 1384 w 1671"/>
                        <a:gd name="T37" fmla="*/ 1003 h 1605"/>
                        <a:gd name="T38" fmla="*/ 1319 w 1671"/>
                        <a:gd name="T39" fmla="*/ 1076 h 1605"/>
                        <a:gd name="T40" fmla="*/ 1249 w 1671"/>
                        <a:gd name="T41" fmla="*/ 1155 h 1605"/>
                        <a:gd name="T42" fmla="*/ 1177 w 1671"/>
                        <a:gd name="T43" fmla="*/ 1236 h 1605"/>
                        <a:gd name="T44" fmla="*/ 1109 w 1671"/>
                        <a:gd name="T45" fmla="*/ 1317 h 1605"/>
                        <a:gd name="T46" fmla="*/ 1045 w 1671"/>
                        <a:gd name="T47" fmla="*/ 1391 h 1605"/>
                        <a:gd name="T48" fmla="*/ 989 w 1671"/>
                        <a:gd name="T49" fmla="*/ 1456 h 1605"/>
                        <a:gd name="T50" fmla="*/ 946 w 1671"/>
                        <a:gd name="T51" fmla="*/ 1508 h 1605"/>
                        <a:gd name="T52" fmla="*/ 916 w 1671"/>
                        <a:gd name="T53" fmla="*/ 1542 h 1605"/>
                        <a:gd name="T54" fmla="*/ 907 w 1671"/>
                        <a:gd name="T55" fmla="*/ 1554 h 1605"/>
                        <a:gd name="T56" fmla="*/ 738 w 1671"/>
                        <a:gd name="T57" fmla="*/ 1591 h 1605"/>
                        <a:gd name="T58" fmla="*/ 589 w 1671"/>
                        <a:gd name="T59" fmla="*/ 1605 h 1605"/>
                        <a:gd name="T60" fmla="*/ 460 w 1671"/>
                        <a:gd name="T61" fmla="*/ 1601 h 1605"/>
                        <a:gd name="T62" fmla="*/ 351 w 1671"/>
                        <a:gd name="T63" fmla="*/ 1581 h 1605"/>
                        <a:gd name="T64" fmla="*/ 260 w 1671"/>
                        <a:gd name="T65" fmla="*/ 1548 h 1605"/>
                        <a:gd name="T66" fmla="*/ 183 w 1671"/>
                        <a:gd name="T67" fmla="*/ 1509 h 1605"/>
                        <a:gd name="T68" fmla="*/ 123 w 1671"/>
                        <a:gd name="T69" fmla="*/ 1464 h 1605"/>
                        <a:gd name="T70" fmla="*/ 75 w 1671"/>
                        <a:gd name="T71" fmla="*/ 1421 h 1605"/>
                        <a:gd name="T72" fmla="*/ 41 w 1671"/>
                        <a:gd name="T73" fmla="*/ 1379 h 1605"/>
                        <a:gd name="T74" fmla="*/ 17 w 1671"/>
                        <a:gd name="T75" fmla="*/ 1345 h 1605"/>
                        <a:gd name="T76" fmla="*/ 5 w 1671"/>
                        <a:gd name="T77" fmla="*/ 1321 h 1605"/>
                        <a:gd name="T78" fmla="*/ 0 w 1671"/>
                        <a:gd name="T79" fmla="*/ 1312 h 1605"/>
                        <a:gd name="T80" fmla="*/ 134 w 1671"/>
                        <a:gd name="T81" fmla="*/ 1081 h 1605"/>
                        <a:gd name="T82" fmla="*/ 272 w 1671"/>
                        <a:gd name="T83" fmla="*/ 880 h 1605"/>
                        <a:gd name="T84" fmla="*/ 410 w 1671"/>
                        <a:gd name="T85" fmla="*/ 709 h 1605"/>
                        <a:gd name="T86" fmla="*/ 544 w 1671"/>
                        <a:gd name="T87" fmla="*/ 565 h 1605"/>
                        <a:gd name="T88" fmla="*/ 666 w 1671"/>
                        <a:gd name="T89" fmla="*/ 445 h 1605"/>
                        <a:gd name="T90" fmla="*/ 774 w 1671"/>
                        <a:gd name="T91" fmla="*/ 351 h 1605"/>
                        <a:gd name="T92" fmla="*/ 878 w 1671"/>
                        <a:gd name="T93" fmla="*/ 264 h 1605"/>
                        <a:gd name="T94" fmla="*/ 996 w 1671"/>
                        <a:gd name="T95" fmla="*/ 185 h 1605"/>
                        <a:gd name="T96" fmla="*/ 1115 w 1671"/>
                        <a:gd name="T97" fmla="*/ 123 h 1605"/>
                        <a:gd name="T98" fmla="*/ 1225 w 1671"/>
                        <a:gd name="T99" fmla="*/ 74 h 1605"/>
                        <a:gd name="T100" fmla="*/ 1323 w 1671"/>
                        <a:gd name="T101" fmla="*/ 39 h 1605"/>
                        <a:gd name="T102" fmla="*/ 1401 w 1671"/>
                        <a:gd name="T103" fmla="*/ 17 h 1605"/>
                        <a:gd name="T104" fmla="*/ 1452 w 1671"/>
                        <a:gd name="T105" fmla="*/ 5 h 1605"/>
                        <a:gd name="T106" fmla="*/ 1471 w 1671"/>
                        <a:gd name="T107" fmla="*/ 0 h 1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71" h="1605">
                          <a:moveTo>
                            <a:pt x="1471" y="0"/>
                          </a:moveTo>
                          <a:lnTo>
                            <a:pt x="1474" y="3"/>
                          </a:lnTo>
                          <a:lnTo>
                            <a:pt x="1480" y="12"/>
                          </a:lnTo>
                          <a:lnTo>
                            <a:pt x="1491" y="25"/>
                          </a:lnTo>
                          <a:lnTo>
                            <a:pt x="1505" y="42"/>
                          </a:lnTo>
                          <a:lnTo>
                            <a:pt x="1522" y="64"/>
                          </a:lnTo>
                          <a:lnTo>
                            <a:pt x="1541" y="87"/>
                          </a:lnTo>
                          <a:lnTo>
                            <a:pt x="1559" y="113"/>
                          </a:lnTo>
                          <a:lnTo>
                            <a:pt x="1579" y="141"/>
                          </a:lnTo>
                          <a:lnTo>
                            <a:pt x="1598" y="169"/>
                          </a:lnTo>
                          <a:lnTo>
                            <a:pt x="1617" y="199"/>
                          </a:lnTo>
                          <a:lnTo>
                            <a:pt x="1634" y="227"/>
                          </a:lnTo>
                          <a:lnTo>
                            <a:pt x="1648" y="253"/>
                          </a:lnTo>
                          <a:lnTo>
                            <a:pt x="1660" y="278"/>
                          </a:lnTo>
                          <a:lnTo>
                            <a:pt x="1668" y="300"/>
                          </a:lnTo>
                          <a:lnTo>
                            <a:pt x="1671" y="318"/>
                          </a:lnTo>
                          <a:lnTo>
                            <a:pt x="1671" y="340"/>
                          </a:lnTo>
                          <a:lnTo>
                            <a:pt x="1668" y="369"/>
                          </a:lnTo>
                          <a:lnTo>
                            <a:pt x="1663" y="405"/>
                          </a:lnTo>
                          <a:lnTo>
                            <a:pt x="1657" y="445"/>
                          </a:lnTo>
                          <a:lnTo>
                            <a:pt x="1649" y="491"/>
                          </a:lnTo>
                          <a:lnTo>
                            <a:pt x="1640" y="539"/>
                          </a:lnTo>
                          <a:lnTo>
                            <a:pt x="1629" y="587"/>
                          </a:lnTo>
                          <a:lnTo>
                            <a:pt x="1618" y="635"/>
                          </a:lnTo>
                          <a:lnTo>
                            <a:pt x="1606" y="683"/>
                          </a:lnTo>
                          <a:lnTo>
                            <a:pt x="1593" y="727"/>
                          </a:lnTo>
                          <a:lnTo>
                            <a:pt x="1579" y="767"/>
                          </a:lnTo>
                          <a:lnTo>
                            <a:pt x="1567" y="801"/>
                          </a:lnTo>
                          <a:lnTo>
                            <a:pt x="1553" y="829"/>
                          </a:lnTo>
                          <a:lnTo>
                            <a:pt x="1541" y="849"/>
                          </a:lnTo>
                          <a:lnTo>
                            <a:pt x="1528" y="860"/>
                          </a:lnTo>
                          <a:lnTo>
                            <a:pt x="1519" y="866"/>
                          </a:lnTo>
                          <a:lnTo>
                            <a:pt x="1505" y="877"/>
                          </a:lnTo>
                          <a:lnTo>
                            <a:pt x="1486" y="894"/>
                          </a:lnTo>
                          <a:lnTo>
                            <a:pt x="1466" y="916"/>
                          </a:lnTo>
                          <a:lnTo>
                            <a:pt x="1441" y="942"/>
                          </a:lnTo>
                          <a:lnTo>
                            <a:pt x="1413" y="970"/>
                          </a:lnTo>
                          <a:lnTo>
                            <a:pt x="1384" y="1003"/>
                          </a:lnTo>
                          <a:lnTo>
                            <a:pt x="1351" y="1039"/>
                          </a:lnTo>
                          <a:lnTo>
                            <a:pt x="1319" y="1076"/>
                          </a:lnTo>
                          <a:lnTo>
                            <a:pt x="1284" y="1115"/>
                          </a:lnTo>
                          <a:lnTo>
                            <a:pt x="1249" y="1155"/>
                          </a:lnTo>
                          <a:lnTo>
                            <a:pt x="1213" y="1195"/>
                          </a:lnTo>
                          <a:lnTo>
                            <a:pt x="1177" y="1236"/>
                          </a:lnTo>
                          <a:lnTo>
                            <a:pt x="1143" y="1278"/>
                          </a:lnTo>
                          <a:lnTo>
                            <a:pt x="1109" y="1317"/>
                          </a:lnTo>
                          <a:lnTo>
                            <a:pt x="1076" y="1355"/>
                          </a:lnTo>
                          <a:lnTo>
                            <a:pt x="1045" y="1391"/>
                          </a:lnTo>
                          <a:lnTo>
                            <a:pt x="1016" y="1425"/>
                          </a:lnTo>
                          <a:lnTo>
                            <a:pt x="989" y="1456"/>
                          </a:lnTo>
                          <a:lnTo>
                            <a:pt x="966" y="1484"/>
                          </a:lnTo>
                          <a:lnTo>
                            <a:pt x="946" y="1508"/>
                          </a:lnTo>
                          <a:lnTo>
                            <a:pt x="929" y="1526"/>
                          </a:lnTo>
                          <a:lnTo>
                            <a:pt x="916" y="1542"/>
                          </a:lnTo>
                          <a:lnTo>
                            <a:pt x="910" y="1549"/>
                          </a:lnTo>
                          <a:lnTo>
                            <a:pt x="907" y="1554"/>
                          </a:lnTo>
                          <a:lnTo>
                            <a:pt x="820" y="1576"/>
                          </a:lnTo>
                          <a:lnTo>
                            <a:pt x="738" y="1591"/>
                          </a:lnTo>
                          <a:lnTo>
                            <a:pt x="660" y="1601"/>
                          </a:lnTo>
                          <a:lnTo>
                            <a:pt x="589" y="1605"/>
                          </a:lnTo>
                          <a:lnTo>
                            <a:pt x="522" y="1605"/>
                          </a:lnTo>
                          <a:lnTo>
                            <a:pt x="460" y="1601"/>
                          </a:lnTo>
                          <a:lnTo>
                            <a:pt x="404" y="1593"/>
                          </a:lnTo>
                          <a:lnTo>
                            <a:pt x="351" y="1581"/>
                          </a:lnTo>
                          <a:lnTo>
                            <a:pt x="303" y="1567"/>
                          </a:lnTo>
                          <a:lnTo>
                            <a:pt x="260" y="1548"/>
                          </a:lnTo>
                          <a:lnTo>
                            <a:pt x="219" y="1529"/>
                          </a:lnTo>
                          <a:lnTo>
                            <a:pt x="183" y="1509"/>
                          </a:lnTo>
                          <a:lnTo>
                            <a:pt x="151" y="1487"/>
                          </a:lnTo>
                          <a:lnTo>
                            <a:pt x="123" y="1464"/>
                          </a:lnTo>
                          <a:lnTo>
                            <a:pt x="97" y="1442"/>
                          </a:lnTo>
                          <a:lnTo>
                            <a:pt x="75" y="1421"/>
                          </a:lnTo>
                          <a:lnTo>
                            <a:pt x="56" y="1399"/>
                          </a:lnTo>
                          <a:lnTo>
                            <a:pt x="41" y="1379"/>
                          </a:lnTo>
                          <a:lnTo>
                            <a:pt x="28" y="1360"/>
                          </a:lnTo>
                          <a:lnTo>
                            <a:pt x="17" y="1345"/>
                          </a:lnTo>
                          <a:lnTo>
                            <a:pt x="10" y="1331"/>
                          </a:lnTo>
                          <a:lnTo>
                            <a:pt x="5" y="1321"/>
                          </a:lnTo>
                          <a:lnTo>
                            <a:pt x="2" y="1315"/>
                          </a:lnTo>
                          <a:lnTo>
                            <a:pt x="0" y="1312"/>
                          </a:lnTo>
                          <a:lnTo>
                            <a:pt x="67" y="1192"/>
                          </a:lnTo>
                          <a:lnTo>
                            <a:pt x="134" y="1081"/>
                          </a:lnTo>
                          <a:lnTo>
                            <a:pt x="204" y="977"/>
                          </a:lnTo>
                          <a:lnTo>
                            <a:pt x="272" y="880"/>
                          </a:lnTo>
                          <a:lnTo>
                            <a:pt x="342" y="792"/>
                          </a:lnTo>
                          <a:lnTo>
                            <a:pt x="410" y="709"/>
                          </a:lnTo>
                          <a:lnTo>
                            <a:pt x="478" y="633"/>
                          </a:lnTo>
                          <a:lnTo>
                            <a:pt x="544" y="565"/>
                          </a:lnTo>
                          <a:lnTo>
                            <a:pt x="606" y="501"/>
                          </a:lnTo>
                          <a:lnTo>
                            <a:pt x="666" y="445"/>
                          </a:lnTo>
                          <a:lnTo>
                            <a:pt x="722" y="396"/>
                          </a:lnTo>
                          <a:lnTo>
                            <a:pt x="774" y="351"/>
                          </a:lnTo>
                          <a:lnTo>
                            <a:pt x="819" y="310"/>
                          </a:lnTo>
                          <a:lnTo>
                            <a:pt x="878" y="264"/>
                          </a:lnTo>
                          <a:lnTo>
                            <a:pt x="937" y="222"/>
                          </a:lnTo>
                          <a:lnTo>
                            <a:pt x="996" y="185"/>
                          </a:lnTo>
                          <a:lnTo>
                            <a:pt x="1056" y="152"/>
                          </a:lnTo>
                          <a:lnTo>
                            <a:pt x="1115" y="123"/>
                          </a:lnTo>
                          <a:lnTo>
                            <a:pt x="1171" y="96"/>
                          </a:lnTo>
                          <a:lnTo>
                            <a:pt x="1225" y="74"/>
                          </a:lnTo>
                          <a:lnTo>
                            <a:pt x="1277" y="56"/>
                          </a:lnTo>
                          <a:lnTo>
                            <a:pt x="1323" y="39"/>
                          </a:lnTo>
                          <a:lnTo>
                            <a:pt x="1365" y="26"/>
                          </a:lnTo>
                          <a:lnTo>
                            <a:pt x="1401" y="17"/>
                          </a:lnTo>
                          <a:lnTo>
                            <a:pt x="1430" y="9"/>
                          </a:lnTo>
                          <a:lnTo>
                            <a:pt x="1452" y="5"/>
                          </a:lnTo>
                          <a:lnTo>
                            <a:pt x="1466" y="1"/>
                          </a:lnTo>
                          <a:lnTo>
                            <a:pt x="1471" y="0"/>
                          </a:lnTo>
                          <a:close/>
                        </a:path>
                      </a:pathLst>
                    </a:custGeom>
                    <a:solidFill>
                      <a:srgbClr val="5962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70" name="Freeform 69"/>
                    <p:cNvSpPr>
                      <a:spLocks/>
                    </p:cNvSpPr>
                    <p:nvPr/>
                  </p:nvSpPr>
                  <p:spPr bwMode="auto">
                    <a:xfrm>
                      <a:off x="4894263" y="2955926"/>
                      <a:ext cx="434975" cy="485775"/>
                    </a:xfrm>
                    <a:custGeom>
                      <a:avLst/>
                      <a:gdLst>
                        <a:gd name="T0" fmla="*/ 144 w 548"/>
                        <a:gd name="T1" fmla="*/ 0 h 612"/>
                        <a:gd name="T2" fmla="*/ 149 w 548"/>
                        <a:gd name="T3" fmla="*/ 2 h 612"/>
                        <a:gd name="T4" fmla="*/ 158 w 548"/>
                        <a:gd name="T5" fmla="*/ 8 h 612"/>
                        <a:gd name="T6" fmla="*/ 174 w 548"/>
                        <a:gd name="T7" fmla="*/ 17 h 612"/>
                        <a:gd name="T8" fmla="*/ 195 w 548"/>
                        <a:gd name="T9" fmla="*/ 30 h 612"/>
                        <a:gd name="T10" fmla="*/ 220 w 548"/>
                        <a:gd name="T11" fmla="*/ 44 h 612"/>
                        <a:gd name="T12" fmla="*/ 248 w 548"/>
                        <a:gd name="T13" fmla="*/ 61 h 612"/>
                        <a:gd name="T14" fmla="*/ 279 w 548"/>
                        <a:gd name="T15" fmla="*/ 80 h 612"/>
                        <a:gd name="T16" fmla="*/ 312 w 548"/>
                        <a:gd name="T17" fmla="*/ 98 h 612"/>
                        <a:gd name="T18" fmla="*/ 344 w 548"/>
                        <a:gd name="T19" fmla="*/ 118 h 612"/>
                        <a:gd name="T20" fmla="*/ 379 w 548"/>
                        <a:gd name="T21" fmla="*/ 139 h 612"/>
                        <a:gd name="T22" fmla="*/ 411 w 548"/>
                        <a:gd name="T23" fmla="*/ 159 h 612"/>
                        <a:gd name="T24" fmla="*/ 442 w 548"/>
                        <a:gd name="T25" fmla="*/ 179 h 612"/>
                        <a:gd name="T26" fmla="*/ 470 w 548"/>
                        <a:gd name="T27" fmla="*/ 198 h 612"/>
                        <a:gd name="T28" fmla="*/ 495 w 548"/>
                        <a:gd name="T29" fmla="*/ 215 h 612"/>
                        <a:gd name="T30" fmla="*/ 517 w 548"/>
                        <a:gd name="T31" fmla="*/ 230 h 612"/>
                        <a:gd name="T32" fmla="*/ 534 w 548"/>
                        <a:gd name="T33" fmla="*/ 243 h 612"/>
                        <a:gd name="T34" fmla="*/ 545 w 548"/>
                        <a:gd name="T35" fmla="*/ 253 h 612"/>
                        <a:gd name="T36" fmla="*/ 548 w 548"/>
                        <a:gd name="T37" fmla="*/ 263 h 612"/>
                        <a:gd name="T38" fmla="*/ 543 w 548"/>
                        <a:gd name="T39" fmla="*/ 275 h 612"/>
                        <a:gd name="T40" fmla="*/ 529 w 548"/>
                        <a:gd name="T41" fmla="*/ 288 h 612"/>
                        <a:gd name="T42" fmla="*/ 509 w 548"/>
                        <a:gd name="T43" fmla="*/ 300 h 612"/>
                        <a:gd name="T44" fmla="*/ 483 w 548"/>
                        <a:gd name="T45" fmla="*/ 316 h 612"/>
                        <a:gd name="T46" fmla="*/ 453 w 548"/>
                        <a:gd name="T47" fmla="*/ 331 h 612"/>
                        <a:gd name="T48" fmla="*/ 419 w 548"/>
                        <a:gd name="T49" fmla="*/ 350 h 612"/>
                        <a:gd name="T50" fmla="*/ 383 w 548"/>
                        <a:gd name="T51" fmla="*/ 368 h 612"/>
                        <a:gd name="T52" fmla="*/ 346 w 548"/>
                        <a:gd name="T53" fmla="*/ 390 h 612"/>
                        <a:gd name="T54" fmla="*/ 310 w 548"/>
                        <a:gd name="T55" fmla="*/ 415 h 612"/>
                        <a:gd name="T56" fmla="*/ 276 w 548"/>
                        <a:gd name="T57" fmla="*/ 440 h 612"/>
                        <a:gd name="T58" fmla="*/ 243 w 548"/>
                        <a:gd name="T59" fmla="*/ 468 h 612"/>
                        <a:gd name="T60" fmla="*/ 216 w 548"/>
                        <a:gd name="T61" fmla="*/ 499 h 612"/>
                        <a:gd name="T62" fmla="*/ 192 w 548"/>
                        <a:gd name="T63" fmla="*/ 531 h 612"/>
                        <a:gd name="T64" fmla="*/ 175 w 548"/>
                        <a:gd name="T65" fmla="*/ 567 h 612"/>
                        <a:gd name="T66" fmla="*/ 164 w 548"/>
                        <a:gd name="T67" fmla="*/ 592 h 612"/>
                        <a:gd name="T68" fmla="*/ 153 w 548"/>
                        <a:gd name="T69" fmla="*/ 606 h 612"/>
                        <a:gd name="T70" fmla="*/ 141 w 548"/>
                        <a:gd name="T71" fmla="*/ 612 h 612"/>
                        <a:gd name="T72" fmla="*/ 129 w 548"/>
                        <a:gd name="T73" fmla="*/ 611 h 612"/>
                        <a:gd name="T74" fmla="*/ 115 w 548"/>
                        <a:gd name="T75" fmla="*/ 601 h 612"/>
                        <a:gd name="T76" fmla="*/ 102 w 548"/>
                        <a:gd name="T77" fmla="*/ 587 h 612"/>
                        <a:gd name="T78" fmla="*/ 88 w 548"/>
                        <a:gd name="T79" fmla="*/ 567 h 612"/>
                        <a:gd name="T80" fmla="*/ 76 w 548"/>
                        <a:gd name="T81" fmla="*/ 542 h 612"/>
                        <a:gd name="T82" fmla="*/ 63 w 548"/>
                        <a:gd name="T83" fmla="*/ 514 h 612"/>
                        <a:gd name="T84" fmla="*/ 52 w 548"/>
                        <a:gd name="T85" fmla="*/ 485 h 612"/>
                        <a:gd name="T86" fmla="*/ 42 w 548"/>
                        <a:gd name="T87" fmla="*/ 452 h 612"/>
                        <a:gd name="T88" fmla="*/ 31 w 548"/>
                        <a:gd name="T89" fmla="*/ 420 h 612"/>
                        <a:gd name="T90" fmla="*/ 21 w 548"/>
                        <a:gd name="T91" fmla="*/ 385 h 612"/>
                        <a:gd name="T92" fmla="*/ 14 w 548"/>
                        <a:gd name="T93" fmla="*/ 354 h 612"/>
                        <a:gd name="T94" fmla="*/ 7 w 548"/>
                        <a:gd name="T95" fmla="*/ 323 h 612"/>
                        <a:gd name="T96" fmla="*/ 3 w 548"/>
                        <a:gd name="T97" fmla="*/ 295 h 612"/>
                        <a:gd name="T98" fmla="*/ 0 w 548"/>
                        <a:gd name="T99" fmla="*/ 271 h 612"/>
                        <a:gd name="T100" fmla="*/ 0 w 548"/>
                        <a:gd name="T101" fmla="*/ 250 h 612"/>
                        <a:gd name="T102" fmla="*/ 0 w 548"/>
                        <a:gd name="T103" fmla="*/ 235 h 612"/>
                        <a:gd name="T104" fmla="*/ 144 w 548"/>
                        <a:gd name="T105" fmla="*/ 0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48" h="612">
                          <a:moveTo>
                            <a:pt x="144" y="0"/>
                          </a:moveTo>
                          <a:lnTo>
                            <a:pt x="149" y="2"/>
                          </a:lnTo>
                          <a:lnTo>
                            <a:pt x="158" y="8"/>
                          </a:lnTo>
                          <a:lnTo>
                            <a:pt x="174" y="17"/>
                          </a:lnTo>
                          <a:lnTo>
                            <a:pt x="195" y="30"/>
                          </a:lnTo>
                          <a:lnTo>
                            <a:pt x="220" y="44"/>
                          </a:lnTo>
                          <a:lnTo>
                            <a:pt x="248" y="61"/>
                          </a:lnTo>
                          <a:lnTo>
                            <a:pt x="279" y="80"/>
                          </a:lnTo>
                          <a:lnTo>
                            <a:pt x="312" y="98"/>
                          </a:lnTo>
                          <a:lnTo>
                            <a:pt x="344" y="118"/>
                          </a:lnTo>
                          <a:lnTo>
                            <a:pt x="379" y="139"/>
                          </a:lnTo>
                          <a:lnTo>
                            <a:pt x="411" y="159"/>
                          </a:lnTo>
                          <a:lnTo>
                            <a:pt x="442" y="179"/>
                          </a:lnTo>
                          <a:lnTo>
                            <a:pt x="470" y="198"/>
                          </a:lnTo>
                          <a:lnTo>
                            <a:pt x="495" y="215"/>
                          </a:lnTo>
                          <a:lnTo>
                            <a:pt x="517" y="230"/>
                          </a:lnTo>
                          <a:lnTo>
                            <a:pt x="534" y="243"/>
                          </a:lnTo>
                          <a:lnTo>
                            <a:pt x="545" y="253"/>
                          </a:lnTo>
                          <a:lnTo>
                            <a:pt x="548" y="263"/>
                          </a:lnTo>
                          <a:lnTo>
                            <a:pt x="543" y="275"/>
                          </a:lnTo>
                          <a:lnTo>
                            <a:pt x="529" y="288"/>
                          </a:lnTo>
                          <a:lnTo>
                            <a:pt x="509" y="300"/>
                          </a:lnTo>
                          <a:lnTo>
                            <a:pt x="483" y="316"/>
                          </a:lnTo>
                          <a:lnTo>
                            <a:pt x="453" y="331"/>
                          </a:lnTo>
                          <a:lnTo>
                            <a:pt x="419" y="350"/>
                          </a:lnTo>
                          <a:lnTo>
                            <a:pt x="383" y="368"/>
                          </a:lnTo>
                          <a:lnTo>
                            <a:pt x="346" y="390"/>
                          </a:lnTo>
                          <a:lnTo>
                            <a:pt x="310" y="415"/>
                          </a:lnTo>
                          <a:lnTo>
                            <a:pt x="276" y="440"/>
                          </a:lnTo>
                          <a:lnTo>
                            <a:pt x="243" y="468"/>
                          </a:lnTo>
                          <a:lnTo>
                            <a:pt x="216" y="499"/>
                          </a:lnTo>
                          <a:lnTo>
                            <a:pt x="192" y="531"/>
                          </a:lnTo>
                          <a:lnTo>
                            <a:pt x="175" y="567"/>
                          </a:lnTo>
                          <a:lnTo>
                            <a:pt x="164" y="592"/>
                          </a:lnTo>
                          <a:lnTo>
                            <a:pt x="153" y="606"/>
                          </a:lnTo>
                          <a:lnTo>
                            <a:pt x="141" y="612"/>
                          </a:lnTo>
                          <a:lnTo>
                            <a:pt x="129" y="611"/>
                          </a:lnTo>
                          <a:lnTo>
                            <a:pt x="115" y="601"/>
                          </a:lnTo>
                          <a:lnTo>
                            <a:pt x="102" y="587"/>
                          </a:lnTo>
                          <a:lnTo>
                            <a:pt x="88" y="567"/>
                          </a:lnTo>
                          <a:lnTo>
                            <a:pt x="76" y="542"/>
                          </a:lnTo>
                          <a:lnTo>
                            <a:pt x="63" y="514"/>
                          </a:lnTo>
                          <a:lnTo>
                            <a:pt x="52" y="485"/>
                          </a:lnTo>
                          <a:lnTo>
                            <a:pt x="42" y="452"/>
                          </a:lnTo>
                          <a:lnTo>
                            <a:pt x="31" y="420"/>
                          </a:lnTo>
                          <a:lnTo>
                            <a:pt x="21" y="385"/>
                          </a:lnTo>
                          <a:lnTo>
                            <a:pt x="14" y="354"/>
                          </a:lnTo>
                          <a:lnTo>
                            <a:pt x="7" y="323"/>
                          </a:lnTo>
                          <a:lnTo>
                            <a:pt x="3" y="295"/>
                          </a:lnTo>
                          <a:lnTo>
                            <a:pt x="0" y="271"/>
                          </a:lnTo>
                          <a:lnTo>
                            <a:pt x="0" y="250"/>
                          </a:lnTo>
                          <a:lnTo>
                            <a:pt x="0" y="235"/>
                          </a:lnTo>
                          <a:lnTo>
                            <a:pt x="144" y="0"/>
                          </a:lnTo>
                          <a:close/>
                        </a:path>
                      </a:pathLst>
                    </a:custGeom>
                    <a:solidFill>
                      <a:srgbClr val="E8D5B7">
                        <a:lumMod val="9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71" name="Freeform 16"/>
                    <p:cNvSpPr>
                      <a:spLocks/>
                    </p:cNvSpPr>
                    <p:nvPr/>
                  </p:nvSpPr>
                  <p:spPr bwMode="auto">
                    <a:xfrm>
                      <a:off x="4837132" y="3098801"/>
                      <a:ext cx="266681" cy="495300"/>
                    </a:xfrm>
                    <a:custGeom>
                      <a:avLst/>
                      <a:gdLst>
                        <a:gd name="T0" fmla="*/ 93 w 321"/>
                        <a:gd name="T1" fmla="*/ 0 h 622"/>
                        <a:gd name="T2" fmla="*/ 321 w 321"/>
                        <a:gd name="T3" fmla="*/ 378 h 622"/>
                        <a:gd name="T4" fmla="*/ 222 w 321"/>
                        <a:gd name="T5" fmla="*/ 622 h 622"/>
                        <a:gd name="T6" fmla="*/ 219 w 321"/>
                        <a:gd name="T7" fmla="*/ 617 h 622"/>
                        <a:gd name="T8" fmla="*/ 212 w 321"/>
                        <a:gd name="T9" fmla="*/ 608 h 622"/>
                        <a:gd name="T10" fmla="*/ 203 w 321"/>
                        <a:gd name="T11" fmla="*/ 591 h 622"/>
                        <a:gd name="T12" fmla="*/ 191 w 321"/>
                        <a:gd name="T13" fmla="*/ 568 h 622"/>
                        <a:gd name="T14" fmla="*/ 175 w 321"/>
                        <a:gd name="T15" fmla="*/ 540 h 622"/>
                        <a:gd name="T16" fmla="*/ 158 w 321"/>
                        <a:gd name="T17" fmla="*/ 509 h 622"/>
                        <a:gd name="T18" fmla="*/ 139 w 321"/>
                        <a:gd name="T19" fmla="*/ 473 h 622"/>
                        <a:gd name="T20" fmla="*/ 121 w 321"/>
                        <a:gd name="T21" fmla="*/ 436 h 622"/>
                        <a:gd name="T22" fmla="*/ 101 w 321"/>
                        <a:gd name="T23" fmla="*/ 395 h 622"/>
                        <a:gd name="T24" fmla="*/ 82 w 321"/>
                        <a:gd name="T25" fmla="*/ 354 h 622"/>
                        <a:gd name="T26" fmla="*/ 63 w 321"/>
                        <a:gd name="T27" fmla="*/ 312 h 622"/>
                        <a:gd name="T28" fmla="*/ 45 w 321"/>
                        <a:gd name="T29" fmla="*/ 268 h 622"/>
                        <a:gd name="T30" fmla="*/ 29 w 321"/>
                        <a:gd name="T31" fmla="*/ 226 h 622"/>
                        <a:gd name="T32" fmla="*/ 17 w 321"/>
                        <a:gd name="T33" fmla="*/ 186 h 622"/>
                        <a:gd name="T34" fmla="*/ 6 w 321"/>
                        <a:gd name="T35" fmla="*/ 147 h 622"/>
                        <a:gd name="T36" fmla="*/ 0 w 321"/>
                        <a:gd name="T37" fmla="*/ 111 h 622"/>
                        <a:gd name="T38" fmla="*/ 93 w 321"/>
                        <a:gd name="T39" fmla="*/ 0 h 622"/>
                        <a:gd name="connsiteX0" fmla="*/ 3331 w 10434"/>
                        <a:gd name="connsiteY0" fmla="*/ 0 h 10000"/>
                        <a:gd name="connsiteX1" fmla="*/ 10434 w 10434"/>
                        <a:gd name="connsiteY1" fmla="*/ 6077 h 10000"/>
                        <a:gd name="connsiteX2" fmla="*/ 7350 w 10434"/>
                        <a:gd name="connsiteY2" fmla="*/ 10000 h 10000"/>
                        <a:gd name="connsiteX3" fmla="*/ 7256 w 10434"/>
                        <a:gd name="connsiteY3" fmla="*/ 9920 h 10000"/>
                        <a:gd name="connsiteX4" fmla="*/ 7038 w 10434"/>
                        <a:gd name="connsiteY4" fmla="*/ 9775 h 10000"/>
                        <a:gd name="connsiteX5" fmla="*/ 6758 w 10434"/>
                        <a:gd name="connsiteY5" fmla="*/ 9502 h 10000"/>
                        <a:gd name="connsiteX6" fmla="*/ 6384 w 10434"/>
                        <a:gd name="connsiteY6" fmla="*/ 9132 h 10000"/>
                        <a:gd name="connsiteX7" fmla="*/ 5886 w 10434"/>
                        <a:gd name="connsiteY7" fmla="*/ 8682 h 10000"/>
                        <a:gd name="connsiteX8" fmla="*/ 5356 w 10434"/>
                        <a:gd name="connsiteY8" fmla="*/ 8183 h 10000"/>
                        <a:gd name="connsiteX9" fmla="*/ 4764 w 10434"/>
                        <a:gd name="connsiteY9" fmla="*/ 7605 h 10000"/>
                        <a:gd name="connsiteX10" fmla="*/ 4203 w 10434"/>
                        <a:gd name="connsiteY10" fmla="*/ 7010 h 10000"/>
                        <a:gd name="connsiteX11" fmla="*/ 3580 w 10434"/>
                        <a:gd name="connsiteY11" fmla="*/ 6350 h 10000"/>
                        <a:gd name="connsiteX12" fmla="*/ 2989 w 10434"/>
                        <a:gd name="connsiteY12" fmla="*/ 5691 h 10000"/>
                        <a:gd name="connsiteX13" fmla="*/ 2397 w 10434"/>
                        <a:gd name="connsiteY13" fmla="*/ 5016 h 10000"/>
                        <a:gd name="connsiteX14" fmla="*/ 1836 w 10434"/>
                        <a:gd name="connsiteY14" fmla="*/ 4309 h 10000"/>
                        <a:gd name="connsiteX15" fmla="*/ 1337 w 10434"/>
                        <a:gd name="connsiteY15" fmla="*/ 3633 h 10000"/>
                        <a:gd name="connsiteX16" fmla="*/ 964 w 10434"/>
                        <a:gd name="connsiteY16" fmla="*/ 2990 h 10000"/>
                        <a:gd name="connsiteX17" fmla="*/ 621 w 10434"/>
                        <a:gd name="connsiteY17" fmla="*/ 2363 h 10000"/>
                        <a:gd name="connsiteX18" fmla="*/ 0 w 10434"/>
                        <a:gd name="connsiteY18" fmla="*/ 1002 h 10000"/>
                        <a:gd name="connsiteX19" fmla="*/ 3331 w 10434"/>
                        <a:gd name="connsiteY19"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434" h="10000">
                          <a:moveTo>
                            <a:pt x="3331" y="0"/>
                          </a:moveTo>
                          <a:lnTo>
                            <a:pt x="10434" y="6077"/>
                          </a:lnTo>
                          <a:lnTo>
                            <a:pt x="7350" y="10000"/>
                          </a:lnTo>
                          <a:cubicBezTo>
                            <a:pt x="7319" y="9973"/>
                            <a:pt x="7287" y="9947"/>
                            <a:pt x="7256" y="9920"/>
                          </a:cubicBezTo>
                          <a:lnTo>
                            <a:pt x="7038" y="9775"/>
                          </a:lnTo>
                          <a:lnTo>
                            <a:pt x="6758" y="9502"/>
                          </a:lnTo>
                          <a:lnTo>
                            <a:pt x="6384" y="9132"/>
                          </a:lnTo>
                          <a:lnTo>
                            <a:pt x="5886" y="8682"/>
                          </a:lnTo>
                          <a:lnTo>
                            <a:pt x="5356" y="8183"/>
                          </a:lnTo>
                          <a:lnTo>
                            <a:pt x="4764" y="7605"/>
                          </a:lnTo>
                          <a:lnTo>
                            <a:pt x="4203" y="7010"/>
                          </a:lnTo>
                          <a:lnTo>
                            <a:pt x="3580" y="6350"/>
                          </a:lnTo>
                          <a:lnTo>
                            <a:pt x="2989" y="5691"/>
                          </a:lnTo>
                          <a:lnTo>
                            <a:pt x="2397" y="5016"/>
                          </a:lnTo>
                          <a:lnTo>
                            <a:pt x="1836" y="4309"/>
                          </a:lnTo>
                          <a:lnTo>
                            <a:pt x="1337" y="3633"/>
                          </a:lnTo>
                          <a:lnTo>
                            <a:pt x="964" y="2990"/>
                          </a:lnTo>
                          <a:lnTo>
                            <a:pt x="621" y="2363"/>
                          </a:lnTo>
                          <a:lnTo>
                            <a:pt x="0" y="1002"/>
                          </a:lnTo>
                          <a:lnTo>
                            <a:pt x="3331" y="0"/>
                          </a:lnTo>
                          <a:close/>
                        </a:path>
                      </a:pathLst>
                    </a:custGeom>
                    <a:solidFill>
                      <a:sysClr val="window" lastClr="FFFFFF">
                        <a:lumMod val="8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72" name="Freeform 17"/>
                    <p:cNvSpPr>
                      <a:spLocks/>
                    </p:cNvSpPr>
                    <p:nvPr/>
                  </p:nvSpPr>
                  <p:spPr bwMode="auto">
                    <a:xfrm>
                      <a:off x="5848351" y="3763963"/>
                      <a:ext cx="500063" cy="234950"/>
                    </a:xfrm>
                    <a:custGeom>
                      <a:avLst/>
                      <a:gdLst>
                        <a:gd name="T0" fmla="*/ 527 w 631"/>
                        <a:gd name="T1" fmla="*/ 0 h 295"/>
                        <a:gd name="T2" fmla="*/ 631 w 631"/>
                        <a:gd name="T3" fmla="*/ 140 h 295"/>
                        <a:gd name="T4" fmla="*/ 527 w 631"/>
                        <a:gd name="T5" fmla="*/ 262 h 295"/>
                        <a:gd name="T6" fmla="*/ 510 w 631"/>
                        <a:gd name="T7" fmla="*/ 205 h 295"/>
                        <a:gd name="T8" fmla="*/ 486 w 631"/>
                        <a:gd name="T9" fmla="*/ 146 h 295"/>
                        <a:gd name="T10" fmla="*/ 386 w 631"/>
                        <a:gd name="T11" fmla="*/ 166 h 295"/>
                        <a:gd name="T12" fmla="*/ 459 w 631"/>
                        <a:gd name="T13" fmla="*/ 295 h 295"/>
                        <a:gd name="T14" fmla="*/ 252 w 631"/>
                        <a:gd name="T15" fmla="*/ 189 h 295"/>
                        <a:gd name="T16" fmla="*/ 0 w 631"/>
                        <a:gd name="T17" fmla="*/ 228 h 295"/>
                        <a:gd name="T18" fmla="*/ 140 w 631"/>
                        <a:gd name="T19" fmla="*/ 42 h 295"/>
                        <a:gd name="T20" fmla="*/ 291 w 631"/>
                        <a:gd name="T21" fmla="*/ 42 h 295"/>
                        <a:gd name="T22" fmla="*/ 527 w 631"/>
                        <a:gd name="T23" fmla="*/ 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31" h="295">
                          <a:moveTo>
                            <a:pt x="527" y="0"/>
                          </a:moveTo>
                          <a:lnTo>
                            <a:pt x="631" y="140"/>
                          </a:lnTo>
                          <a:lnTo>
                            <a:pt x="527" y="262"/>
                          </a:lnTo>
                          <a:lnTo>
                            <a:pt x="510" y="205"/>
                          </a:lnTo>
                          <a:lnTo>
                            <a:pt x="486" y="146"/>
                          </a:lnTo>
                          <a:lnTo>
                            <a:pt x="386" y="166"/>
                          </a:lnTo>
                          <a:lnTo>
                            <a:pt x="459" y="295"/>
                          </a:lnTo>
                          <a:lnTo>
                            <a:pt x="252" y="189"/>
                          </a:lnTo>
                          <a:lnTo>
                            <a:pt x="0" y="228"/>
                          </a:lnTo>
                          <a:lnTo>
                            <a:pt x="140" y="42"/>
                          </a:lnTo>
                          <a:lnTo>
                            <a:pt x="291" y="42"/>
                          </a:lnTo>
                          <a:lnTo>
                            <a:pt x="527" y="0"/>
                          </a:lnTo>
                          <a:close/>
                        </a:path>
                      </a:pathLst>
                    </a:custGeom>
                    <a:solidFill>
                      <a:srgbClr val="E8D5B7">
                        <a:lumMod val="9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73" name="Freeform 18"/>
                    <p:cNvSpPr>
                      <a:spLocks/>
                    </p:cNvSpPr>
                    <p:nvPr/>
                  </p:nvSpPr>
                  <p:spPr bwMode="auto">
                    <a:xfrm>
                      <a:off x="4779963" y="3452813"/>
                      <a:ext cx="1204913" cy="565150"/>
                    </a:xfrm>
                    <a:custGeom>
                      <a:avLst/>
                      <a:gdLst>
                        <a:gd name="T0" fmla="*/ 205 w 1517"/>
                        <a:gd name="T1" fmla="*/ 6 h 713"/>
                        <a:gd name="T2" fmla="*/ 236 w 1517"/>
                        <a:gd name="T3" fmla="*/ 27 h 713"/>
                        <a:gd name="T4" fmla="*/ 291 w 1517"/>
                        <a:gd name="T5" fmla="*/ 58 h 713"/>
                        <a:gd name="T6" fmla="*/ 361 w 1517"/>
                        <a:gd name="T7" fmla="*/ 95 h 713"/>
                        <a:gd name="T8" fmla="*/ 441 w 1517"/>
                        <a:gd name="T9" fmla="*/ 138 h 713"/>
                        <a:gd name="T10" fmla="*/ 527 w 1517"/>
                        <a:gd name="T11" fmla="*/ 182 h 713"/>
                        <a:gd name="T12" fmla="*/ 612 w 1517"/>
                        <a:gd name="T13" fmla="*/ 227 h 713"/>
                        <a:gd name="T14" fmla="*/ 691 w 1517"/>
                        <a:gd name="T15" fmla="*/ 266 h 713"/>
                        <a:gd name="T16" fmla="*/ 760 w 1517"/>
                        <a:gd name="T17" fmla="*/ 300 h 713"/>
                        <a:gd name="T18" fmla="*/ 809 w 1517"/>
                        <a:gd name="T19" fmla="*/ 326 h 713"/>
                        <a:gd name="T20" fmla="*/ 837 w 1517"/>
                        <a:gd name="T21" fmla="*/ 340 h 713"/>
                        <a:gd name="T22" fmla="*/ 1517 w 1517"/>
                        <a:gd name="T23" fmla="*/ 401 h 713"/>
                        <a:gd name="T24" fmla="*/ 1491 w 1517"/>
                        <a:gd name="T25" fmla="*/ 702 h 713"/>
                        <a:gd name="T26" fmla="*/ 1452 w 1517"/>
                        <a:gd name="T27" fmla="*/ 704 h 713"/>
                        <a:gd name="T28" fmla="*/ 1382 w 1517"/>
                        <a:gd name="T29" fmla="*/ 707 h 713"/>
                        <a:gd name="T30" fmla="*/ 1289 w 1517"/>
                        <a:gd name="T31" fmla="*/ 710 h 713"/>
                        <a:gd name="T32" fmla="*/ 1182 w 1517"/>
                        <a:gd name="T33" fmla="*/ 713 h 713"/>
                        <a:gd name="T34" fmla="*/ 1070 w 1517"/>
                        <a:gd name="T35" fmla="*/ 711 h 713"/>
                        <a:gd name="T36" fmla="*/ 960 w 1517"/>
                        <a:gd name="T37" fmla="*/ 708 h 713"/>
                        <a:gd name="T38" fmla="*/ 862 w 1517"/>
                        <a:gd name="T39" fmla="*/ 700 h 713"/>
                        <a:gd name="T40" fmla="*/ 783 w 1517"/>
                        <a:gd name="T41" fmla="*/ 688 h 713"/>
                        <a:gd name="T42" fmla="*/ 725 w 1517"/>
                        <a:gd name="T43" fmla="*/ 668 h 713"/>
                        <a:gd name="T44" fmla="*/ 656 w 1517"/>
                        <a:gd name="T45" fmla="*/ 641 h 713"/>
                        <a:gd name="T46" fmla="*/ 573 w 1517"/>
                        <a:gd name="T47" fmla="*/ 612 h 713"/>
                        <a:gd name="T48" fmla="*/ 485 w 1517"/>
                        <a:gd name="T49" fmla="*/ 581 h 713"/>
                        <a:gd name="T50" fmla="*/ 395 w 1517"/>
                        <a:gd name="T51" fmla="*/ 550 h 713"/>
                        <a:gd name="T52" fmla="*/ 311 w 1517"/>
                        <a:gd name="T53" fmla="*/ 520 h 713"/>
                        <a:gd name="T54" fmla="*/ 239 w 1517"/>
                        <a:gd name="T55" fmla="*/ 495 h 713"/>
                        <a:gd name="T56" fmla="*/ 185 w 1517"/>
                        <a:gd name="T57" fmla="*/ 477 h 713"/>
                        <a:gd name="T58" fmla="*/ 154 w 1517"/>
                        <a:gd name="T59" fmla="*/ 468 h 713"/>
                        <a:gd name="T60" fmla="*/ 148 w 1517"/>
                        <a:gd name="T61" fmla="*/ 466 h 713"/>
                        <a:gd name="T62" fmla="*/ 129 w 1517"/>
                        <a:gd name="T63" fmla="*/ 458 h 713"/>
                        <a:gd name="T64" fmla="*/ 98 w 1517"/>
                        <a:gd name="T65" fmla="*/ 441 h 713"/>
                        <a:gd name="T66" fmla="*/ 62 w 1517"/>
                        <a:gd name="T67" fmla="*/ 409 h 713"/>
                        <a:gd name="T68" fmla="*/ 30 w 1517"/>
                        <a:gd name="T69" fmla="*/ 360 h 713"/>
                        <a:gd name="T70" fmla="*/ 6 w 1517"/>
                        <a:gd name="T71" fmla="*/ 291 h 713"/>
                        <a:gd name="T72" fmla="*/ 0 w 1517"/>
                        <a:gd name="T73" fmla="*/ 207 h 713"/>
                        <a:gd name="T74" fmla="*/ 19 w 1517"/>
                        <a:gd name="T75" fmla="*/ 141 h 713"/>
                        <a:gd name="T76" fmla="*/ 53 w 1517"/>
                        <a:gd name="T77" fmla="*/ 90 h 713"/>
                        <a:gd name="T78" fmla="*/ 95 w 1517"/>
                        <a:gd name="T79" fmla="*/ 51 h 713"/>
                        <a:gd name="T80" fmla="*/ 138 w 1517"/>
                        <a:gd name="T81" fmla="*/ 25 h 713"/>
                        <a:gd name="T82" fmla="*/ 174 w 1517"/>
                        <a:gd name="T83" fmla="*/ 8 h 713"/>
                        <a:gd name="T84" fmla="*/ 196 w 1517"/>
                        <a:gd name="T85" fmla="*/ 0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517" h="713">
                          <a:moveTo>
                            <a:pt x="199" y="0"/>
                          </a:moveTo>
                          <a:lnTo>
                            <a:pt x="205" y="6"/>
                          </a:lnTo>
                          <a:lnTo>
                            <a:pt x="218" y="16"/>
                          </a:lnTo>
                          <a:lnTo>
                            <a:pt x="236" y="27"/>
                          </a:lnTo>
                          <a:lnTo>
                            <a:pt x="261" y="41"/>
                          </a:lnTo>
                          <a:lnTo>
                            <a:pt x="291" y="58"/>
                          </a:lnTo>
                          <a:lnTo>
                            <a:pt x="323" y="76"/>
                          </a:lnTo>
                          <a:lnTo>
                            <a:pt x="361" y="95"/>
                          </a:lnTo>
                          <a:lnTo>
                            <a:pt x="399" y="117"/>
                          </a:lnTo>
                          <a:lnTo>
                            <a:pt x="441" y="138"/>
                          </a:lnTo>
                          <a:lnTo>
                            <a:pt x="483" y="160"/>
                          </a:lnTo>
                          <a:lnTo>
                            <a:pt x="527" y="182"/>
                          </a:lnTo>
                          <a:lnTo>
                            <a:pt x="570" y="205"/>
                          </a:lnTo>
                          <a:lnTo>
                            <a:pt x="612" y="227"/>
                          </a:lnTo>
                          <a:lnTo>
                            <a:pt x="652" y="247"/>
                          </a:lnTo>
                          <a:lnTo>
                            <a:pt x="691" y="266"/>
                          </a:lnTo>
                          <a:lnTo>
                            <a:pt x="727" y="284"/>
                          </a:lnTo>
                          <a:lnTo>
                            <a:pt x="760" y="300"/>
                          </a:lnTo>
                          <a:lnTo>
                            <a:pt x="788" y="314"/>
                          </a:lnTo>
                          <a:lnTo>
                            <a:pt x="809" y="326"/>
                          </a:lnTo>
                          <a:lnTo>
                            <a:pt x="826" y="334"/>
                          </a:lnTo>
                          <a:lnTo>
                            <a:pt x="837" y="340"/>
                          </a:lnTo>
                          <a:lnTo>
                            <a:pt x="842" y="342"/>
                          </a:lnTo>
                          <a:lnTo>
                            <a:pt x="1517" y="401"/>
                          </a:lnTo>
                          <a:lnTo>
                            <a:pt x="1497" y="702"/>
                          </a:lnTo>
                          <a:lnTo>
                            <a:pt x="1491" y="702"/>
                          </a:lnTo>
                          <a:lnTo>
                            <a:pt x="1477" y="702"/>
                          </a:lnTo>
                          <a:lnTo>
                            <a:pt x="1452" y="704"/>
                          </a:lnTo>
                          <a:lnTo>
                            <a:pt x="1421" y="705"/>
                          </a:lnTo>
                          <a:lnTo>
                            <a:pt x="1382" y="707"/>
                          </a:lnTo>
                          <a:lnTo>
                            <a:pt x="1339" y="708"/>
                          </a:lnTo>
                          <a:lnTo>
                            <a:pt x="1289" y="710"/>
                          </a:lnTo>
                          <a:lnTo>
                            <a:pt x="1238" y="711"/>
                          </a:lnTo>
                          <a:lnTo>
                            <a:pt x="1182" y="713"/>
                          </a:lnTo>
                          <a:lnTo>
                            <a:pt x="1126" y="713"/>
                          </a:lnTo>
                          <a:lnTo>
                            <a:pt x="1070" y="711"/>
                          </a:lnTo>
                          <a:lnTo>
                            <a:pt x="1014" y="711"/>
                          </a:lnTo>
                          <a:lnTo>
                            <a:pt x="960" y="708"/>
                          </a:lnTo>
                          <a:lnTo>
                            <a:pt x="909" y="705"/>
                          </a:lnTo>
                          <a:lnTo>
                            <a:pt x="862" y="700"/>
                          </a:lnTo>
                          <a:lnTo>
                            <a:pt x="820" y="694"/>
                          </a:lnTo>
                          <a:lnTo>
                            <a:pt x="783" y="688"/>
                          </a:lnTo>
                          <a:lnTo>
                            <a:pt x="753" y="679"/>
                          </a:lnTo>
                          <a:lnTo>
                            <a:pt x="725" y="668"/>
                          </a:lnTo>
                          <a:lnTo>
                            <a:pt x="693" y="655"/>
                          </a:lnTo>
                          <a:lnTo>
                            <a:pt x="656" y="641"/>
                          </a:lnTo>
                          <a:lnTo>
                            <a:pt x="615" y="627"/>
                          </a:lnTo>
                          <a:lnTo>
                            <a:pt x="573" y="612"/>
                          </a:lnTo>
                          <a:lnTo>
                            <a:pt x="530" y="596"/>
                          </a:lnTo>
                          <a:lnTo>
                            <a:pt x="485" y="581"/>
                          </a:lnTo>
                          <a:lnTo>
                            <a:pt x="440" y="565"/>
                          </a:lnTo>
                          <a:lnTo>
                            <a:pt x="395" y="550"/>
                          </a:lnTo>
                          <a:lnTo>
                            <a:pt x="351" y="534"/>
                          </a:lnTo>
                          <a:lnTo>
                            <a:pt x="311" y="520"/>
                          </a:lnTo>
                          <a:lnTo>
                            <a:pt x="274" y="508"/>
                          </a:lnTo>
                          <a:lnTo>
                            <a:pt x="239" y="495"/>
                          </a:lnTo>
                          <a:lnTo>
                            <a:pt x="208" y="486"/>
                          </a:lnTo>
                          <a:lnTo>
                            <a:pt x="185" y="477"/>
                          </a:lnTo>
                          <a:lnTo>
                            <a:pt x="166" y="471"/>
                          </a:lnTo>
                          <a:lnTo>
                            <a:pt x="154" y="468"/>
                          </a:lnTo>
                          <a:lnTo>
                            <a:pt x="151" y="466"/>
                          </a:lnTo>
                          <a:lnTo>
                            <a:pt x="148" y="466"/>
                          </a:lnTo>
                          <a:lnTo>
                            <a:pt x="140" y="463"/>
                          </a:lnTo>
                          <a:lnTo>
                            <a:pt x="129" y="458"/>
                          </a:lnTo>
                          <a:lnTo>
                            <a:pt x="115" y="450"/>
                          </a:lnTo>
                          <a:lnTo>
                            <a:pt x="98" y="441"/>
                          </a:lnTo>
                          <a:lnTo>
                            <a:pt x="81" y="427"/>
                          </a:lnTo>
                          <a:lnTo>
                            <a:pt x="62" y="409"/>
                          </a:lnTo>
                          <a:lnTo>
                            <a:pt x="45" y="387"/>
                          </a:lnTo>
                          <a:lnTo>
                            <a:pt x="30" y="360"/>
                          </a:lnTo>
                          <a:lnTo>
                            <a:pt x="16" y="328"/>
                          </a:lnTo>
                          <a:lnTo>
                            <a:pt x="6" y="291"/>
                          </a:lnTo>
                          <a:lnTo>
                            <a:pt x="0" y="245"/>
                          </a:lnTo>
                          <a:lnTo>
                            <a:pt x="0" y="207"/>
                          </a:lnTo>
                          <a:lnTo>
                            <a:pt x="6" y="172"/>
                          </a:lnTo>
                          <a:lnTo>
                            <a:pt x="19" y="141"/>
                          </a:lnTo>
                          <a:lnTo>
                            <a:pt x="34" y="115"/>
                          </a:lnTo>
                          <a:lnTo>
                            <a:pt x="53" y="90"/>
                          </a:lnTo>
                          <a:lnTo>
                            <a:pt x="73" y="70"/>
                          </a:lnTo>
                          <a:lnTo>
                            <a:pt x="95" y="51"/>
                          </a:lnTo>
                          <a:lnTo>
                            <a:pt x="117" y="37"/>
                          </a:lnTo>
                          <a:lnTo>
                            <a:pt x="138" y="25"/>
                          </a:lnTo>
                          <a:lnTo>
                            <a:pt x="157" y="16"/>
                          </a:lnTo>
                          <a:lnTo>
                            <a:pt x="174" y="8"/>
                          </a:lnTo>
                          <a:lnTo>
                            <a:pt x="188" y="3"/>
                          </a:lnTo>
                          <a:lnTo>
                            <a:pt x="196" y="0"/>
                          </a:lnTo>
                          <a:lnTo>
                            <a:pt x="199" y="0"/>
                          </a:lnTo>
                          <a:close/>
                        </a:path>
                      </a:pathLst>
                    </a:custGeom>
                    <a:solidFill>
                      <a:srgbClr val="5962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74" name="Freeform 19"/>
                    <p:cNvSpPr>
                      <a:spLocks/>
                    </p:cNvSpPr>
                    <p:nvPr/>
                  </p:nvSpPr>
                  <p:spPr bwMode="auto">
                    <a:xfrm>
                      <a:off x="4848226" y="2309813"/>
                      <a:ext cx="860425" cy="963613"/>
                    </a:xfrm>
                    <a:custGeom>
                      <a:avLst/>
                      <a:gdLst>
                        <a:gd name="T0" fmla="*/ 585 w 1083"/>
                        <a:gd name="T1" fmla="*/ 0 h 1216"/>
                        <a:gd name="T2" fmla="*/ 655 w 1083"/>
                        <a:gd name="T3" fmla="*/ 6 h 1216"/>
                        <a:gd name="T4" fmla="*/ 722 w 1083"/>
                        <a:gd name="T5" fmla="*/ 22 h 1216"/>
                        <a:gd name="T6" fmla="*/ 784 w 1083"/>
                        <a:gd name="T7" fmla="*/ 45 h 1216"/>
                        <a:gd name="T8" fmla="*/ 841 w 1083"/>
                        <a:gd name="T9" fmla="*/ 75 h 1216"/>
                        <a:gd name="T10" fmla="*/ 892 w 1083"/>
                        <a:gd name="T11" fmla="*/ 110 h 1216"/>
                        <a:gd name="T12" fmla="*/ 939 w 1083"/>
                        <a:gd name="T13" fmla="*/ 152 h 1216"/>
                        <a:gd name="T14" fmla="*/ 979 w 1083"/>
                        <a:gd name="T15" fmla="*/ 200 h 1216"/>
                        <a:gd name="T16" fmla="*/ 1014 w 1083"/>
                        <a:gd name="T17" fmla="*/ 253 h 1216"/>
                        <a:gd name="T18" fmla="*/ 1042 w 1083"/>
                        <a:gd name="T19" fmla="*/ 311 h 1216"/>
                        <a:gd name="T20" fmla="*/ 1063 w 1083"/>
                        <a:gd name="T21" fmla="*/ 373 h 1216"/>
                        <a:gd name="T22" fmla="*/ 1077 w 1083"/>
                        <a:gd name="T23" fmla="*/ 438 h 1216"/>
                        <a:gd name="T24" fmla="*/ 1083 w 1083"/>
                        <a:gd name="T25" fmla="*/ 508 h 1216"/>
                        <a:gd name="T26" fmla="*/ 1082 w 1083"/>
                        <a:gd name="T27" fmla="*/ 581 h 1216"/>
                        <a:gd name="T28" fmla="*/ 1074 w 1083"/>
                        <a:gd name="T29" fmla="*/ 657 h 1216"/>
                        <a:gd name="T30" fmla="*/ 1059 w 1083"/>
                        <a:gd name="T31" fmla="*/ 727 h 1216"/>
                        <a:gd name="T32" fmla="*/ 1037 w 1083"/>
                        <a:gd name="T33" fmla="*/ 795 h 1216"/>
                        <a:gd name="T34" fmla="*/ 1009 w 1083"/>
                        <a:gd name="T35" fmla="*/ 859 h 1216"/>
                        <a:gd name="T36" fmla="*/ 976 w 1083"/>
                        <a:gd name="T37" fmla="*/ 921 h 1216"/>
                        <a:gd name="T38" fmla="*/ 939 w 1083"/>
                        <a:gd name="T39" fmla="*/ 978 h 1216"/>
                        <a:gd name="T40" fmla="*/ 897 w 1083"/>
                        <a:gd name="T41" fmla="*/ 1030 h 1216"/>
                        <a:gd name="T42" fmla="*/ 852 w 1083"/>
                        <a:gd name="T43" fmla="*/ 1078 h 1216"/>
                        <a:gd name="T44" fmla="*/ 802 w 1083"/>
                        <a:gd name="T45" fmla="*/ 1118 h 1216"/>
                        <a:gd name="T46" fmla="*/ 750 w 1083"/>
                        <a:gd name="T47" fmla="*/ 1154 h 1216"/>
                        <a:gd name="T48" fmla="*/ 694 w 1083"/>
                        <a:gd name="T49" fmla="*/ 1182 h 1216"/>
                        <a:gd name="T50" fmla="*/ 635 w 1083"/>
                        <a:gd name="T51" fmla="*/ 1202 h 1216"/>
                        <a:gd name="T52" fmla="*/ 574 w 1083"/>
                        <a:gd name="T53" fmla="*/ 1213 h 1216"/>
                        <a:gd name="T54" fmla="*/ 512 w 1083"/>
                        <a:gd name="T55" fmla="*/ 1216 h 1216"/>
                        <a:gd name="T56" fmla="*/ 448 w 1083"/>
                        <a:gd name="T57" fmla="*/ 1210 h 1216"/>
                        <a:gd name="T58" fmla="*/ 388 w 1083"/>
                        <a:gd name="T59" fmla="*/ 1196 h 1216"/>
                        <a:gd name="T60" fmla="*/ 330 w 1083"/>
                        <a:gd name="T61" fmla="*/ 1176 h 1216"/>
                        <a:gd name="T62" fmla="*/ 278 w 1083"/>
                        <a:gd name="T63" fmla="*/ 1148 h 1216"/>
                        <a:gd name="T64" fmla="*/ 228 w 1083"/>
                        <a:gd name="T65" fmla="*/ 1115 h 1216"/>
                        <a:gd name="T66" fmla="*/ 183 w 1083"/>
                        <a:gd name="T67" fmla="*/ 1076 h 1216"/>
                        <a:gd name="T68" fmla="*/ 141 w 1083"/>
                        <a:gd name="T69" fmla="*/ 1031 h 1216"/>
                        <a:gd name="T70" fmla="*/ 105 w 1083"/>
                        <a:gd name="T71" fmla="*/ 983 h 1216"/>
                        <a:gd name="T72" fmla="*/ 73 w 1083"/>
                        <a:gd name="T73" fmla="*/ 932 h 1216"/>
                        <a:gd name="T74" fmla="*/ 45 w 1083"/>
                        <a:gd name="T75" fmla="*/ 870 h 1216"/>
                        <a:gd name="T76" fmla="*/ 23 w 1083"/>
                        <a:gd name="T77" fmla="*/ 803 h 1216"/>
                        <a:gd name="T78" fmla="*/ 7 w 1083"/>
                        <a:gd name="T79" fmla="*/ 735 h 1216"/>
                        <a:gd name="T80" fmla="*/ 0 w 1083"/>
                        <a:gd name="T81" fmla="*/ 663 h 1216"/>
                        <a:gd name="T82" fmla="*/ 0 w 1083"/>
                        <a:gd name="T83" fmla="*/ 590 h 1216"/>
                        <a:gd name="T84" fmla="*/ 9 w 1083"/>
                        <a:gd name="T85" fmla="*/ 516 h 1216"/>
                        <a:gd name="T86" fmla="*/ 26 w 1083"/>
                        <a:gd name="T87" fmla="*/ 441 h 1216"/>
                        <a:gd name="T88" fmla="*/ 51 w 1083"/>
                        <a:gd name="T89" fmla="*/ 370 h 1216"/>
                        <a:gd name="T90" fmla="*/ 82 w 1083"/>
                        <a:gd name="T91" fmla="*/ 305 h 1216"/>
                        <a:gd name="T92" fmla="*/ 121 w 1083"/>
                        <a:gd name="T93" fmla="*/ 244 h 1216"/>
                        <a:gd name="T94" fmla="*/ 164 w 1083"/>
                        <a:gd name="T95" fmla="*/ 188 h 1216"/>
                        <a:gd name="T96" fmla="*/ 214 w 1083"/>
                        <a:gd name="T97" fmla="*/ 140 h 1216"/>
                        <a:gd name="T98" fmla="*/ 268 w 1083"/>
                        <a:gd name="T99" fmla="*/ 96 h 1216"/>
                        <a:gd name="T100" fmla="*/ 326 w 1083"/>
                        <a:gd name="T101" fmla="*/ 61 h 1216"/>
                        <a:gd name="T102" fmla="*/ 388 w 1083"/>
                        <a:gd name="T103" fmla="*/ 33 h 1216"/>
                        <a:gd name="T104" fmla="*/ 452 w 1083"/>
                        <a:gd name="T105" fmla="*/ 14 h 1216"/>
                        <a:gd name="T106" fmla="*/ 518 w 1083"/>
                        <a:gd name="T107" fmla="*/ 2 h 1216"/>
                        <a:gd name="T108" fmla="*/ 585 w 1083"/>
                        <a:gd name="T109" fmla="*/ 0 h 1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83" h="1216">
                          <a:moveTo>
                            <a:pt x="585" y="0"/>
                          </a:moveTo>
                          <a:lnTo>
                            <a:pt x="655" y="6"/>
                          </a:lnTo>
                          <a:lnTo>
                            <a:pt x="722" y="22"/>
                          </a:lnTo>
                          <a:lnTo>
                            <a:pt x="784" y="45"/>
                          </a:lnTo>
                          <a:lnTo>
                            <a:pt x="841" y="75"/>
                          </a:lnTo>
                          <a:lnTo>
                            <a:pt x="892" y="110"/>
                          </a:lnTo>
                          <a:lnTo>
                            <a:pt x="939" y="152"/>
                          </a:lnTo>
                          <a:lnTo>
                            <a:pt x="979" y="200"/>
                          </a:lnTo>
                          <a:lnTo>
                            <a:pt x="1014" y="253"/>
                          </a:lnTo>
                          <a:lnTo>
                            <a:pt x="1042" y="311"/>
                          </a:lnTo>
                          <a:lnTo>
                            <a:pt x="1063" y="373"/>
                          </a:lnTo>
                          <a:lnTo>
                            <a:pt x="1077" y="438"/>
                          </a:lnTo>
                          <a:lnTo>
                            <a:pt x="1083" y="508"/>
                          </a:lnTo>
                          <a:lnTo>
                            <a:pt x="1082" y="581"/>
                          </a:lnTo>
                          <a:lnTo>
                            <a:pt x="1074" y="657"/>
                          </a:lnTo>
                          <a:lnTo>
                            <a:pt x="1059" y="727"/>
                          </a:lnTo>
                          <a:lnTo>
                            <a:pt x="1037" y="795"/>
                          </a:lnTo>
                          <a:lnTo>
                            <a:pt x="1009" y="859"/>
                          </a:lnTo>
                          <a:lnTo>
                            <a:pt x="976" y="921"/>
                          </a:lnTo>
                          <a:lnTo>
                            <a:pt x="939" y="978"/>
                          </a:lnTo>
                          <a:lnTo>
                            <a:pt x="897" y="1030"/>
                          </a:lnTo>
                          <a:lnTo>
                            <a:pt x="852" y="1078"/>
                          </a:lnTo>
                          <a:lnTo>
                            <a:pt x="802" y="1118"/>
                          </a:lnTo>
                          <a:lnTo>
                            <a:pt x="750" y="1154"/>
                          </a:lnTo>
                          <a:lnTo>
                            <a:pt x="694" y="1182"/>
                          </a:lnTo>
                          <a:lnTo>
                            <a:pt x="635" y="1202"/>
                          </a:lnTo>
                          <a:lnTo>
                            <a:pt x="574" y="1213"/>
                          </a:lnTo>
                          <a:lnTo>
                            <a:pt x="512" y="1216"/>
                          </a:lnTo>
                          <a:lnTo>
                            <a:pt x="448" y="1210"/>
                          </a:lnTo>
                          <a:lnTo>
                            <a:pt x="388" y="1196"/>
                          </a:lnTo>
                          <a:lnTo>
                            <a:pt x="330" y="1176"/>
                          </a:lnTo>
                          <a:lnTo>
                            <a:pt x="278" y="1148"/>
                          </a:lnTo>
                          <a:lnTo>
                            <a:pt x="228" y="1115"/>
                          </a:lnTo>
                          <a:lnTo>
                            <a:pt x="183" y="1076"/>
                          </a:lnTo>
                          <a:lnTo>
                            <a:pt x="141" y="1031"/>
                          </a:lnTo>
                          <a:lnTo>
                            <a:pt x="105" y="983"/>
                          </a:lnTo>
                          <a:lnTo>
                            <a:pt x="73" y="932"/>
                          </a:lnTo>
                          <a:lnTo>
                            <a:pt x="45" y="870"/>
                          </a:lnTo>
                          <a:lnTo>
                            <a:pt x="23" y="803"/>
                          </a:lnTo>
                          <a:lnTo>
                            <a:pt x="7" y="735"/>
                          </a:lnTo>
                          <a:lnTo>
                            <a:pt x="0" y="663"/>
                          </a:lnTo>
                          <a:lnTo>
                            <a:pt x="0" y="590"/>
                          </a:lnTo>
                          <a:lnTo>
                            <a:pt x="9" y="516"/>
                          </a:lnTo>
                          <a:lnTo>
                            <a:pt x="26" y="441"/>
                          </a:lnTo>
                          <a:lnTo>
                            <a:pt x="51" y="370"/>
                          </a:lnTo>
                          <a:lnTo>
                            <a:pt x="82" y="305"/>
                          </a:lnTo>
                          <a:lnTo>
                            <a:pt x="121" y="244"/>
                          </a:lnTo>
                          <a:lnTo>
                            <a:pt x="164" y="188"/>
                          </a:lnTo>
                          <a:lnTo>
                            <a:pt x="214" y="140"/>
                          </a:lnTo>
                          <a:lnTo>
                            <a:pt x="268" y="96"/>
                          </a:lnTo>
                          <a:lnTo>
                            <a:pt x="326" y="61"/>
                          </a:lnTo>
                          <a:lnTo>
                            <a:pt x="388" y="33"/>
                          </a:lnTo>
                          <a:lnTo>
                            <a:pt x="452" y="14"/>
                          </a:lnTo>
                          <a:lnTo>
                            <a:pt x="518" y="2"/>
                          </a:lnTo>
                          <a:lnTo>
                            <a:pt x="585" y="0"/>
                          </a:lnTo>
                          <a:close/>
                        </a:path>
                      </a:pathLst>
                    </a:custGeom>
                    <a:solidFill>
                      <a:srgbClr val="E8D5B7"/>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75" name="Freeform 20"/>
                    <p:cNvSpPr>
                      <a:spLocks/>
                    </p:cNvSpPr>
                    <p:nvPr/>
                  </p:nvSpPr>
                  <p:spPr bwMode="auto">
                    <a:xfrm>
                      <a:off x="4832064" y="2240266"/>
                      <a:ext cx="902274" cy="837596"/>
                    </a:xfrm>
                    <a:custGeom>
                      <a:avLst/>
                      <a:gdLst>
                        <a:gd name="T0" fmla="*/ 521 w 1115"/>
                        <a:gd name="T1" fmla="*/ 0 h 1037"/>
                        <a:gd name="T2" fmla="*/ 634 w 1115"/>
                        <a:gd name="T3" fmla="*/ 20 h 1037"/>
                        <a:gd name="T4" fmla="*/ 784 w 1115"/>
                        <a:gd name="T5" fmla="*/ 65 h 1037"/>
                        <a:gd name="T6" fmla="*/ 901 w 1115"/>
                        <a:gd name="T7" fmla="*/ 100 h 1037"/>
                        <a:gd name="T8" fmla="*/ 989 w 1115"/>
                        <a:gd name="T9" fmla="*/ 128 h 1037"/>
                        <a:gd name="T10" fmla="*/ 1052 w 1115"/>
                        <a:gd name="T11" fmla="*/ 149 h 1037"/>
                        <a:gd name="T12" fmla="*/ 1090 w 1115"/>
                        <a:gd name="T13" fmla="*/ 161 h 1037"/>
                        <a:gd name="T14" fmla="*/ 1107 w 1115"/>
                        <a:gd name="T15" fmla="*/ 169 h 1037"/>
                        <a:gd name="T16" fmla="*/ 1111 w 1115"/>
                        <a:gd name="T17" fmla="*/ 173 h 1037"/>
                        <a:gd name="T18" fmla="*/ 1112 w 1115"/>
                        <a:gd name="T19" fmla="*/ 205 h 1037"/>
                        <a:gd name="T20" fmla="*/ 1115 w 1115"/>
                        <a:gd name="T21" fmla="*/ 257 h 1037"/>
                        <a:gd name="T22" fmla="*/ 1115 w 1115"/>
                        <a:gd name="T23" fmla="*/ 321 h 1037"/>
                        <a:gd name="T24" fmla="*/ 1107 w 1115"/>
                        <a:gd name="T25" fmla="*/ 386 h 1037"/>
                        <a:gd name="T26" fmla="*/ 1092 w 1115"/>
                        <a:gd name="T27" fmla="*/ 442 h 1037"/>
                        <a:gd name="T28" fmla="*/ 1066 w 1115"/>
                        <a:gd name="T29" fmla="*/ 478 h 1037"/>
                        <a:gd name="T30" fmla="*/ 1030 w 1115"/>
                        <a:gd name="T31" fmla="*/ 487 h 1037"/>
                        <a:gd name="T32" fmla="*/ 980 w 1115"/>
                        <a:gd name="T33" fmla="*/ 478 h 1037"/>
                        <a:gd name="T34" fmla="*/ 921 w 1115"/>
                        <a:gd name="T35" fmla="*/ 458 h 1037"/>
                        <a:gd name="T36" fmla="*/ 859 w 1115"/>
                        <a:gd name="T37" fmla="*/ 433 h 1037"/>
                        <a:gd name="T38" fmla="*/ 795 w 1115"/>
                        <a:gd name="T39" fmla="*/ 409 h 1037"/>
                        <a:gd name="T40" fmla="*/ 736 w 1115"/>
                        <a:gd name="T41" fmla="*/ 394 h 1037"/>
                        <a:gd name="T42" fmla="*/ 685 w 1115"/>
                        <a:gd name="T43" fmla="*/ 392 h 1037"/>
                        <a:gd name="T44" fmla="*/ 646 w 1115"/>
                        <a:gd name="T45" fmla="*/ 413 h 1037"/>
                        <a:gd name="T46" fmla="*/ 611 w 1115"/>
                        <a:gd name="T47" fmla="*/ 468 h 1037"/>
                        <a:gd name="T48" fmla="*/ 589 w 1115"/>
                        <a:gd name="T49" fmla="*/ 535 h 1037"/>
                        <a:gd name="T50" fmla="*/ 576 w 1115"/>
                        <a:gd name="T51" fmla="*/ 602 h 1037"/>
                        <a:gd name="T52" fmla="*/ 570 w 1115"/>
                        <a:gd name="T53" fmla="*/ 659 h 1037"/>
                        <a:gd name="T54" fmla="*/ 566 w 1115"/>
                        <a:gd name="T55" fmla="*/ 697 h 1037"/>
                        <a:gd name="T56" fmla="*/ 556 w 1115"/>
                        <a:gd name="T57" fmla="*/ 705 h 1037"/>
                        <a:gd name="T58" fmla="*/ 544 w 1115"/>
                        <a:gd name="T59" fmla="*/ 687 h 1037"/>
                        <a:gd name="T60" fmla="*/ 525 w 1115"/>
                        <a:gd name="T61" fmla="*/ 659 h 1037"/>
                        <a:gd name="T62" fmla="*/ 499 w 1115"/>
                        <a:gd name="T63" fmla="*/ 632 h 1037"/>
                        <a:gd name="T64" fmla="*/ 457 w 1115"/>
                        <a:gd name="T65" fmla="*/ 616 h 1037"/>
                        <a:gd name="T66" fmla="*/ 409 w 1115"/>
                        <a:gd name="T67" fmla="*/ 624 h 1037"/>
                        <a:gd name="T68" fmla="*/ 371 w 1115"/>
                        <a:gd name="T69" fmla="*/ 656 h 1037"/>
                        <a:gd name="T70" fmla="*/ 339 w 1115"/>
                        <a:gd name="T71" fmla="*/ 708 h 1037"/>
                        <a:gd name="T72" fmla="*/ 311 w 1115"/>
                        <a:gd name="T73" fmla="*/ 771 h 1037"/>
                        <a:gd name="T74" fmla="*/ 283 w 1115"/>
                        <a:gd name="T75" fmla="*/ 838 h 1037"/>
                        <a:gd name="T76" fmla="*/ 252 w 1115"/>
                        <a:gd name="T77" fmla="*/ 902 h 1037"/>
                        <a:gd name="T78" fmla="*/ 215 w 1115"/>
                        <a:gd name="T79" fmla="*/ 956 h 1037"/>
                        <a:gd name="T80" fmla="*/ 170 w 1115"/>
                        <a:gd name="T81" fmla="*/ 1003 h 1037"/>
                        <a:gd name="T82" fmla="*/ 137 w 1115"/>
                        <a:gd name="T83" fmla="*/ 1027 h 1037"/>
                        <a:gd name="T84" fmla="*/ 115 w 1115"/>
                        <a:gd name="T85" fmla="*/ 1037 h 1037"/>
                        <a:gd name="T86" fmla="*/ 103 w 1115"/>
                        <a:gd name="T87" fmla="*/ 1037 h 1037"/>
                        <a:gd name="T88" fmla="*/ 97 w 1115"/>
                        <a:gd name="T89" fmla="*/ 1034 h 1037"/>
                        <a:gd name="T90" fmla="*/ 83 w 1115"/>
                        <a:gd name="T91" fmla="*/ 1009 h 1037"/>
                        <a:gd name="T92" fmla="*/ 75 w 1115"/>
                        <a:gd name="T93" fmla="*/ 995 h 1037"/>
                        <a:gd name="T94" fmla="*/ 55 w 1115"/>
                        <a:gd name="T95" fmla="*/ 954 h 1037"/>
                        <a:gd name="T96" fmla="*/ 31 w 1115"/>
                        <a:gd name="T97" fmla="*/ 892 h 1037"/>
                        <a:gd name="T98" fmla="*/ 11 w 1115"/>
                        <a:gd name="T99" fmla="*/ 813 h 1037"/>
                        <a:gd name="T100" fmla="*/ 2 w 1115"/>
                        <a:gd name="T101" fmla="*/ 717 h 1037"/>
                        <a:gd name="T102" fmla="*/ 2 w 1115"/>
                        <a:gd name="T103" fmla="*/ 605 h 1037"/>
                        <a:gd name="T104" fmla="*/ 11 w 1115"/>
                        <a:gd name="T105" fmla="*/ 517 h 1037"/>
                        <a:gd name="T106" fmla="*/ 30 w 1115"/>
                        <a:gd name="T107" fmla="*/ 436 h 1037"/>
                        <a:gd name="T108" fmla="*/ 56 w 1115"/>
                        <a:gd name="T109" fmla="*/ 350 h 1037"/>
                        <a:gd name="T110" fmla="*/ 75 w 1115"/>
                        <a:gd name="T111" fmla="*/ 302 h 1037"/>
                        <a:gd name="T112" fmla="*/ 104 w 1115"/>
                        <a:gd name="T113" fmla="*/ 246 h 1037"/>
                        <a:gd name="T114" fmla="*/ 143 w 1115"/>
                        <a:gd name="T115" fmla="*/ 186 h 1037"/>
                        <a:gd name="T116" fmla="*/ 194 w 1115"/>
                        <a:gd name="T117" fmla="*/ 127 h 1037"/>
                        <a:gd name="T118" fmla="*/ 258 w 1115"/>
                        <a:gd name="T119" fmla="*/ 74 h 1037"/>
                        <a:gd name="T120" fmla="*/ 333 w 1115"/>
                        <a:gd name="T121" fmla="*/ 32 h 1037"/>
                        <a:gd name="T122" fmla="*/ 421 w 1115"/>
                        <a:gd name="T123" fmla="*/ 6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5" h="1037">
                          <a:moveTo>
                            <a:pt x="469" y="0"/>
                          </a:moveTo>
                          <a:lnTo>
                            <a:pt x="521" y="0"/>
                          </a:lnTo>
                          <a:lnTo>
                            <a:pt x="576" y="6"/>
                          </a:lnTo>
                          <a:lnTo>
                            <a:pt x="634" y="20"/>
                          </a:lnTo>
                          <a:lnTo>
                            <a:pt x="713" y="43"/>
                          </a:lnTo>
                          <a:lnTo>
                            <a:pt x="784" y="65"/>
                          </a:lnTo>
                          <a:lnTo>
                            <a:pt x="847" y="83"/>
                          </a:lnTo>
                          <a:lnTo>
                            <a:pt x="901" y="100"/>
                          </a:lnTo>
                          <a:lnTo>
                            <a:pt x="949" y="114"/>
                          </a:lnTo>
                          <a:lnTo>
                            <a:pt x="989" y="128"/>
                          </a:lnTo>
                          <a:lnTo>
                            <a:pt x="1024" y="139"/>
                          </a:lnTo>
                          <a:lnTo>
                            <a:pt x="1052" y="149"/>
                          </a:lnTo>
                          <a:lnTo>
                            <a:pt x="1073" y="156"/>
                          </a:lnTo>
                          <a:lnTo>
                            <a:pt x="1090" y="161"/>
                          </a:lnTo>
                          <a:lnTo>
                            <a:pt x="1101" y="166"/>
                          </a:lnTo>
                          <a:lnTo>
                            <a:pt x="1107" y="169"/>
                          </a:lnTo>
                          <a:lnTo>
                            <a:pt x="1109" y="169"/>
                          </a:lnTo>
                          <a:lnTo>
                            <a:pt x="1111" y="173"/>
                          </a:lnTo>
                          <a:lnTo>
                            <a:pt x="1111" y="186"/>
                          </a:lnTo>
                          <a:lnTo>
                            <a:pt x="1112" y="205"/>
                          </a:lnTo>
                          <a:lnTo>
                            <a:pt x="1114" y="229"/>
                          </a:lnTo>
                          <a:lnTo>
                            <a:pt x="1115" y="257"/>
                          </a:lnTo>
                          <a:lnTo>
                            <a:pt x="1115" y="288"/>
                          </a:lnTo>
                          <a:lnTo>
                            <a:pt x="1115" y="321"/>
                          </a:lnTo>
                          <a:lnTo>
                            <a:pt x="1112" y="354"/>
                          </a:lnTo>
                          <a:lnTo>
                            <a:pt x="1107" y="386"/>
                          </a:lnTo>
                          <a:lnTo>
                            <a:pt x="1101" y="416"/>
                          </a:lnTo>
                          <a:lnTo>
                            <a:pt x="1092" y="442"/>
                          </a:lnTo>
                          <a:lnTo>
                            <a:pt x="1081" y="464"/>
                          </a:lnTo>
                          <a:lnTo>
                            <a:pt x="1066" y="478"/>
                          </a:lnTo>
                          <a:lnTo>
                            <a:pt x="1050" y="486"/>
                          </a:lnTo>
                          <a:lnTo>
                            <a:pt x="1030" y="487"/>
                          </a:lnTo>
                          <a:lnTo>
                            <a:pt x="1007" y="484"/>
                          </a:lnTo>
                          <a:lnTo>
                            <a:pt x="980" y="478"/>
                          </a:lnTo>
                          <a:lnTo>
                            <a:pt x="952" y="468"/>
                          </a:lnTo>
                          <a:lnTo>
                            <a:pt x="921" y="458"/>
                          </a:lnTo>
                          <a:lnTo>
                            <a:pt x="890" y="445"/>
                          </a:lnTo>
                          <a:lnTo>
                            <a:pt x="859" y="433"/>
                          </a:lnTo>
                          <a:lnTo>
                            <a:pt x="826" y="420"/>
                          </a:lnTo>
                          <a:lnTo>
                            <a:pt x="795" y="409"/>
                          </a:lnTo>
                          <a:lnTo>
                            <a:pt x="764" y="400"/>
                          </a:lnTo>
                          <a:lnTo>
                            <a:pt x="736" y="394"/>
                          </a:lnTo>
                          <a:lnTo>
                            <a:pt x="708" y="391"/>
                          </a:lnTo>
                          <a:lnTo>
                            <a:pt x="685" y="392"/>
                          </a:lnTo>
                          <a:lnTo>
                            <a:pt x="663" y="400"/>
                          </a:lnTo>
                          <a:lnTo>
                            <a:pt x="646" y="413"/>
                          </a:lnTo>
                          <a:lnTo>
                            <a:pt x="626" y="437"/>
                          </a:lnTo>
                          <a:lnTo>
                            <a:pt x="611" y="468"/>
                          </a:lnTo>
                          <a:lnTo>
                            <a:pt x="598" y="501"/>
                          </a:lnTo>
                          <a:lnTo>
                            <a:pt x="589" y="535"/>
                          </a:lnTo>
                          <a:lnTo>
                            <a:pt x="581" y="569"/>
                          </a:lnTo>
                          <a:lnTo>
                            <a:pt x="576" y="602"/>
                          </a:lnTo>
                          <a:lnTo>
                            <a:pt x="573" y="633"/>
                          </a:lnTo>
                          <a:lnTo>
                            <a:pt x="570" y="659"/>
                          </a:lnTo>
                          <a:lnTo>
                            <a:pt x="567" y="681"/>
                          </a:lnTo>
                          <a:lnTo>
                            <a:pt x="566" y="697"/>
                          </a:lnTo>
                          <a:lnTo>
                            <a:pt x="561" y="703"/>
                          </a:lnTo>
                          <a:lnTo>
                            <a:pt x="556" y="705"/>
                          </a:lnTo>
                          <a:lnTo>
                            <a:pt x="550" y="698"/>
                          </a:lnTo>
                          <a:lnTo>
                            <a:pt x="544" y="687"/>
                          </a:lnTo>
                          <a:lnTo>
                            <a:pt x="536" y="675"/>
                          </a:lnTo>
                          <a:lnTo>
                            <a:pt x="525" y="659"/>
                          </a:lnTo>
                          <a:lnTo>
                            <a:pt x="513" y="645"/>
                          </a:lnTo>
                          <a:lnTo>
                            <a:pt x="499" y="632"/>
                          </a:lnTo>
                          <a:lnTo>
                            <a:pt x="480" y="622"/>
                          </a:lnTo>
                          <a:lnTo>
                            <a:pt x="457" y="616"/>
                          </a:lnTo>
                          <a:lnTo>
                            <a:pt x="432" y="616"/>
                          </a:lnTo>
                          <a:lnTo>
                            <a:pt x="409" y="624"/>
                          </a:lnTo>
                          <a:lnTo>
                            <a:pt x="389" y="638"/>
                          </a:lnTo>
                          <a:lnTo>
                            <a:pt x="371" y="656"/>
                          </a:lnTo>
                          <a:lnTo>
                            <a:pt x="354" y="681"/>
                          </a:lnTo>
                          <a:lnTo>
                            <a:pt x="339" y="708"/>
                          </a:lnTo>
                          <a:lnTo>
                            <a:pt x="325" y="739"/>
                          </a:lnTo>
                          <a:lnTo>
                            <a:pt x="311" y="771"/>
                          </a:lnTo>
                          <a:lnTo>
                            <a:pt x="297" y="804"/>
                          </a:lnTo>
                          <a:lnTo>
                            <a:pt x="283" y="838"/>
                          </a:lnTo>
                          <a:lnTo>
                            <a:pt x="267" y="871"/>
                          </a:lnTo>
                          <a:lnTo>
                            <a:pt x="252" y="902"/>
                          </a:lnTo>
                          <a:lnTo>
                            <a:pt x="235" y="931"/>
                          </a:lnTo>
                          <a:lnTo>
                            <a:pt x="215" y="956"/>
                          </a:lnTo>
                          <a:lnTo>
                            <a:pt x="191" y="982"/>
                          </a:lnTo>
                          <a:lnTo>
                            <a:pt x="170" y="1003"/>
                          </a:lnTo>
                          <a:lnTo>
                            <a:pt x="153" y="1018"/>
                          </a:lnTo>
                          <a:lnTo>
                            <a:pt x="137" y="1027"/>
                          </a:lnTo>
                          <a:lnTo>
                            <a:pt x="125" y="1034"/>
                          </a:lnTo>
                          <a:lnTo>
                            <a:pt x="115" y="1037"/>
                          </a:lnTo>
                          <a:lnTo>
                            <a:pt x="107" y="1037"/>
                          </a:lnTo>
                          <a:lnTo>
                            <a:pt x="103" y="1037"/>
                          </a:lnTo>
                          <a:lnTo>
                            <a:pt x="100" y="1035"/>
                          </a:lnTo>
                          <a:lnTo>
                            <a:pt x="97" y="1034"/>
                          </a:lnTo>
                          <a:lnTo>
                            <a:pt x="97" y="1032"/>
                          </a:lnTo>
                          <a:lnTo>
                            <a:pt x="83" y="1009"/>
                          </a:lnTo>
                          <a:lnTo>
                            <a:pt x="81" y="1004"/>
                          </a:lnTo>
                          <a:lnTo>
                            <a:pt x="75" y="995"/>
                          </a:lnTo>
                          <a:lnTo>
                            <a:pt x="66" y="978"/>
                          </a:lnTo>
                          <a:lnTo>
                            <a:pt x="55" y="954"/>
                          </a:lnTo>
                          <a:lnTo>
                            <a:pt x="44" y="927"/>
                          </a:lnTo>
                          <a:lnTo>
                            <a:pt x="31" y="892"/>
                          </a:lnTo>
                          <a:lnTo>
                            <a:pt x="21" y="855"/>
                          </a:lnTo>
                          <a:lnTo>
                            <a:pt x="11" y="813"/>
                          </a:lnTo>
                          <a:lnTo>
                            <a:pt x="5" y="767"/>
                          </a:lnTo>
                          <a:lnTo>
                            <a:pt x="2" y="717"/>
                          </a:lnTo>
                          <a:lnTo>
                            <a:pt x="0" y="656"/>
                          </a:lnTo>
                          <a:lnTo>
                            <a:pt x="2" y="605"/>
                          </a:lnTo>
                          <a:lnTo>
                            <a:pt x="7" y="559"/>
                          </a:lnTo>
                          <a:lnTo>
                            <a:pt x="11" y="517"/>
                          </a:lnTo>
                          <a:lnTo>
                            <a:pt x="19" y="476"/>
                          </a:lnTo>
                          <a:lnTo>
                            <a:pt x="30" y="436"/>
                          </a:lnTo>
                          <a:lnTo>
                            <a:pt x="42" y="396"/>
                          </a:lnTo>
                          <a:lnTo>
                            <a:pt x="56" y="350"/>
                          </a:lnTo>
                          <a:lnTo>
                            <a:pt x="64" y="329"/>
                          </a:lnTo>
                          <a:lnTo>
                            <a:pt x="75" y="302"/>
                          </a:lnTo>
                          <a:lnTo>
                            <a:pt x="87" y="276"/>
                          </a:lnTo>
                          <a:lnTo>
                            <a:pt x="104" y="246"/>
                          </a:lnTo>
                          <a:lnTo>
                            <a:pt x="123" y="217"/>
                          </a:lnTo>
                          <a:lnTo>
                            <a:pt x="143" y="186"/>
                          </a:lnTo>
                          <a:lnTo>
                            <a:pt x="168" y="156"/>
                          </a:lnTo>
                          <a:lnTo>
                            <a:pt x="194" y="127"/>
                          </a:lnTo>
                          <a:lnTo>
                            <a:pt x="226" y="99"/>
                          </a:lnTo>
                          <a:lnTo>
                            <a:pt x="258" y="74"/>
                          </a:lnTo>
                          <a:lnTo>
                            <a:pt x="294" y="51"/>
                          </a:lnTo>
                          <a:lnTo>
                            <a:pt x="333" y="32"/>
                          </a:lnTo>
                          <a:lnTo>
                            <a:pt x="375" y="17"/>
                          </a:lnTo>
                          <a:lnTo>
                            <a:pt x="421" y="6"/>
                          </a:lnTo>
                          <a:lnTo>
                            <a:pt x="469" y="0"/>
                          </a:lnTo>
                          <a:close/>
                        </a:path>
                      </a:pathLst>
                    </a:custGeom>
                    <a:solidFill>
                      <a:sysClr val="windowText" lastClr="000000">
                        <a:lumMod val="85000"/>
                        <a:lumOff val="1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76" name="Freeform 21"/>
                    <p:cNvSpPr>
                      <a:spLocks/>
                    </p:cNvSpPr>
                    <p:nvPr/>
                  </p:nvSpPr>
                  <p:spPr bwMode="auto">
                    <a:xfrm>
                      <a:off x="5113338" y="2659063"/>
                      <a:ext cx="149225" cy="219075"/>
                    </a:xfrm>
                    <a:custGeom>
                      <a:avLst/>
                      <a:gdLst>
                        <a:gd name="T0" fmla="*/ 93 w 187"/>
                        <a:gd name="T1" fmla="*/ 0 h 275"/>
                        <a:gd name="T2" fmla="*/ 118 w 187"/>
                        <a:gd name="T3" fmla="*/ 5 h 275"/>
                        <a:gd name="T4" fmla="*/ 141 w 187"/>
                        <a:gd name="T5" fmla="*/ 19 h 275"/>
                        <a:gd name="T6" fmla="*/ 159 w 187"/>
                        <a:gd name="T7" fmla="*/ 41 h 275"/>
                        <a:gd name="T8" fmla="*/ 175 w 187"/>
                        <a:gd name="T9" fmla="*/ 68 h 275"/>
                        <a:gd name="T10" fmla="*/ 184 w 187"/>
                        <a:gd name="T11" fmla="*/ 101 h 275"/>
                        <a:gd name="T12" fmla="*/ 187 w 187"/>
                        <a:gd name="T13" fmla="*/ 137 h 275"/>
                        <a:gd name="T14" fmla="*/ 184 w 187"/>
                        <a:gd name="T15" fmla="*/ 174 h 275"/>
                        <a:gd name="T16" fmla="*/ 175 w 187"/>
                        <a:gd name="T17" fmla="*/ 207 h 275"/>
                        <a:gd name="T18" fmla="*/ 159 w 187"/>
                        <a:gd name="T19" fmla="*/ 235 h 275"/>
                        <a:gd name="T20" fmla="*/ 141 w 187"/>
                        <a:gd name="T21" fmla="*/ 256 h 275"/>
                        <a:gd name="T22" fmla="*/ 118 w 187"/>
                        <a:gd name="T23" fmla="*/ 270 h 275"/>
                        <a:gd name="T24" fmla="*/ 93 w 187"/>
                        <a:gd name="T25" fmla="*/ 275 h 275"/>
                        <a:gd name="T26" fmla="*/ 68 w 187"/>
                        <a:gd name="T27" fmla="*/ 270 h 275"/>
                        <a:gd name="T28" fmla="*/ 46 w 187"/>
                        <a:gd name="T29" fmla="*/ 256 h 275"/>
                        <a:gd name="T30" fmla="*/ 26 w 187"/>
                        <a:gd name="T31" fmla="*/ 235 h 275"/>
                        <a:gd name="T32" fmla="*/ 12 w 187"/>
                        <a:gd name="T33" fmla="*/ 207 h 275"/>
                        <a:gd name="T34" fmla="*/ 3 w 187"/>
                        <a:gd name="T35" fmla="*/ 174 h 275"/>
                        <a:gd name="T36" fmla="*/ 0 w 187"/>
                        <a:gd name="T37" fmla="*/ 137 h 275"/>
                        <a:gd name="T38" fmla="*/ 3 w 187"/>
                        <a:gd name="T39" fmla="*/ 101 h 275"/>
                        <a:gd name="T40" fmla="*/ 12 w 187"/>
                        <a:gd name="T41" fmla="*/ 68 h 275"/>
                        <a:gd name="T42" fmla="*/ 26 w 187"/>
                        <a:gd name="T43" fmla="*/ 41 h 275"/>
                        <a:gd name="T44" fmla="*/ 46 w 187"/>
                        <a:gd name="T45" fmla="*/ 19 h 275"/>
                        <a:gd name="T46" fmla="*/ 68 w 187"/>
                        <a:gd name="T47" fmla="*/ 5 h 275"/>
                        <a:gd name="T48" fmla="*/ 93 w 187"/>
                        <a:gd name="T49" fmla="*/ 0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7" h="275">
                          <a:moveTo>
                            <a:pt x="93" y="0"/>
                          </a:moveTo>
                          <a:lnTo>
                            <a:pt x="118" y="5"/>
                          </a:lnTo>
                          <a:lnTo>
                            <a:pt x="141" y="19"/>
                          </a:lnTo>
                          <a:lnTo>
                            <a:pt x="159" y="41"/>
                          </a:lnTo>
                          <a:lnTo>
                            <a:pt x="175" y="68"/>
                          </a:lnTo>
                          <a:lnTo>
                            <a:pt x="184" y="101"/>
                          </a:lnTo>
                          <a:lnTo>
                            <a:pt x="187" y="137"/>
                          </a:lnTo>
                          <a:lnTo>
                            <a:pt x="184" y="174"/>
                          </a:lnTo>
                          <a:lnTo>
                            <a:pt x="175" y="207"/>
                          </a:lnTo>
                          <a:lnTo>
                            <a:pt x="159" y="235"/>
                          </a:lnTo>
                          <a:lnTo>
                            <a:pt x="141" y="256"/>
                          </a:lnTo>
                          <a:lnTo>
                            <a:pt x="118" y="270"/>
                          </a:lnTo>
                          <a:lnTo>
                            <a:pt x="93" y="275"/>
                          </a:lnTo>
                          <a:lnTo>
                            <a:pt x="68" y="270"/>
                          </a:lnTo>
                          <a:lnTo>
                            <a:pt x="46" y="256"/>
                          </a:lnTo>
                          <a:lnTo>
                            <a:pt x="26" y="235"/>
                          </a:lnTo>
                          <a:lnTo>
                            <a:pt x="12" y="207"/>
                          </a:lnTo>
                          <a:lnTo>
                            <a:pt x="3" y="174"/>
                          </a:lnTo>
                          <a:lnTo>
                            <a:pt x="0" y="137"/>
                          </a:lnTo>
                          <a:lnTo>
                            <a:pt x="3" y="101"/>
                          </a:lnTo>
                          <a:lnTo>
                            <a:pt x="12" y="68"/>
                          </a:lnTo>
                          <a:lnTo>
                            <a:pt x="26" y="41"/>
                          </a:lnTo>
                          <a:lnTo>
                            <a:pt x="46" y="19"/>
                          </a:lnTo>
                          <a:lnTo>
                            <a:pt x="68" y="5"/>
                          </a:lnTo>
                          <a:lnTo>
                            <a:pt x="93" y="0"/>
                          </a:lnTo>
                          <a:close/>
                        </a:path>
                      </a:pathLst>
                    </a:custGeom>
                    <a:solidFill>
                      <a:srgbClr val="E8D5B7">
                        <a:lumMod val="9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77" name="Freeform 22"/>
                    <p:cNvSpPr>
                      <a:spLocks/>
                    </p:cNvSpPr>
                    <p:nvPr/>
                  </p:nvSpPr>
                  <p:spPr bwMode="auto">
                    <a:xfrm>
                      <a:off x="2284413" y="2414588"/>
                      <a:ext cx="6350" cy="55563"/>
                    </a:xfrm>
                    <a:custGeom>
                      <a:avLst/>
                      <a:gdLst>
                        <a:gd name="T0" fmla="*/ 3 w 8"/>
                        <a:gd name="T1" fmla="*/ 0 h 68"/>
                        <a:gd name="T2" fmla="*/ 6 w 8"/>
                        <a:gd name="T3" fmla="*/ 4 h 68"/>
                        <a:gd name="T4" fmla="*/ 8 w 8"/>
                        <a:gd name="T5" fmla="*/ 17 h 68"/>
                        <a:gd name="T6" fmla="*/ 8 w 8"/>
                        <a:gd name="T7" fmla="*/ 34 h 68"/>
                        <a:gd name="T8" fmla="*/ 8 w 8"/>
                        <a:gd name="T9" fmla="*/ 51 h 68"/>
                        <a:gd name="T10" fmla="*/ 6 w 8"/>
                        <a:gd name="T11" fmla="*/ 63 h 68"/>
                        <a:gd name="T12" fmla="*/ 3 w 8"/>
                        <a:gd name="T13" fmla="*/ 68 h 68"/>
                        <a:gd name="T14" fmla="*/ 2 w 8"/>
                        <a:gd name="T15" fmla="*/ 63 h 68"/>
                        <a:gd name="T16" fmla="*/ 0 w 8"/>
                        <a:gd name="T17" fmla="*/ 51 h 68"/>
                        <a:gd name="T18" fmla="*/ 0 w 8"/>
                        <a:gd name="T19" fmla="*/ 34 h 68"/>
                        <a:gd name="T20" fmla="*/ 0 w 8"/>
                        <a:gd name="T21" fmla="*/ 17 h 68"/>
                        <a:gd name="T22" fmla="*/ 2 w 8"/>
                        <a:gd name="T23" fmla="*/ 4 h 68"/>
                        <a:gd name="T24" fmla="*/ 3 w 8"/>
                        <a:gd name="T25"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68">
                          <a:moveTo>
                            <a:pt x="3" y="0"/>
                          </a:moveTo>
                          <a:lnTo>
                            <a:pt x="6" y="4"/>
                          </a:lnTo>
                          <a:lnTo>
                            <a:pt x="8" y="17"/>
                          </a:lnTo>
                          <a:lnTo>
                            <a:pt x="8" y="34"/>
                          </a:lnTo>
                          <a:lnTo>
                            <a:pt x="8" y="51"/>
                          </a:lnTo>
                          <a:lnTo>
                            <a:pt x="6" y="63"/>
                          </a:lnTo>
                          <a:lnTo>
                            <a:pt x="3" y="68"/>
                          </a:lnTo>
                          <a:lnTo>
                            <a:pt x="2" y="63"/>
                          </a:lnTo>
                          <a:lnTo>
                            <a:pt x="0" y="51"/>
                          </a:lnTo>
                          <a:lnTo>
                            <a:pt x="0" y="34"/>
                          </a:lnTo>
                          <a:lnTo>
                            <a:pt x="0" y="17"/>
                          </a:lnTo>
                          <a:lnTo>
                            <a:pt x="2" y="4"/>
                          </a:lnTo>
                          <a:lnTo>
                            <a:pt x="3" y="0"/>
                          </a:lnTo>
                          <a:close/>
                        </a:path>
                      </a:pathLst>
                    </a:custGeom>
                    <a:solidFill>
                      <a:srgbClr val="E8DFB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sp>
                  <p:nvSpPr>
                    <p:cNvPr id="78" name="Freeform 23"/>
                    <p:cNvSpPr>
                      <a:spLocks/>
                    </p:cNvSpPr>
                    <p:nvPr/>
                  </p:nvSpPr>
                  <p:spPr bwMode="auto">
                    <a:xfrm>
                      <a:off x="6122988" y="3832226"/>
                      <a:ext cx="166688" cy="166688"/>
                    </a:xfrm>
                    <a:custGeom>
                      <a:avLst/>
                      <a:gdLst>
                        <a:gd name="T0" fmla="*/ 106 w 211"/>
                        <a:gd name="T1" fmla="*/ 0 h 210"/>
                        <a:gd name="T2" fmla="*/ 134 w 211"/>
                        <a:gd name="T3" fmla="*/ 3 h 210"/>
                        <a:gd name="T4" fmla="*/ 159 w 211"/>
                        <a:gd name="T5" fmla="*/ 14 h 210"/>
                        <a:gd name="T6" fmla="*/ 180 w 211"/>
                        <a:gd name="T7" fmla="*/ 30 h 210"/>
                        <a:gd name="T8" fmla="*/ 196 w 211"/>
                        <a:gd name="T9" fmla="*/ 52 h 210"/>
                        <a:gd name="T10" fmla="*/ 207 w 211"/>
                        <a:gd name="T11" fmla="*/ 76 h 210"/>
                        <a:gd name="T12" fmla="*/ 211 w 211"/>
                        <a:gd name="T13" fmla="*/ 104 h 210"/>
                        <a:gd name="T14" fmla="*/ 207 w 211"/>
                        <a:gd name="T15" fmla="*/ 134 h 210"/>
                        <a:gd name="T16" fmla="*/ 196 w 211"/>
                        <a:gd name="T17" fmla="*/ 159 h 210"/>
                        <a:gd name="T18" fmla="*/ 180 w 211"/>
                        <a:gd name="T19" fmla="*/ 181 h 210"/>
                        <a:gd name="T20" fmla="*/ 159 w 211"/>
                        <a:gd name="T21" fmla="*/ 196 h 210"/>
                        <a:gd name="T22" fmla="*/ 134 w 211"/>
                        <a:gd name="T23" fmla="*/ 207 h 210"/>
                        <a:gd name="T24" fmla="*/ 106 w 211"/>
                        <a:gd name="T25" fmla="*/ 210 h 210"/>
                        <a:gd name="T26" fmla="*/ 78 w 211"/>
                        <a:gd name="T27" fmla="*/ 207 h 210"/>
                        <a:gd name="T28" fmla="*/ 51 w 211"/>
                        <a:gd name="T29" fmla="*/ 196 h 210"/>
                        <a:gd name="T30" fmla="*/ 31 w 211"/>
                        <a:gd name="T31" fmla="*/ 181 h 210"/>
                        <a:gd name="T32" fmla="*/ 14 w 211"/>
                        <a:gd name="T33" fmla="*/ 159 h 210"/>
                        <a:gd name="T34" fmla="*/ 3 w 211"/>
                        <a:gd name="T35" fmla="*/ 134 h 210"/>
                        <a:gd name="T36" fmla="*/ 0 w 211"/>
                        <a:gd name="T37" fmla="*/ 104 h 210"/>
                        <a:gd name="T38" fmla="*/ 3 w 211"/>
                        <a:gd name="T39" fmla="*/ 76 h 210"/>
                        <a:gd name="T40" fmla="*/ 14 w 211"/>
                        <a:gd name="T41" fmla="*/ 52 h 210"/>
                        <a:gd name="T42" fmla="*/ 31 w 211"/>
                        <a:gd name="T43" fmla="*/ 30 h 210"/>
                        <a:gd name="T44" fmla="*/ 51 w 211"/>
                        <a:gd name="T45" fmla="*/ 14 h 210"/>
                        <a:gd name="T46" fmla="*/ 78 w 211"/>
                        <a:gd name="T47" fmla="*/ 3 h 210"/>
                        <a:gd name="T48" fmla="*/ 106 w 211"/>
                        <a:gd name="T49" fmla="*/ 0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11" h="210">
                          <a:moveTo>
                            <a:pt x="106" y="0"/>
                          </a:moveTo>
                          <a:lnTo>
                            <a:pt x="134" y="3"/>
                          </a:lnTo>
                          <a:lnTo>
                            <a:pt x="159" y="14"/>
                          </a:lnTo>
                          <a:lnTo>
                            <a:pt x="180" y="30"/>
                          </a:lnTo>
                          <a:lnTo>
                            <a:pt x="196" y="52"/>
                          </a:lnTo>
                          <a:lnTo>
                            <a:pt x="207" y="76"/>
                          </a:lnTo>
                          <a:lnTo>
                            <a:pt x="211" y="104"/>
                          </a:lnTo>
                          <a:lnTo>
                            <a:pt x="207" y="134"/>
                          </a:lnTo>
                          <a:lnTo>
                            <a:pt x="196" y="159"/>
                          </a:lnTo>
                          <a:lnTo>
                            <a:pt x="180" y="181"/>
                          </a:lnTo>
                          <a:lnTo>
                            <a:pt x="159" y="196"/>
                          </a:lnTo>
                          <a:lnTo>
                            <a:pt x="134" y="207"/>
                          </a:lnTo>
                          <a:lnTo>
                            <a:pt x="106" y="210"/>
                          </a:lnTo>
                          <a:lnTo>
                            <a:pt x="78" y="207"/>
                          </a:lnTo>
                          <a:lnTo>
                            <a:pt x="51" y="196"/>
                          </a:lnTo>
                          <a:lnTo>
                            <a:pt x="31" y="181"/>
                          </a:lnTo>
                          <a:lnTo>
                            <a:pt x="14" y="159"/>
                          </a:lnTo>
                          <a:lnTo>
                            <a:pt x="3" y="134"/>
                          </a:lnTo>
                          <a:lnTo>
                            <a:pt x="0" y="104"/>
                          </a:lnTo>
                          <a:lnTo>
                            <a:pt x="3" y="76"/>
                          </a:lnTo>
                          <a:lnTo>
                            <a:pt x="14" y="52"/>
                          </a:lnTo>
                          <a:lnTo>
                            <a:pt x="31" y="30"/>
                          </a:lnTo>
                          <a:lnTo>
                            <a:pt x="51" y="14"/>
                          </a:lnTo>
                          <a:lnTo>
                            <a:pt x="78" y="3"/>
                          </a:lnTo>
                          <a:lnTo>
                            <a:pt x="106" y="0"/>
                          </a:lnTo>
                          <a:close/>
                        </a:path>
                      </a:pathLst>
                    </a:custGeom>
                    <a:solidFill>
                      <a:srgbClr val="596273">
                        <a:lumMod val="75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dirty="0">
                        <a:ln>
                          <a:noFill/>
                        </a:ln>
                        <a:solidFill>
                          <a:schemeClr val="bg1"/>
                        </a:solidFill>
                        <a:effectLst/>
                        <a:uLnTx/>
                        <a:uFillTx/>
                        <a:latin typeface="Calibri"/>
                      </a:endParaRPr>
                    </a:p>
                  </p:txBody>
                </p:sp>
              </p:grpSp>
              <p:sp>
                <p:nvSpPr>
                  <p:cNvPr id="62" name="Oval 61"/>
                  <p:cNvSpPr/>
                  <p:nvPr/>
                </p:nvSpPr>
                <p:spPr>
                  <a:xfrm>
                    <a:off x="4230039" y="5753504"/>
                    <a:ext cx="6134713" cy="605661"/>
                  </a:xfrm>
                  <a:prstGeom prst="ellipse">
                    <a:avLst/>
                  </a:prstGeom>
                  <a:gradFill flip="none" rotWithShape="1">
                    <a:gsLst>
                      <a:gs pos="11000">
                        <a:sysClr val="windowText" lastClr="000000">
                          <a:alpha val="10000"/>
                        </a:sysClr>
                      </a:gs>
                      <a:gs pos="100000">
                        <a:sysClr val="window" lastClr="FFFFFF">
                          <a:lumMod val="100000"/>
                          <a:alpha val="0"/>
                        </a:sysClr>
                      </a:gs>
                    </a:gsLst>
                    <a:path path="shape">
                      <a:fillToRect l="50000" t="50000" r="50000" b="50000"/>
                    </a:path>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bg1"/>
                      </a:solidFill>
                      <a:effectLst/>
                      <a:uLnTx/>
                      <a:uFillTx/>
                      <a:latin typeface="Calibri"/>
                    </a:endParaRPr>
                  </a:p>
                </p:txBody>
              </p:sp>
            </p:grpSp>
            <p:grpSp>
              <p:nvGrpSpPr>
                <p:cNvPr id="34" name="Group 33"/>
                <p:cNvGrpSpPr/>
                <p:nvPr/>
              </p:nvGrpSpPr>
              <p:grpSpPr>
                <a:xfrm>
                  <a:off x="9175479" y="5732681"/>
                  <a:ext cx="466863" cy="475154"/>
                  <a:chOff x="3754438" y="5494338"/>
                  <a:chExt cx="423863" cy="350838"/>
                </a:xfrm>
                <a:solidFill>
                  <a:schemeClr val="bg1"/>
                </a:solidFill>
              </p:grpSpPr>
              <p:sp>
                <p:nvSpPr>
                  <p:cNvPr id="39" name="Freeform 5"/>
                  <p:cNvSpPr>
                    <a:spLocks noEditPoints="1"/>
                  </p:cNvSpPr>
                  <p:nvPr/>
                </p:nvSpPr>
                <p:spPr bwMode="auto">
                  <a:xfrm>
                    <a:off x="3754438" y="5603875"/>
                    <a:ext cx="104775" cy="125413"/>
                  </a:xfrm>
                  <a:custGeom>
                    <a:avLst/>
                    <a:gdLst>
                      <a:gd name="T0" fmla="*/ 28 w 28"/>
                      <a:gd name="T1" fmla="*/ 31 h 33"/>
                      <a:gd name="T2" fmla="*/ 27 w 28"/>
                      <a:gd name="T3" fmla="*/ 32 h 33"/>
                      <a:gd name="T4" fmla="*/ 19 w 28"/>
                      <a:gd name="T5" fmla="*/ 32 h 33"/>
                      <a:gd name="T6" fmla="*/ 17 w 28"/>
                      <a:gd name="T7" fmla="*/ 29 h 33"/>
                      <a:gd name="T8" fmla="*/ 17 w 28"/>
                      <a:gd name="T9" fmla="*/ 29 h 33"/>
                      <a:gd name="T10" fmla="*/ 17 w 28"/>
                      <a:gd name="T11" fmla="*/ 29 h 33"/>
                      <a:gd name="T12" fmla="*/ 9 w 28"/>
                      <a:gd name="T13" fmla="*/ 33 h 33"/>
                      <a:gd name="T14" fmla="*/ 0 w 28"/>
                      <a:gd name="T15" fmla="*/ 23 h 33"/>
                      <a:gd name="T16" fmla="*/ 15 w 28"/>
                      <a:gd name="T17" fmla="*/ 13 h 33"/>
                      <a:gd name="T18" fmla="*/ 16 w 28"/>
                      <a:gd name="T19" fmla="*/ 13 h 33"/>
                      <a:gd name="T20" fmla="*/ 16 w 28"/>
                      <a:gd name="T21" fmla="*/ 11 h 33"/>
                      <a:gd name="T22" fmla="*/ 12 w 28"/>
                      <a:gd name="T23" fmla="*/ 6 h 33"/>
                      <a:gd name="T24" fmla="*/ 6 w 28"/>
                      <a:gd name="T25" fmla="*/ 7 h 33"/>
                      <a:gd name="T26" fmla="*/ 4 w 28"/>
                      <a:gd name="T27" fmla="*/ 8 h 33"/>
                      <a:gd name="T28" fmla="*/ 3 w 28"/>
                      <a:gd name="T29" fmla="*/ 7 h 33"/>
                      <a:gd name="T30" fmla="*/ 2 w 28"/>
                      <a:gd name="T31" fmla="*/ 4 h 33"/>
                      <a:gd name="T32" fmla="*/ 3 w 28"/>
                      <a:gd name="T33" fmla="*/ 2 h 33"/>
                      <a:gd name="T34" fmla="*/ 13 w 28"/>
                      <a:gd name="T35" fmla="*/ 0 h 33"/>
                      <a:gd name="T36" fmla="*/ 24 w 28"/>
                      <a:gd name="T37" fmla="*/ 10 h 33"/>
                      <a:gd name="T38" fmla="*/ 24 w 28"/>
                      <a:gd name="T39" fmla="*/ 21 h 33"/>
                      <a:gd name="T40" fmla="*/ 24 w 28"/>
                      <a:gd name="T41" fmla="*/ 26 h 33"/>
                      <a:gd name="T42" fmla="*/ 24 w 28"/>
                      <a:gd name="T43" fmla="*/ 26 h 33"/>
                      <a:gd name="T44" fmla="*/ 27 w 28"/>
                      <a:gd name="T45" fmla="*/ 26 h 33"/>
                      <a:gd name="T46" fmla="*/ 28 w 28"/>
                      <a:gd name="T47" fmla="*/ 27 h 33"/>
                      <a:gd name="T48" fmla="*/ 28 w 28"/>
                      <a:gd name="T49" fmla="*/ 31 h 33"/>
                      <a:gd name="T50" fmla="*/ 16 w 28"/>
                      <a:gd name="T51" fmla="*/ 18 h 33"/>
                      <a:gd name="T52" fmla="*/ 16 w 28"/>
                      <a:gd name="T53" fmla="*/ 18 h 33"/>
                      <a:gd name="T54" fmla="*/ 9 w 28"/>
                      <a:gd name="T55" fmla="*/ 19 h 33"/>
                      <a:gd name="T56" fmla="*/ 7 w 28"/>
                      <a:gd name="T57" fmla="*/ 23 h 33"/>
                      <a:gd name="T58" fmla="*/ 11 w 28"/>
                      <a:gd name="T59" fmla="*/ 27 h 33"/>
                      <a:gd name="T60" fmla="*/ 16 w 28"/>
                      <a:gd name="T61" fmla="*/ 25 h 33"/>
                      <a:gd name="T62" fmla="*/ 16 w 28"/>
                      <a:gd name="T63" fmla="*/ 18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8" h="33">
                        <a:moveTo>
                          <a:pt x="28" y="31"/>
                        </a:moveTo>
                        <a:cubicBezTo>
                          <a:pt x="28" y="31"/>
                          <a:pt x="28" y="32"/>
                          <a:pt x="27" y="32"/>
                        </a:cubicBezTo>
                        <a:cubicBezTo>
                          <a:pt x="19" y="32"/>
                          <a:pt x="19" y="32"/>
                          <a:pt x="19" y="32"/>
                        </a:cubicBezTo>
                        <a:cubicBezTo>
                          <a:pt x="18" y="32"/>
                          <a:pt x="17" y="31"/>
                          <a:pt x="17" y="29"/>
                        </a:cubicBezTo>
                        <a:cubicBezTo>
                          <a:pt x="17" y="29"/>
                          <a:pt x="17" y="29"/>
                          <a:pt x="17" y="29"/>
                        </a:cubicBezTo>
                        <a:cubicBezTo>
                          <a:pt x="17" y="29"/>
                          <a:pt x="17" y="29"/>
                          <a:pt x="17" y="29"/>
                        </a:cubicBezTo>
                        <a:cubicBezTo>
                          <a:pt x="15" y="31"/>
                          <a:pt x="13" y="33"/>
                          <a:pt x="9" y="33"/>
                        </a:cubicBezTo>
                        <a:cubicBezTo>
                          <a:pt x="4" y="33"/>
                          <a:pt x="0" y="30"/>
                          <a:pt x="0" y="23"/>
                        </a:cubicBezTo>
                        <a:cubicBezTo>
                          <a:pt x="0" y="15"/>
                          <a:pt x="6" y="13"/>
                          <a:pt x="15" y="13"/>
                        </a:cubicBezTo>
                        <a:cubicBezTo>
                          <a:pt x="16" y="13"/>
                          <a:pt x="16" y="13"/>
                          <a:pt x="16" y="13"/>
                        </a:cubicBezTo>
                        <a:cubicBezTo>
                          <a:pt x="16" y="11"/>
                          <a:pt x="16" y="11"/>
                          <a:pt x="16" y="11"/>
                        </a:cubicBezTo>
                        <a:cubicBezTo>
                          <a:pt x="16" y="9"/>
                          <a:pt x="16" y="6"/>
                          <a:pt x="12" y="6"/>
                        </a:cubicBezTo>
                        <a:cubicBezTo>
                          <a:pt x="9" y="6"/>
                          <a:pt x="7" y="7"/>
                          <a:pt x="6" y="7"/>
                        </a:cubicBezTo>
                        <a:cubicBezTo>
                          <a:pt x="5" y="8"/>
                          <a:pt x="4" y="8"/>
                          <a:pt x="4" y="8"/>
                        </a:cubicBezTo>
                        <a:cubicBezTo>
                          <a:pt x="3" y="8"/>
                          <a:pt x="3" y="8"/>
                          <a:pt x="3" y="7"/>
                        </a:cubicBezTo>
                        <a:cubicBezTo>
                          <a:pt x="2" y="4"/>
                          <a:pt x="2" y="4"/>
                          <a:pt x="2" y="4"/>
                        </a:cubicBezTo>
                        <a:cubicBezTo>
                          <a:pt x="2" y="3"/>
                          <a:pt x="1" y="2"/>
                          <a:pt x="3" y="2"/>
                        </a:cubicBezTo>
                        <a:cubicBezTo>
                          <a:pt x="5" y="1"/>
                          <a:pt x="8" y="0"/>
                          <a:pt x="13" y="0"/>
                        </a:cubicBezTo>
                        <a:cubicBezTo>
                          <a:pt x="22" y="0"/>
                          <a:pt x="24" y="6"/>
                          <a:pt x="24" y="10"/>
                        </a:cubicBezTo>
                        <a:cubicBezTo>
                          <a:pt x="24" y="21"/>
                          <a:pt x="24" y="21"/>
                          <a:pt x="24" y="21"/>
                        </a:cubicBezTo>
                        <a:cubicBezTo>
                          <a:pt x="24" y="24"/>
                          <a:pt x="24" y="24"/>
                          <a:pt x="24" y="26"/>
                        </a:cubicBezTo>
                        <a:cubicBezTo>
                          <a:pt x="24" y="26"/>
                          <a:pt x="24" y="26"/>
                          <a:pt x="24" y="26"/>
                        </a:cubicBezTo>
                        <a:cubicBezTo>
                          <a:pt x="27" y="26"/>
                          <a:pt x="27" y="26"/>
                          <a:pt x="27" y="26"/>
                        </a:cubicBezTo>
                        <a:cubicBezTo>
                          <a:pt x="28" y="26"/>
                          <a:pt x="28" y="27"/>
                          <a:pt x="28" y="27"/>
                        </a:cubicBezTo>
                        <a:lnTo>
                          <a:pt x="28" y="31"/>
                        </a:lnTo>
                        <a:close/>
                        <a:moveTo>
                          <a:pt x="16" y="18"/>
                        </a:moveTo>
                        <a:cubicBezTo>
                          <a:pt x="16" y="18"/>
                          <a:pt x="16" y="18"/>
                          <a:pt x="16" y="18"/>
                        </a:cubicBezTo>
                        <a:cubicBezTo>
                          <a:pt x="14" y="18"/>
                          <a:pt x="11" y="18"/>
                          <a:pt x="9" y="19"/>
                        </a:cubicBezTo>
                        <a:cubicBezTo>
                          <a:pt x="8" y="20"/>
                          <a:pt x="7" y="21"/>
                          <a:pt x="7" y="23"/>
                        </a:cubicBezTo>
                        <a:cubicBezTo>
                          <a:pt x="7" y="25"/>
                          <a:pt x="9" y="27"/>
                          <a:pt x="11" y="27"/>
                        </a:cubicBezTo>
                        <a:cubicBezTo>
                          <a:pt x="13" y="27"/>
                          <a:pt x="15" y="26"/>
                          <a:pt x="16" y="25"/>
                        </a:cubicBezTo>
                        <a:lnTo>
                          <a:pt x="16" y="1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40" name="Freeform 6"/>
                  <p:cNvSpPr>
                    <a:spLocks noEditPoints="1"/>
                  </p:cNvSpPr>
                  <p:nvPr/>
                </p:nvSpPr>
                <p:spPr bwMode="auto">
                  <a:xfrm>
                    <a:off x="3862388" y="5683250"/>
                    <a:ext cx="76200" cy="112713"/>
                  </a:xfrm>
                  <a:custGeom>
                    <a:avLst/>
                    <a:gdLst>
                      <a:gd name="T0" fmla="*/ 8 w 20"/>
                      <a:gd name="T1" fmla="*/ 10 h 30"/>
                      <a:gd name="T2" fmla="*/ 8 w 20"/>
                      <a:gd name="T3" fmla="*/ 10 h 30"/>
                      <a:gd name="T4" fmla="*/ 13 w 20"/>
                      <a:gd name="T5" fmla="*/ 8 h 30"/>
                      <a:gd name="T6" fmla="*/ 20 w 20"/>
                      <a:gd name="T7" fmla="*/ 19 h 30"/>
                      <a:gd name="T8" fmla="*/ 12 w 20"/>
                      <a:gd name="T9" fmla="*/ 30 h 30"/>
                      <a:gd name="T10" fmla="*/ 7 w 20"/>
                      <a:gd name="T11" fmla="*/ 28 h 30"/>
                      <a:gd name="T12" fmla="*/ 7 w 20"/>
                      <a:gd name="T13" fmla="*/ 28 h 30"/>
                      <a:gd name="T14" fmla="*/ 7 w 20"/>
                      <a:gd name="T15" fmla="*/ 28 h 30"/>
                      <a:gd name="T16" fmla="*/ 5 w 20"/>
                      <a:gd name="T17" fmla="*/ 30 h 30"/>
                      <a:gd name="T18" fmla="*/ 2 w 20"/>
                      <a:gd name="T19" fmla="*/ 29 h 30"/>
                      <a:gd name="T20" fmla="*/ 2 w 20"/>
                      <a:gd name="T21" fmla="*/ 29 h 30"/>
                      <a:gd name="T22" fmla="*/ 2 w 20"/>
                      <a:gd name="T23" fmla="*/ 29 h 30"/>
                      <a:gd name="T24" fmla="*/ 3 w 20"/>
                      <a:gd name="T25" fmla="*/ 24 h 30"/>
                      <a:gd name="T26" fmla="*/ 3 w 20"/>
                      <a:gd name="T27" fmla="*/ 4 h 30"/>
                      <a:gd name="T28" fmla="*/ 1 w 20"/>
                      <a:gd name="T29" fmla="*/ 4 h 30"/>
                      <a:gd name="T30" fmla="*/ 0 w 20"/>
                      <a:gd name="T31" fmla="*/ 3 h 30"/>
                      <a:gd name="T32" fmla="*/ 0 w 20"/>
                      <a:gd name="T33" fmla="*/ 0 h 30"/>
                      <a:gd name="T34" fmla="*/ 1 w 20"/>
                      <a:gd name="T35" fmla="*/ 0 h 30"/>
                      <a:gd name="T36" fmla="*/ 7 w 20"/>
                      <a:gd name="T37" fmla="*/ 0 h 30"/>
                      <a:gd name="T38" fmla="*/ 8 w 20"/>
                      <a:gd name="T39" fmla="*/ 0 h 30"/>
                      <a:gd name="T40" fmla="*/ 8 w 20"/>
                      <a:gd name="T41" fmla="*/ 10 h 30"/>
                      <a:gd name="T42" fmla="*/ 8 w 20"/>
                      <a:gd name="T43" fmla="*/ 25 h 30"/>
                      <a:gd name="T44" fmla="*/ 10 w 20"/>
                      <a:gd name="T45" fmla="*/ 26 h 30"/>
                      <a:gd name="T46" fmla="*/ 15 w 20"/>
                      <a:gd name="T47" fmla="*/ 19 h 30"/>
                      <a:gd name="T48" fmla="*/ 11 w 20"/>
                      <a:gd name="T49" fmla="*/ 12 h 30"/>
                      <a:gd name="T50" fmla="*/ 8 w 20"/>
                      <a:gd name="T51" fmla="*/ 14 h 30"/>
                      <a:gd name="T52" fmla="*/ 8 w 20"/>
                      <a:gd name="T53" fmla="*/ 14 h 30"/>
                      <a:gd name="T54" fmla="*/ 8 w 20"/>
                      <a:gd name="T55" fmla="*/ 2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0">
                        <a:moveTo>
                          <a:pt x="8" y="10"/>
                        </a:moveTo>
                        <a:cubicBezTo>
                          <a:pt x="8" y="10"/>
                          <a:pt x="8" y="10"/>
                          <a:pt x="8" y="10"/>
                        </a:cubicBezTo>
                        <a:cubicBezTo>
                          <a:pt x="9" y="9"/>
                          <a:pt x="11" y="8"/>
                          <a:pt x="13" y="8"/>
                        </a:cubicBezTo>
                        <a:cubicBezTo>
                          <a:pt x="17" y="8"/>
                          <a:pt x="20" y="10"/>
                          <a:pt x="20" y="19"/>
                        </a:cubicBezTo>
                        <a:cubicBezTo>
                          <a:pt x="20" y="28"/>
                          <a:pt x="15" y="30"/>
                          <a:pt x="12" y="30"/>
                        </a:cubicBezTo>
                        <a:cubicBezTo>
                          <a:pt x="9" y="30"/>
                          <a:pt x="8" y="29"/>
                          <a:pt x="7" y="28"/>
                        </a:cubicBezTo>
                        <a:cubicBezTo>
                          <a:pt x="7" y="28"/>
                          <a:pt x="7" y="28"/>
                          <a:pt x="7" y="28"/>
                        </a:cubicBezTo>
                        <a:cubicBezTo>
                          <a:pt x="7" y="28"/>
                          <a:pt x="7" y="28"/>
                          <a:pt x="7" y="28"/>
                        </a:cubicBezTo>
                        <a:cubicBezTo>
                          <a:pt x="6" y="30"/>
                          <a:pt x="6" y="30"/>
                          <a:pt x="5" y="30"/>
                        </a:cubicBezTo>
                        <a:cubicBezTo>
                          <a:pt x="2" y="29"/>
                          <a:pt x="2" y="29"/>
                          <a:pt x="2" y="29"/>
                        </a:cubicBezTo>
                        <a:cubicBezTo>
                          <a:pt x="2" y="29"/>
                          <a:pt x="2" y="29"/>
                          <a:pt x="2" y="29"/>
                        </a:cubicBezTo>
                        <a:cubicBezTo>
                          <a:pt x="2" y="29"/>
                          <a:pt x="2" y="29"/>
                          <a:pt x="2" y="29"/>
                        </a:cubicBezTo>
                        <a:cubicBezTo>
                          <a:pt x="2" y="28"/>
                          <a:pt x="3" y="28"/>
                          <a:pt x="3" y="24"/>
                        </a:cubicBezTo>
                        <a:cubicBezTo>
                          <a:pt x="3" y="4"/>
                          <a:pt x="3" y="4"/>
                          <a:pt x="3" y="4"/>
                        </a:cubicBezTo>
                        <a:cubicBezTo>
                          <a:pt x="1" y="4"/>
                          <a:pt x="1" y="4"/>
                          <a:pt x="1" y="4"/>
                        </a:cubicBezTo>
                        <a:cubicBezTo>
                          <a:pt x="0" y="4"/>
                          <a:pt x="0" y="4"/>
                          <a:pt x="0" y="3"/>
                        </a:cubicBezTo>
                        <a:cubicBezTo>
                          <a:pt x="0" y="0"/>
                          <a:pt x="0" y="0"/>
                          <a:pt x="0" y="0"/>
                        </a:cubicBezTo>
                        <a:cubicBezTo>
                          <a:pt x="0" y="0"/>
                          <a:pt x="0" y="0"/>
                          <a:pt x="1" y="0"/>
                        </a:cubicBezTo>
                        <a:cubicBezTo>
                          <a:pt x="7" y="0"/>
                          <a:pt x="7" y="0"/>
                          <a:pt x="7" y="0"/>
                        </a:cubicBezTo>
                        <a:cubicBezTo>
                          <a:pt x="8" y="0"/>
                          <a:pt x="8" y="0"/>
                          <a:pt x="8" y="0"/>
                        </a:cubicBezTo>
                        <a:lnTo>
                          <a:pt x="8" y="10"/>
                        </a:lnTo>
                        <a:close/>
                        <a:moveTo>
                          <a:pt x="8" y="25"/>
                        </a:moveTo>
                        <a:cubicBezTo>
                          <a:pt x="9" y="26"/>
                          <a:pt x="10" y="26"/>
                          <a:pt x="10" y="26"/>
                        </a:cubicBezTo>
                        <a:cubicBezTo>
                          <a:pt x="14" y="26"/>
                          <a:pt x="15" y="22"/>
                          <a:pt x="15" y="19"/>
                        </a:cubicBezTo>
                        <a:cubicBezTo>
                          <a:pt x="15" y="16"/>
                          <a:pt x="15" y="12"/>
                          <a:pt x="11" y="12"/>
                        </a:cubicBezTo>
                        <a:cubicBezTo>
                          <a:pt x="10" y="12"/>
                          <a:pt x="9" y="13"/>
                          <a:pt x="8" y="14"/>
                        </a:cubicBezTo>
                        <a:cubicBezTo>
                          <a:pt x="8" y="14"/>
                          <a:pt x="8" y="14"/>
                          <a:pt x="8" y="14"/>
                        </a:cubicBezTo>
                        <a:lnTo>
                          <a:pt x="8" y="2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41" name="Freeform 7"/>
                  <p:cNvSpPr>
                    <a:spLocks/>
                  </p:cNvSpPr>
                  <p:nvPr/>
                </p:nvSpPr>
                <p:spPr bwMode="auto">
                  <a:xfrm>
                    <a:off x="3949701" y="5724525"/>
                    <a:ext cx="71438" cy="106363"/>
                  </a:xfrm>
                  <a:custGeom>
                    <a:avLst/>
                    <a:gdLst>
                      <a:gd name="T0" fmla="*/ 18 w 19"/>
                      <a:gd name="T1" fmla="*/ 25 h 28"/>
                      <a:gd name="T2" fmla="*/ 19 w 19"/>
                      <a:gd name="T3" fmla="*/ 26 h 28"/>
                      <a:gd name="T4" fmla="*/ 11 w 19"/>
                      <a:gd name="T5" fmla="*/ 28 h 28"/>
                      <a:gd name="T6" fmla="*/ 0 w 19"/>
                      <a:gd name="T7" fmla="*/ 15 h 28"/>
                      <a:gd name="T8" fmla="*/ 12 w 19"/>
                      <a:gd name="T9" fmla="*/ 0 h 28"/>
                      <a:gd name="T10" fmla="*/ 18 w 19"/>
                      <a:gd name="T11" fmla="*/ 3 h 28"/>
                      <a:gd name="T12" fmla="*/ 18 w 19"/>
                      <a:gd name="T13" fmla="*/ 10 h 28"/>
                      <a:gd name="T14" fmla="*/ 18 w 19"/>
                      <a:gd name="T15" fmla="*/ 10 h 28"/>
                      <a:gd name="T16" fmla="*/ 14 w 19"/>
                      <a:gd name="T17" fmla="*/ 10 h 28"/>
                      <a:gd name="T18" fmla="*/ 13 w 19"/>
                      <a:gd name="T19" fmla="*/ 10 h 28"/>
                      <a:gd name="T20" fmla="*/ 13 w 19"/>
                      <a:gd name="T21" fmla="*/ 6 h 28"/>
                      <a:gd name="T22" fmla="*/ 12 w 19"/>
                      <a:gd name="T23" fmla="*/ 6 h 28"/>
                      <a:gd name="T24" fmla="*/ 7 w 19"/>
                      <a:gd name="T25" fmla="*/ 14 h 28"/>
                      <a:gd name="T26" fmla="*/ 12 w 19"/>
                      <a:gd name="T27" fmla="*/ 22 h 28"/>
                      <a:gd name="T28" fmla="*/ 16 w 19"/>
                      <a:gd name="T29" fmla="*/ 22 h 28"/>
                      <a:gd name="T30" fmla="*/ 17 w 19"/>
                      <a:gd name="T31" fmla="*/ 21 h 28"/>
                      <a:gd name="T32" fmla="*/ 17 w 19"/>
                      <a:gd name="T33" fmla="*/ 22 h 28"/>
                      <a:gd name="T34" fmla="*/ 18 w 19"/>
                      <a:gd name="T35" fmla="*/ 2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8">
                        <a:moveTo>
                          <a:pt x="18" y="25"/>
                        </a:moveTo>
                        <a:cubicBezTo>
                          <a:pt x="19" y="25"/>
                          <a:pt x="19" y="25"/>
                          <a:pt x="19" y="26"/>
                        </a:cubicBezTo>
                        <a:cubicBezTo>
                          <a:pt x="19" y="27"/>
                          <a:pt x="14" y="28"/>
                          <a:pt x="11" y="28"/>
                        </a:cubicBezTo>
                        <a:cubicBezTo>
                          <a:pt x="0" y="28"/>
                          <a:pt x="0" y="18"/>
                          <a:pt x="0" y="15"/>
                        </a:cubicBezTo>
                        <a:cubicBezTo>
                          <a:pt x="0" y="3"/>
                          <a:pt x="7" y="0"/>
                          <a:pt x="12" y="0"/>
                        </a:cubicBezTo>
                        <a:cubicBezTo>
                          <a:pt x="14" y="0"/>
                          <a:pt x="18" y="1"/>
                          <a:pt x="18" y="3"/>
                        </a:cubicBezTo>
                        <a:cubicBezTo>
                          <a:pt x="18" y="10"/>
                          <a:pt x="18" y="10"/>
                          <a:pt x="18" y="10"/>
                        </a:cubicBezTo>
                        <a:cubicBezTo>
                          <a:pt x="18" y="10"/>
                          <a:pt x="18" y="10"/>
                          <a:pt x="18" y="10"/>
                        </a:cubicBezTo>
                        <a:cubicBezTo>
                          <a:pt x="14" y="10"/>
                          <a:pt x="14" y="10"/>
                          <a:pt x="14" y="10"/>
                        </a:cubicBezTo>
                        <a:cubicBezTo>
                          <a:pt x="14" y="10"/>
                          <a:pt x="13" y="10"/>
                          <a:pt x="13" y="10"/>
                        </a:cubicBezTo>
                        <a:cubicBezTo>
                          <a:pt x="13" y="6"/>
                          <a:pt x="13" y="6"/>
                          <a:pt x="13" y="6"/>
                        </a:cubicBezTo>
                        <a:cubicBezTo>
                          <a:pt x="13" y="6"/>
                          <a:pt x="12" y="6"/>
                          <a:pt x="12" y="6"/>
                        </a:cubicBezTo>
                        <a:cubicBezTo>
                          <a:pt x="9" y="6"/>
                          <a:pt x="7" y="7"/>
                          <a:pt x="7" y="14"/>
                        </a:cubicBezTo>
                        <a:cubicBezTo>
                          <a:pt x="7" y="17"/>
                          <a:pt x="7" y="22"/>
                          <a:pt x="12" y="22"/>
                        </a:cubicBezTo>
                        <a:cubicBezTo>
                          <a:pt x="14" y="22"/>
                          <a:pt x="15" y="22"/>
                          <a:pt x="16" y="22"/>
                        </a:cubicBezTo>
                        <a:cubicBezTo>
                          <a:pt x="16" y="21"/>
                          <a:pt x="17" y="21"/>
                          <a:pt x="17" y="21"/>
                        </a:cubicBezTo>
                        <a:cubicBezTo>
                          <a:pt x="17" y="21"/>
                          <a:pt x="17" y="22"/>
                          <a:pt x="17" y="22"/>
                        </a:cubicBezTo>
                        <a:lnTo>
                          <a:pt x="18" y="2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42" name="Freeform 8"/>
                  <p:cNvSpPr>
                    <a:spLocks noEditPoints="1"/>
                  </p:cNvSpPr>
                  <p:nvPr/>
                </p:nvSpPr>
                <p:spPr bwMode="auto">
                  <a:xfrm>
                    <a:off x="4054476" y="5543550"/>
                    <a:ext cx="76200" cy="117475"/>
                  </a:xfrm>
                  <a:custGeom>
                    <a:avLst/>
                    <a:gdLst>
                      <a:gd name="T0" fmla="*/ 20 w 20"/>
                      <a:gd name="T1" fmla="*/ 29 h 31"/>
                      <a:gd name="T2" fmla="*/ 20 w 20"/>
                      <a:gd name="T3" fmla="*/ 30 h 31"/>
                      <a:gd name="T4" fmla="*/ 14 w 20"/>
                      <a:gd name="T5" fmla="*/ 30 h 31"/>
                      <a:gd name="T6" fmla="*/ 13 w 20"/>
                      <a:gd name="T7" fmla="*/ 29 h 31"/>
                      <a:gd name="T8" fmla="*/ 13 w 20"/>
                      <a:gd name="T9" fmla="*/ 28 h 31"/>
                      <a:gd name="T10" fmla="*/ 13 w 20"/>
                      <a:gd name="T11" fmla="*/ 29 h 31"/>
                      <a:gd name="T12" fmla="*/ 7 w 20"/>
                      <a:gd name="T13" fmla="*/ 31 h 31"/>
                      <a:gd name="T14" fmla="*/ 0 w 20"/>
                      <a:gd name="T15" fmla="*/ 21 h 31"/>
                      <a:gd name="T16" fmla="*/ 3 w 20"/>
                      <a:gd name="T17" fmla="*/ 11 h 31"/>
                      <a:gd name="T18" fmla="*/ 8 w 20"/>
                      <a:gd name="T19" fmla="*/ 9 h 31"/>
                      <a:gd name="T20" fmla="*/ 12 w 20"/>
                      <a:gd name="T21" fmla="*/ 10 h 31"/>
                      <a:gd name="T22" fmla="*/ 12 w 20"/>
                      <a:gd name="T23" fmla="*/ 10 h 31"/>
                      <a:gd name="T24" fmla="*/ 12 w 20"/>
                      <a:gd name="T25" fmla="*/ 4 h 31"/>
                      <a:gd name="T26" fmla="*/ 10 w 20"/>
                      <a:gd name="T27" fmla="*/ 4 h 31"/>
                      <a:gd name="T28" fmla="*/ 10 w 20"/>
                      <a:gd name="T29" fmla="*/ 4 h 31"/>
                      <a:gd name="T30" fmla="*/ 10 w 20"/>
                      <a:gd name="T31" fmla="*/ 1 h 31"/>
                      <a:gd name="T32" fmla="*/ 10 w 20"/>
                      <a:gd name="T33" fmla="*/ 0 h 31"/>
                      <a:gd name="T34" fmla="*/ 17 w 20"/>
                      <a:gd name="T35" fmla="*/ 0 h 31"/>
                      <a:gd name="T36" fmla="*/ 17 w 20"/>
                      <a:gd name="T37" fmla="*/ 1 h 31"/>
                      <a:gd name="T38" fmla="*/ 17 w 20"/>
                      <a:gd name="T39" fmla="*/ 23 h 31"/>
                      <a:gd name="T40" fmla="*/ 18 w 20"/>
                      <a:gd name="T41" fmla="*/ 26 h 31"/>
                      <a:gd name="T42" fmla="*/ 20 w 20"/>
                      <a:gd name="T43" fmla="*/ 26 h 31"/>
                      <a:gd name="T44" fmla="*/ 20 w 20"/>
                      <a:gd name="T45" fmla="*/ 27 h 31"/>
                      <a:gd name="T46" fmla="*/ 20 w 20"/>
                      <a:gd name="T47" fmla="*/ 29 h 31"/>
                      <a:gd name="T48" fmla="*/ 12 w 20"/>
                      <a:gd name="T49" fmla="*/ 14 h 31"/>
                      <a:gd name="T50" fmla="*/ 12 w 20"/>
                      <a:gd name="T51" fmla="*/ 14 h 31"/>
                      <a:gd name="T52" fmla="*/ 9 w 20"/>
                      <a:gd name="T53" fmla="*/ 13 h 31"/>
                      <a:gd name="T54" fmla="*/ 6 w 20"/>
                      <a:gd name="T55" fmla="*/ 15 h 31"/>
                      <a:gd name="T56" fmla="*/ 5 w 20"/>
                      <a:gd name="T57" fmla="*/ 20 h 31"/>
                      <a:gd name="T58" fmla="*/ 6 w 20"/>
                      <a:gd name="T59" fmla="*/ 25 h 31"/>
                      <a:gd name="T60" fmla="*/ 9 w 20"/>
                      <a:gd name="T61" fmla="*/ 26 h 31"/>
                      <a:gd name="T62" fmla="*/ 12 w 20"/>
                      <a:gd name="T63" fmla="*/ 25 h 31"/>
                      <a:gd name="T64" fmla="*/ 12 w 20"/>
                      <a:gd name="T65"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 h="31">
                        <a:moveTo>
                          <a:pt x="20" y="29"/>
                        </a:moveTo>
                        <a:cubicBezTo>
                          <a:pt x="20" y="30"/>
                          <a:pt x="20" y="30"/>
                          <a:pt x="20" y="30"/>
                        </a:cubicBezTo>
                        <a:cubicBezTo>
                          <a:pt x="14" y="30"/>
                          <a:pt x="14" y="30"/>
                          <a:pt x="14" y="30"/>
                        </a:cubicBezTo>
                        <a:cubicBezTo>
                          <a:pt x="14" y="30"/>
                          <a:pt x="13" y="30"/>
                          <a:pt x="13" y="29"/>
                        </a:cubicBezTo>
                        <a:cubicBezTo>
                          <a:pt x="13" y="28"/>
                          <a:pt x="13" y="28"/>
                          <a:pt x="13" y="28"/>
                        </a:cubicBezTo>
                        <a:cubicBezTo>
                          <a:pt x="13" y="29"/>
                          <a:pt x="13" y="29"/>
                          <a:pt x="13" y="29"/>
                        </a:cubicBezTo>
                        <a:cubicBezTo>
                          <a:pt x="11" y="30"/>
                          <a:pt x="9" y="31"/>
                          <a:pt x="7" y="31"/>
                        </a:cubicBezTo>
                        <a:cubicBezTo>
                          <a:pt x="1" y="31"/>
                          <a:pt x="0" y="23"/>
                          <a:pt x="0" y="21"/>
                        </a:cubicBezTo>
                        <a:cubicBezTo>
                          <a:pt x="0" y="18"/>
                          <a:pt x="0" y="14"/>
                          <a:pt x="3" y="11"/>
                        </a:cubicBezTo>
                        <a:cubicBezTo>
                          <a:pt x="4" y="10"/>
                          <a:pt x="5" y="9"/>
                          <a:pt x="8" y="9"/>
                        </a:cubicBezTo>
                        <a:cubicBezTo>
                          <a:pt x="10" y="9"/>
                          <a:pt x="12" y="10"/>
                          <a:pt x="12" y="10"/>
                        </a:cubicBezTo>
                        <a:cubicBezTo>
                          <a:pt x="12" y="10"/>
                          <a:pt x="12" y="10"/>
                          <a:pt x="12" y="10"/>
                        </a:cubicBezTo>
                        <a:cubicBezTo>
                          <a:pt x="12" y="4"/>
                          <a:pt x="12" y="4"/>
                          <a:pt x="12" y="4"/>
                        </a:cubicBezTo>
                        <a:cubicBezTo>
                          <a:pt x="10" y="4"/>
                          <a:pt x="10" y="4"/>
                          <a:pt x="10" y="4"/>
                        </a:cubicBezTo>
                        <a:cubicBezTo>
                          <a:pt x="10" y="4"/>
                          <a:pt x="10" y="4"/>
                          <a:pt x="10" y="4"/>
                        </a:cubicBezTo>
                        <a:cubicBezTo>
                          <a:pt x="10" y="1"/>
                          <a:pt x="10" y="1"/>
                          <a:pt x="10" y="1"/>
                        </a:cubicBezTo>
                        <a:cubicBezTo>
                          <a:pt x="10" y="0"/>
                          <a:pt x="10" y="0"/>
                          <a:pt x="10" y="0"/>
                        </a:cubicBezTo>
                        <a:cubicBezTo>
                          <a:pt x="17" y="0"/>
                          <a:pt x="17" y="0"/>
                          <a:pt x="17" y="0"/>
                        </a:cubicBezTo>
                        <a:cubicBezTo>
                          <a:pt x="18" y="0"/>
                          <a:pt x="17" y="1"/>
                          <a:pt x="17" y="1"/>
                        </a:cubicBezTo>
                        <a:cubicBezTo>
                          <a:pt x="17" y="23"/>
                          <a:pt x="17" y="23"/>
                          <a:pt x="17" y="23"/>
                        </a:cubicBezTo>
                        <a:cubicBezTo>
                          <a:pt x="17" y="25"/>
                          <a:pt x="18" y="26"/>
                          <a:pt x="18" y="26"/>
                        </a:cubicBezTo>
                        <a:cubicBezTo>
                          <a:pt x="20" y="26"/>
                          <a:pt x="20" y="26"/>
                          <a:pt x="20" y="26"/>
                        </a:cubicBezTo>
                        <a:cubicBezTo>
                          <a:pt x="20" y="26"/>
                          <a:pt x="20" y="26"/>
                          <a:pt x="20" y="27"/>
                        </a:cubicBezTo>
                        <a:lnTo>
                          <a:pt x="20" y="29"/>
                        </a:lnTo>
                        <a:close/>
                        <a:moveTo>
                          <a:pt x="12" y="14"/>
                        </a:moveTo>
                        <a:cubicBezTo>
                          <a:pt x="12" y="14"/>
                          <a:pt x="12" y="14"/>
                          <a:pt x="12" y="14"/>
                        </a:cubicBezTo>
                        <a:cubicBezTo>
                          <a:pt x="12" y="13"/>
                          <a:pt x="11" y="13"/>
                          <a:pt x="9" y="13"/>
                        </a:cubicBezTo>
                        <a:cubicBezTo>
                          <a:pt x="8" y="13"/>
                          <a:pt x="7" y="13"/>
                          <a:pt x="6" y="15"/>
                        </a:cubicBezTo>
                        <a:cubicBezTo>
                          <a:pt x="6" y="16"/>
                          <a:pt x="5" y="17"/>
                          <a:pt x="5" y="20"/>
                        </a:cubicBezTo>
                        <a:cubicBezTo>
                          <a:pt x="5" y="22"/>
                          <a:pt x="6" y="24"/>
                          <a:pt x="6" y="25"/>
                        </a:cubicBezTo>
                        <a:cubicBezTo>
                          <a:pt x="7" y="26"/>
                          <a:pt x="8" y="26"/>
                          <a:pt x="9" y="26"/>
                        </a:cubicBezTo>
                        <a:cubicBezTo>
                          <a:pt x="10" y="26"/>
                          <a:pt x="11" y="26"/>
                          <a:pt x="12" y="25"/>
                        </a:cubicBezTo>
                        <a:lnTo>
                          <a:pt x="12"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43" name="Freeform 9"/>
                  <p:cNvSpPr>
                    <a:spLocks noEditPoints="1"/>
                  </p:cNvSpPr>
                  <p:nvPr/>
                </p:nvSpPr>
                <p:spPr bwMode="auto">
                  <a:xfrm>
                    <a:off x="4065588" y="5694363"/>
                    <a:ext cx="98425" cy="120650"/>
                  </a:xfrm>
                  <a:custGeom>
                    <a:avLst/>
                    <a:gdLst>
                      <a:gd name="T0" fmla="*/ 8 w 26"/>
                      <a:gd name="T1" fmla="*/ 18 h 32"/>
                      <a:gd name="T2" fmla="*/ 15 w 26"/>
                      <a:gd name="T3" fmla="*/ 26 h 32"/>
                      <a:gd name="T4" fmla="*/ 21 w 26"/>
                      <a:gd name="T5" fmla="*/ 24 h 32"/>
                      <a:gd name="T6" fmla="*/ 21 w 26"/>
                      <a:gd name="T7" fmla="*/ 24 h 32"/>
                      <a:gd name="T8" fmla="*/ 22 w 26"/>
                      <a:gd name="T9" fmla="*/ 24 h 32"/>
                      <a:gd name="T10" fmla="*/ 23 w 26"/>
                      <a:gd name="T11" fmla="*/ 24 h 32"/>
                      <a:gd name="T12" fmla="*/ 24 w 26"/>
                      <a:gd name="T13" fmla="*/ 28 h 32"/>
                      <a:gd name="T14" fmla="*/ 25 w 26"/>
                      <a:gd name="T15" fmla="*/ 29 h 32"/>
                      <a:gd name="T16" fmla="*/ 24 w 26"/>
                      <a:gd name="T17" fmla="*/ 30 h 32"/>
                      <a:gd name="T18" fmla="*/ 14 w 26"/>
                      <a:gd name="T19" fmla="*/ 32 h 32"/>
                      <a:gd name="T20" fmla="*/ 4 w 26"/>
                      <a:gd name="T21" fmla="*/ 29 h 32"/>
                      <a:gd name="T22" fmla="*/ 0 w 26"/>
                      <a:gd name="T23" fmla="*/ 17 h 32"/>
                      <a:gd name="T24" fmla="*/ 4 w 26"/>
                      <a:gd name="T25" fmla="*/ 5 h 32"/>
                      <a:gd name="T26" fmla="*/ 14 w 26"/>
                      <a:gd name="T27" fmla="*/ 0 h 32"/>
                      <a:gd name="T28" fmla="*/ 26 w 26"/>
                      <a:gd name="T29" fmla="*/ 16 h 32"/>
                      <a:gd name="T30" fmla="*/ 24 w 26"/>
                      <a:gd name="T31" fmla="*/ 18 h 32"/>
                      <a:gd name="T32" fmla="*/ 8 w 26"/>
                      <a:gd name="T33" fmla="*/ 18 h 32"/>
                      <a:gd name="T34" fmla="*/ 17 w 26"/>
                      <a:gd name="T35" fmla="*/ 13 h 32"/>
                      <a:gd name="T36" fmla="*/ 17 w 26"/>
                      <a:gd name="T37" fmla="*/ 12 h 32"/>
                      <a:gd name="T38" fmla="*/ 17 w 26"/>
                      <a:gd name="T39" fmla="*/ 10 h 32"/>
                      <a:gd name="T40" fmla="*/ 16 w 26"/>
                      <a:gd name="T41" fmla="*/ 7 h 32"/>
                      <a:gd name="T42" fmla="*/ 13 w 26"/>
                      <a:gd name="T43" fmla="*/ 6 h 32"/>
                      <a:gd name="T44" fmla="*/ 10 w 26"/>
                      <a:gd name="T45" fmla="*/ 8 h 32"/>
                      <a:gd name="T46" fmla="*/ 8 w 26"/>
                      <a:gd name="T47" fmla="*/ 13 h 32"/>
                      <a:gd name="T48" fmla="*/ 17 w 26"/>
                      <a:gd name="T49" fmla="*/ 13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 h="32">
                        <a:moveTo>
                          <a:pt x="8" y="18"/>
                        </a:moveTo>
                        <a:cubicBezTo>
                          <a:pt x="8" y="23"/>
                          <a:pt x="10" y="26"/>
                          <a:pt x="15" y="26"/>
                        </a:cubicBezTo>
                        <a:cubicBezTo>
                          <a:pt x="17" y="26"/>
                          <a:pt x="19" y="25"/>
                          <a:pt x="21" y="24"/>
                        </a:cubicBezTo>
                        <a:cubicBezTo>
                          <a:pt x="21" y="24"/>
                          <a:pt x="21" y="24"/>
                          <a:pt x="21" y="24"/>
                        </a:cubicBezTo>
                        <a:cubicBezTo>
                          <a:pt x="22" y="24"/>
                          <a:pt x="22" y="24"/>
                          <a:pt x="22" y="24"/>
                        </a:cubicBezTo>
                        <a:cubicBezTo>
                          <a:pt x="23" y="24"/>
                          <a:pt x="23" y="24"/>
                          <a:pt x="23" y="24"/>
                        </a:cubicBezTo>
                        <a:cubicBezTo>
                          <a:pt x="24" y="28"/>
                          <a:pt x="24" y="28"/>
                          <a:pt x="24" y="28"/>
                        </a:cubicBezTo>
                        <a:cubicBezTo>
                          <a:pt x="24" y="28"/>
                          <a:pt x="25" y="28"/>
                          <a:pt x="25" y="29"/>
                        </a:cubicBezTo>
                        <a:cubicBezTo>
                          <a:pt x="25" y="29"/>
                          <a:pt x="24" y="29"/>
                          <a:pt x="24" y="30"/>
                        </a:cubicBezTo>
                        <a:cubicBezTo>
                          <a:pt x="21" y="31"/>
                          <a:pt x="17" y="32"/>
                          <a:pt x="14" y="32"/>
                        </a:cubicBezTo>
                        <a:cubicBezTo>
                          <a:pt x="10" y="32"/>
                          <a:pt x="7" y="31"/>
                          <a:pt x="4" y="29"/>
                        </a:cubicBezTo>
                        <a:cubicBezTo>
                          <a:pt x="2" y="27"/>
                          <a:pt x="0" y="23"/>
                          <a:pt x="0" y="17"/>
                        </a:cubicBezTo>
                        <a:cubicBezTo>
                          <a:pt x="0" y="12"/>
                          <a:pt x="1" y="8"/>
                          <a:pt x="4" y="5"/>
                        </a:cubicBezTo>
                        <a:cubicBezTo>
                          <a:pt x="6" y="2"/>
                          <a:pt x="9" y="0"/>
                          <a:pt x="14" y="0"/>
                        </a:cubicBezTo>
                        <a:cubicBezTo>
                          <a:pt x="18" y="0"/>
                          <a:pt x="26" y="2"/>
                          <a:pt x="26" y="16"/>
                        </a:cubicBezTo>
                        <a:cubicBezTo>
                          <a:pt x="26" y="18"/>
                          <a:pt x="25" y="18"/>
                          <a:pt x="24" y="18"/>
                        </a:cubicBezTo>
                        <a:lnTo>
                          <a:pt x="8" y="18"/>
                        </a:lnTo>
                        <a:close/>
                        <a:moveTo>
                          <a:pt x="17" y="13"/>
                        </a:moveTo>
                        <a:cubicBezTo>
                          <a:pt x="17" y="13"/>
                          <a:pt x="17" y="12"/>
                          <a:pt x="17" y="12"/>
                        </a:cubicBezTo>
                        <a:cubicBezTo>
                          <a:pt x="17" y="11"/>
                          <a:pt x="17" y="10"/>
                          <a:pt x="17" y="10"/>
                        </a:cubicBezTo>
                        <a:cubicBezTo>
                          <a:pt x="17" y="9"/>
                          <a:pt x="17" y="8"/>
                          <a:pt x="16" y="7"/>
                        </a:cubicBezTo>
                        <a:cubicBezTo>
                          <a:pt x="15" y="6"/>
                          <a:pt x="14" y="6"/>
                          <a:pt x="13" y="6"/>
                        </a:cubicBezTo>
                        <a:cubicBezTo>
                          <a:pt x="12" y="6"/>
                          <a:pt x="10" y="6"/>
                          <a:pt x="10" y="8"/>
                        </a:cubicBezTo>
                        <a:cubicBezTo>
                          <a:pt x="8" y="9"/>
                          <a:pt x="8" y="11"/>
                          <a:pt x="8" y="13"/>
                        </a:cubicBezTo>
                        <a:lnTo>
                          <a:pt x="17" y="13"/>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44" name="Freeform 10"/>
                  <p:cNvSpPr>
                    <a:spLocks/>
                  </p:cNvSpPr>
                  <p:nvPr/>
                </p:nvSpPr>
                <p:spPr bwMode="auto">
                  <a:xfrm>
                    <a:off x="3856038" y="5502275"/>
                    <a:ext cx="85725" cy="166688"/>
                  </a:xfrm>
                  <a:custGeom>
                    <a:avLst/>
                    <a:gdLst>
                      <a:gd name="T0" fmla="*/ 13 w 23"/>
                      <a:gd name="T1" fmla="*/ 39 h 44"/>
                      <a:gd name="T2" fmla="*/ 18 w 23"/>
                      <a:gd name="T3" fmla="*/ 39 h 44"/>
                      <a:gd name="T4" fmla="*/ 19 w 23"/>
                      <a:gd name="T5" fmla="*/ 39 h 44"/>
                      <a:gd name="T6" fmla="*/ 19 w 23"/>
                      <a:gd name="T7" fmla="*/ 43 h 44"/>
                      <a:gd name="T8" fmla="*/ 18 w 23"/>
                      <a:gd name="T9" fmla="*/ 44 h 44"/>
                      <a:gd name="T10" fmla="*/ 1 w 23"/>
                      <a:gd name="T11" fmla="*/ 44 h 44"/>
                      <a:gd name="T12" fmla="*/ 1 w 23"/>
                      <a:gd name="T13" fmla="*/ 43 h 44"/>
                      <a:gd name="T14" fmla="*/ 1 w 23"/>
                      <a:gd name="T15" fmla="*/ 39 h 44"/>
                      <a:gd name="T16" fmla="*/ 1 w 23"/>
                      <a:gd name="T17" fmla="*/ 39 h 44"/>
                      <a:gd name="T18" fmla="*/ 6 w 23"/>
                      <a:gd name="T19" fmla="*/ 39 h 44"/>
                      <a:gd name="T20" fmla="*/ 6 w 23"/>
                      <a:gd name="T21" fmla="*/ 20 h 44"/>
                      <a:gd name="T22" fmla="*/ 1 w 23"/>
                      <a:gd name="T23" fmla="*/ 20 h 44"/>
                      <a:gd name="T24" fmla="*/ 0 w 23"/>
                      <a:gd name="T25" fmla="*/ 19 h 44"/>
                      <a:gd name="T26" fmla="*/ 0 w 23"/>
                      <a:gd name="T27" fmla="*/ 15 h 44"/>
                      <a:gd name="T28" fmla="*/ 1 w 23"/>
                      <a:gd name="T29" fmla="*/ 14 h 44"/>
                      <a:gd name="T30" fmla="*/ 6 w 23"/>
                      <a:gd name="T31" fmla="*/ 14 h 44"/>
                      <a:gd name="T32" fmla="*/ 6 w 23"/>
                      <a:gd name="T33" fmla="*/ 12 h 44"/>
                      <a:gd name="T34" fmla="*/ 8 w 23"/>
                      <a:gd name="T35" fmla="*/ 3 h 44"/>
                      <a:gd name="T36" fmla="*/ 15 w 23"/>
                      <a:gd name="T37" fmla="*/ 0 h 44"/>
                      <a:gd name="T38" fmla="*/ 21 w 23"/>
                      <a:gd name="T39" fmla="*/ 1 h 44"/>
                      <a:gd name="T40" fmla="*/ 23 w 23"/>
                      <a:gd name="T41" fmla="*/ 3 h 44"/>
                      <a:gd name="T42" fmla="*/ 21 w 23"/>
                      <a:gd name="T43" fmla="*/ 7 h 44"/>
                      <a:gd name="T44" fmla="*/ 21 w 23"/>
                      <a:gd name="T45" fmla="*/ 8 h 44"/>
                      <a:gd name="T46" fmla="*/ 20 w 23"/>
                      <a:gd name="T47" fmla="*/ 8 h 44"/>
                      <a:gd name="T48" fmla="*/ 17 w 23"/>
                      <a:gd name="T49" fmla="*/ 7 h 44"/>
                      <a:gd name="T50" fmla="*/ 14 w 23"/>
                      <a:gd name="T51" fmla="*/ 8 h 44"/>
                      <a:gd name="T52" fmla="*/ 13 w 23"/>
                      <a:gd name="T53" fmla="*/ 12 h 44"/>
                      <a:gd name="T54" fmla="*/ 13 w 23"/>
                      <a:gd name="T55" fmla="*/ 14 h 44"/>
                      <a:gd name="T56" fmla="*/ 20 w 23"/>
                      <a:gd name="T57" fmla="*/ 14 h 44"/>
                      <a:gd name="T58" fmla="*/ 21 w 23"/>
                      <a:gd name="T59" fmla="*/ 15 h 44"/>
                      <a:gd name="T60" fmla="*/ 21 w 23"/>
                      <a:gd name="T61" fmla="*/ 15 h 44"/>
                      <a:gd name="T62" fmla="*/ 21 w 23"/>
                      <a:gd name="T63" fmla="*/ 15 h 44"/>
                      <a:gd name="T64" fmla="*/ 20 w 23"/>
                      <a:gd name="T65" fmla="*/ 19 h 44"/>
                      <a:gd name="T66" fmla="*/ 19 w 23"/>
                      <a:gd name="T67" fmla="*/ 20 h 44"/>
                      <a:gd name="T68" fmla="*/ 13 w 23"/>
                      <a:gd name="T69" fmla="*/ 20 h 44"/>
                      <a:gd name="T70" fmla="*/ 13 w 23"/>
                      <a:gd name="T71" fmla="*/ 3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 h="44">
                        <a:moveTo>
                          <a:pt x="13" y="39"/>
                        </a:moveTo>
                        <a:cubicBezTo>
                          <a:pt x="18" y="39"/>
                          <a:pt x="18" y="39"/>
                          <a:pt x="18" y="39"/>
                        </a:cubicBezTo>
                        <a:cubicBezTo>
                          <a:pt x="19" y="39"/>
                          <a:pt x="19" y="39"/>
                          <a:pt x="19" y="39"/>
                        </a:cubicBezTo>
                        <a:cubicBezTo>
                          <a:pt x="19" y="43"/>
                          <a:pt x="19" y="43"/>
                          <a:pt x="19" y="43"/>
                        </a:cubicBezTo>
                        <a:cubicBezTo>
                          <a:pt x="19" y="44"/>
                          <a:pt x="19" y="44"/>
                          <a:pt x="18" y="44"/>
                        </a:cubicBezTo>
                        <a:cubicBezTo>
                          <a:pt x="1" y="44"/>
                          <a:pt x="1" y="44"/>
                          <a:pt x="1" y="44"/>
                        </a:cubicBezTo>
                        <a:cubicBezTo>
                          <a:pt x="1" y="44"/>
                          <a:pt x="1" y="44"/>
                          <a:pt x="1" y="43"/>
                        </a:cubicBezTo>
                        <a:cubicBezTo>
                          <a:pt x="1" y="39"/>
                          <a:pt x="1" y="39"/>
                          <a:pt x="1" y="39"/>
                        </a:cubicBezTo>
                        <a:cubicBezTo>
                          <a:pt x="1" y="39"/>
                          <a:pt x="1" y="39"/>
                          <a:pt x="1" y="39"/>
                        </a:cubicBezTo>
                        <a:cubicBezTo>
                          <a:pt x="6" y="39"/>
                          <a:pt x="6" y="39"/>
                          <a:pt x="6" y="39"/>
                        </a:cubicBezTo>
                        <a:cubicBezTo>
                          <a:pt x="6" y="20"/>
                          <a:pt x="6" y="20"/>
                          <a:pt x="6" y="20"/>
                        </a:cubicBezTo>
                        <a:cubicBezTo>
                          <a:pt x="1" y="20"/>
                          <a:pt x="1" y="20"/>
                          <a:pt x="1" y="20"/>
                        </a:cubicBezTo>
                        <a:cubicBezTo>
                          <a:pt x="1" y="20"/>
                          <a:pt x="0" y="20"/>
                          <a:pt x="0" y="19"/>
                        </a:cubicBezTo>
                        <a:cubicBezTo>
                          <a:pt x="0" y="15"/>
                          <a:pt x="0" y="15"/>
                          <a:pt x="0" y="15"/>
                        </a:cubicBezTo>
                        <a:cubicBezTo>
                          <a:pt x="0" y="15"/>
                          <a:pt x="0" y="14"/>
                          <a:pt x="1" y="14"/>
                        </a:cubicBezTo>
                        <a:cubicBezTo>
                          <a:pt x="6" y="14"/>
                          <a:pt x="6" y="14"/>
                          <a:pt x="6" y="14"/>
                        </a:cubicBezTo>
                        <a:cubicBezTo>
                          <a:pt x="6" y="12"/>
                          <a:pt x="6" y="12"/>
                          <a:pt x="6" y="12"/>
                        </a:cubicBezTo>
                        <a:cubicBezTo>
                          <a:pt x="6" y="9"/>
                          <a:pt x="6" y="6"/>
                          <a:pt x="8" y="3"/>
                        </a:cubicBezTo>
                        <a:cubicBezTo>
                          <a:pt x="9" y="2"/>
                          <a:pt x="11" y="0"/>
                          <a:pt x="15" y="0"/>
                        </a:cubicBezTo>
                        <a:cubicBezTo>
                          <a:pt x="18" y="0"/>
                          <a:pt x="21" y="1"/>
                          <a:pt x="21" y="1"/>
                        </a:cubicBezTo>
                        <a:cubicBezTo>
                          <a:pt x="23" y="2"/>
                          <a:pt x="23" y="3"/>
                          <a:pt x="23" y="3"/>
                        </a:cubicBezTo>
                        <a:cubicBezTo>
                          <a:pt x="21" y="7"/>
                          <a:pt x="21" y="7"/>
                          <a:pt x="21" y="7"/>
                        </a:cubicBezTo>
                        <a:cubicBezTo>
                          <a:pt x="21" y="8"/>
                          <a:pt x="21" y="8"/>
                          <a:pt x="21" y="8"/>
                        </a:cubicBezTo>
                        <a:cubicBezTo>
                          <a:pt x="21" y="8"/>
                          <a:pt x="21" y="8"/>
                          <a:pt x="20" y="8"/>
                        </a:cubicBezTo>
                        <a:cubicBezTo>
                          <a:pt x="18" y="7"/>
                          <a:pt x="17" y="7"/>
                          <a:pt x="17" y="7"/>
                        </a:cubicBezTo>
                        <a:cubicBezTo>
                          <a:pt x="15" y="7"/>
                          <a:pt x="14" y="7"/>
                          <a:pt x="14" y="8"/>
                        </a:cubicBezTo>
                        <a:cubicBezTo>
                          <a:pt x="13" y="9"/>
                          <a:pt x="13" y="10"/>
                          <a:pt x="13" y="12"/>
                        </a:cubicBezTo>
                        <a:cubicBezTo>
                          <a:pt x="13" y="14"/>
                          <a:pt x="13" y="14"/>
                          <a:pt x="13" y="14"/>
                        </a:cubicBezTo>
                        <a:cubicBezTo>
                          <a:pt x="20" y="14"/>
                          <a:pt x="20" y="14"/>
                          <a:pt x="20" y="14"/>
                        </a:cubicBezTo>
                        <a:cubicBezTo>
                          <a:pt x="21" y="14"/>
                          <a:pt x="21" y="15"/>
                          <a:pt x="21" y="15"/>
                        </a:cubicBezTo>
                        <a:cubicBezTo>
                          <a:pt x="21" y="15"/>
                          <a:pt x="21" y="15"/>
                          <a:pt x="21" y="15"/>
                        </a:cubicBezTo>
                        <a:cubicBezTo>
                          <a:pt x="21" y="15"/>
                          <a:pt x="21" y="15"/>
                          <a:pt x="21" y="15"/>
                        </a:cubicBezTo>
                        <a:cubicBezTo>
                          <a:pt x="20" y="19"/>
                          <a:pt x="20" y="19"/>
                          <a:pt x="20" y="19"/>
                        </a:cubicBezTo>
                        <a:cubicBezTo>
                          <a:pt x="20" y="20"/>
                          <a:pt x="20" y="20"/>
                          <a:pt x="19" y="20"/>
                        </a:cubicBezTo>
                        <a:cubicBezTo>
                          <a:pt x="13" y="20"/>
                          <a:pt x="13" y="20"/>
                          <a:pt x="13" y="20"/>
                        </a:cubicBezTo>
                        <a:lnTo>
                          <a:pt x="13" y="39"/>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45" name="Freeform 11"/>
                  <p:cNvSpPr>
                    <a:spLocks noEditPoints="1"/>
                  </p:cNvSpPr>
                  <p:nvPr/>
                </p:nvSpPr>
                <p:spPr bwMode="auto">
                  <a:xfrm>
                    <a:off x="3790951" y="5732463"/>
                    <a:ext cx="68263" cy="112713"/>
                  </a:xfrm>
                  <a:custGeom>
                    <a:avLst/>
                    <a:gdLst>
                      <a:gd name="T0" fmla="*/ 17 w 18"/>
                      <a:gd name="T1" fmla="*/ 14 h 30"/>
                      <a:gd name="T2" fmla="*/ 17 w 18"/>
                      <a:gd name="T3" fmla="*/ 23 h 30"/>
                      <a:gd name="T4" fmla="*/ 17 w 18"/>
                      <a:gd name="T5" fmla="*/ 26 h 30"/>
                      <a:gd name="T6" fmla="*/ 15 w 18"/>
                      <a:gd name="T7" fmla="*/ 28 h 30"/>
                      <a:gd name="T8" fmla="*/ 9 w 18"/>
                      <a:gd name="T9" fmla="*/ 30 h 30"/>
                      <a:gd name="T10" fmla="*/ 2 w 18"/>
                      <a:gd name="T11" fmla="*/ 29 h 30"/>
                      <a:gd name="T12" fmla="*/ 0 w 18"/>
                      <a:gd name="T13" fmla="*/ 28 h 30"/>
                      <a:gd name="T14" fmla="*/ 0 w 18"/>
                      <a:gd name="T15" fmla="*/ 28 h 30"/>
                      <a:gd name="T16" fmla="*/ 1 w 18"/>
                      <a:gd name="T17" fmla="*/ 27 h 30"/>
                      <a:gd name="T18" fmla="*/ 1 w 18"/>
                      <a:gd name="T19" fmla="*/ 25 h 30"/>
                      <a:gd name="T20" fmla="*/ 2 w 18"/>
                      <a:gd name="T21" fmla="*/ 24 h 30"/>
                      <a:gd name="T22" fmla="*/ 3 w 18"/>
                      <a:gd name="T23" fmla="*/ 25 h 30"/>
                      <a:gd name="T24" fmla="*/ 9 w 18"/>
                      <a:gd name="T25" fmla="*/ 26 h 30"/>
                      <a:gd name="T26" fmla="*/ 12 w 18"/>
                      <a:gd name="T27" fmla="*/ 22 h 30"/>
                      <a:gd name="T28" fmla="*/ 12 w 18"/>
                      <a:gd name="T29" fmla="*/ 20 h 30"/>
                      <a:gd name="T30" fmla="*/ 12 w 18"/>
                      <a:gd name="T31" fmla="*/ 20 h 30"/>
                      <a:gd name="T32" fmla="*/ 11 w 18"/>
                      <a:gd name="T33" fmla="*/ 20 h 30"/>
                      <a:gd name="T34" fmla="*/ 7 w 18"/>
                      <a:gd name="T35" fmla="*/ 21 h 30"/>
                      <a:gd name="T36" fmla="*/ 0 w 18"/>
                      <a:gd name="T37" fmla="*/ 11 h 30"/>
                      <a:gd name="T38" fmla="*/ 8 w 18"/>
                      <a:gd name="T39" fmla="*/ 1 h 30"/>
                      <a:gd name="T40" fmla="*/ 12 w 18"/>
                      <a:gd name="T41" fmla="*/ 2 h 30"/>
                      <a:gd name="T42" fmla="*/ 12 w 18"/>
                      <a:gd name="T43" fmla="*/ 2 h 30"/>
                      <a:gd name="T44" fmla="*/ 14 w 18"/>
                      <a:gd name="T45" fmla="*/ 1 h 30"/>
                      <a:gd name="T46" fmla="*/ 17 w 18"/>
                      <a:gd name="T47" fmla="*/ 2 h 30"/>
                      <a:gd name="T48" fmla="*/ 18 w 18"/>
                      <a:gd name="T49" fmla="*/ 2 h 30"/>
                      <a:gd name="T50" fmla="*/ 18 w 18"/>
                      <a:gd name="T51" fmla="*/ 3 h 30"/>
                      <a:gd name="T52" fmla="*/ 17 w 18"/>
                      <a:gd name="T53" fmla="*/ 7 h 30"/>
                      <a:gd name="T54" fmla="*/ 17 w 18"/>
                      <a:gd name="T55" fmla="*/ 14 h 30"/>
                      <a:gd name="T56" fmla="*/ 12 w 18"/>
                      <a:gd name="T57" fmla="*/ 6 h 30"/>
                      <a:gd name="T58" fmla="*/ 12 w 18"/>
                      <a:gd name="T59" fmla="*/ 6 h 30"/>
                      <a:gd name="T60" fmla="*/ 9 w 18"/>
                      <a:gd name="T61" fmla="*/ 5 h 30"/>
                      <a:gd name="T62" fmla="*/ 5 w 18"/>
                      <a:gd name="T63" fmla="*/ 11 h 30"/>
                      <a:gd name="T64" fmla="*/ 8 w 18"/>
                      <a:gd name="T65" fmla="*/ 17 h 30"/>
                      <a:gd name="T66" fmla="*/ 12 w 18"/>
                      <a:gd name="T67" fmla="*/ 16 h 30"/>
                      <a:gd name="T68" fmla="*/ 12 w 18"/>
                      <a:gd name="T69" fmla="*/ 16 h 30"/>
                      <a:gd name="T70" fmla="*/ 12 w 18"/>
                      <a:gd name="T71" fmla="*/ 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 h="30">
                        <a:moveTo>
                          <a:pt x="17" y="14"/>
                        </a:moveTo>
                        <a:cubicBezTo>
                          <a:pt x="17" y="23"/>
                          <a:pt x="17" y="23"/>
                          <a:pt x="17" y="23"/>
                        </a:cubicBezTo>
                        <a:cubicBezTo>
                          <a:pt x="17" y="24"/>
                          <a:pt x="17" y="25"/>
                          <a:pt x="17" y="26"/>
                        </a:cubicBezTo>
                        <a:cubicBezTo>
                          <a:pt x="16" y="26"/>
                          <a:pt x="16" y="27"/>
                          <a:pt x="15" y="28"/>
                        </a:cubicBezTo>
                        <a:cubicBezTo>
                          <a:pt x="13" y="30"/>
                          <a:pt x="11" y="30"/>
                          <a:pt x="9" y="30"/>
                        </a:cubicBezTo>
                        <a:cubicBezTo>
                          <a:pt x="5" y="30"/>
                          <a:pt x="3" y="29"/>
                          <a:pt x="2" y="29"/>
                        </a:cubicBezTo>
                        <a:cubicBezTo>
                          <a:pt x="1" y="29"/>
                          <a:pt x="1" y="28"/>
                          <a:pt x="0" y="28"/>
                        </a:cubicBezTo>
                        <a:cubicBezTo>
                          <a:pt x="0" y="28"/>
                          <a:pt x="0" y="28"/>
                          <a:pt x="0" y="28"/>
                        </a:cubicBezTo>
                        <a:cubicBezTo>
                          <a:pt x="1" y="28"/>
                          <a:pt x="1" y="27"/>
                          <a:pt x="1" y="27"/>
                        </a:cubicBezTo>
                        <a:cubicBezTo>
                          <a:pt x="1" y="25"/>
                          <a:pt x="1" y="25"/>
                          <a:pt x="1" y="25"/>
                        </a:cubicBezTo>
                        <a:cubicBezTo>
                          <a:pt x="1" y="25"/>
                          <a:pt x="2" y="24"/>
                          <a:pt x="2" y="24"/>
                        </a:cubicBezTo>
                        <a:cubicBezTo>
                          <a:pt x="2" y="24"/>
                          <a:pt x="2" y="24"/>
                          <a:pt x="3" y="25"/>
                        </a:cubicBezTo>
                        <a:cubicBezTo>
                          <a:pt x="4" y="25"/>
                          <a:pt x="7" y="26"/>
                          <a:pt x="9" y="26"/>
                        </a:cubicBezTo>
                        <a:cubicBezTo>
                          <a:pt x="10" y="26"/>
                          <a:pt x="12" y="26"/>
                          <a:pt x="12" y="22"/>
                        </a:cubicBezTo>
                        <a:cubicBezTo>
                          <a:pt x="12" y="20"/>
                          <a:pt x="12" y="20"/>
                          <a:pt x="12" y="20"/>
                        </a:cubicBezTo>
                        <a:cubicBezTo>
                          <a:pt x="12" y="20"/>
                          <a:pt x="12" y="20"/>
                          <a:pt x="12" y="20"/>
                        </a:cubicBezTo>
                        <a:cubicBezTo>
                          <a:pt x="11" y="20"/>
                          <a:pt x="11" y="20"/>
                          <a:pt x="11" y="20"/>
                        </a:cubicBezTo>
                        <a:cubicBezTo>
                          <a:pt x="10" y="21"/>
                          <a:pt x="8" y="21"/>
                          <a:pt x="7" y="21"/>
                        </a:cubicBezTo>
                        <a:cubicBezTo>
                          <a:pt x="3" y="21"/>
                          <a:pt x="0" y="19"/>
                          <a:pt x="0" y="11"/>
                        </a:cubicBezTo>
                        <a:cubicBezTo>
                          <a:pt x="0" y="3"/>
                          <a:pt x="4" y="1"/>
                          <a:pt x="8" y="1"/>
                        </a:cubicBezTo>
                        <a:cubicBezTo>
                          <a:pt x="10" y="1"/>
                          <a:pt x="11" y="2"/>
                          <a:pt x="12" y="2"/>
                        </a:cubicBezTo>
                        <a:cubicBezTo>
                          <a:pt x="12" y="2"/>
                          <a:pt x="12" y="2"/>
                          <a:pt x="12" y="2"/>
                        </a:cubicBezTo>
                        <a:cubicBezTo>
                          <a:pt x="13" y="0"/>
                          <a:pt x="14" y="0"/>
                          <a:pt x="14" y="1"/>
                        </a:cubicBezTo>
                        <a:cubicBezTo>
                          <a:pt x="17" y="2"/>
                          <a:pt x="17" y="2"/>
                          <a:pt x="17" y="2"/>
                        </a:cubicBezTo>
                        <a:cubicBezTo>
                          <a:pt x="18" y="2"/>
                          <a:pt x="18" y="2"/>
                          <a:pt x="18" y="2"/>
                        </a:cubicBezTo>
                        <a:cubicBezTo>
                          <a:pt x="18" y="2"/>
                          <a:pt x="18" y="2"/>
                          <a:pt x="18" y="3"/>
                        </a:cubicBezTo>
                        <a:cubicBezTo>
                          <a:pt x="17" y="4"/>
                          <a:pt x="17" y="5"/>
                          <a:pt x="17" y="7"/>
                        </a:cubicBezTo>
                        <a:lnTo>
                          <a:pt x="17" y="14"/>
                        </a:lnTo>
                        <a:close/>
                        <a:moveTo>
                          <a:pt x="12" y="6"/>
                        </a:moveTo>
                        <a:cubicBezTo>
                          <a:pt x="12" y="6"/>
                          <a:pt x="12" y="6"/>
                          <a:pt x="12" y="6"/>
                        </a:cubicBezTo>
                        <a:cubicBezTo>
                          <a:pt x="11" y="6"/>
                          <a:pt x="10" y="5"/>
                          <a:pt x="9" y="5"/>
                        </a:cubicBezTo>
                        <a:cubicBezTo>
                          <a:pt x="5" y="5"/>
                          <a:pt x="5" y="9"/>
                          <a:pt x="5" y="11"/>
                        </a:cubicBezTo>
                        <a:cubicBezTo>
                          <a:pt x="5" y="13"/>
                          <a:pt x="5" y="17"/>
                          <a:pt x="8" y="17"/>
                        </a:cubicBezTo>
                        <a:cubicBezTo>
                          <a:pt x="9" y="17"/>
                          <a:pt x="11" y="17"/>
                          <a:pt x="12" y="16"/>
                        </a:cubicBezTo>
                        <a:cubicBezTo>
                          <a:pt x="12" y="16"/>
                          <a:pt x="12" y="16"/>
                          <a:pt x="12" y="16"/>
                        </a:cubicBezTo>
                        <a:lnTo>
                          <a:pt x="12" y="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46" name="Freeform 12"/>
                  <p:cNvSpPr>
                    <a:spLocks/>
                  </p:cNvSpPr>
                  <p:nvPr/>
                </p:nvSpPr>
                <p:spPr bwMode="auto">
                  <a:xfrm>
                    <a:off x="3922713" y="5589588"/>
                    <a:ext cx="90488" cy="120650"/>
                  </a:xfrm>
                  <a:custGeom>
                    <a:avLst/>
                    <a:gdLst>
                      <a:gd name="T0" fmla="*/ 23 w 24"/>
                      <a:gd name="T1" fmla="*/ 31 h 32"/>
                      <a:gd name="T2" fmla="*/ 23 w 24"/>
                      <a:gd name="T3" fmla="*/ 32 h 32"/>
                      <a:gd name="T4" fmla="*/ 15 w 24"/>
                      <a:gd name="T5" fmla="*/ 32 h 32"/>
                      <a:gd name="T6" fmla="*/ 15 w 24"/>
                      <a:gd name="T7" fmla="*/ 31 h 32"/>
                      <a:gd name="T8" fmla="*/ 15 w 24"/>
                      <a:gd name="T9" fmla="*/ 18 h 32"/>
                      <a:gd name="T10" fmla="*/ 14 w 24"/>
                      <a:gd name="T11" fmla="*/ 15 h 32"/>
                      <a:gd name="T12" fmla="*/ 12 w 24"/>
                      <a:gd name="T13" fmla="*/ 14 h 32"/>
                      <a:gd name="T14" fmla="*/ 9 w 24"/>
                      <a:gd name="T15" fmla="*/ 16 h 32"/>
                      <a:gd name="T16" fmla="*/ 9 w 24"/>
                      <a:gd name="T17" fmla="*/ 28 h 32"/>
                      <a:gd name="T18" fmla="*/ 11 w 24"/>
                      <a:gd name="T19" fmla="*/ 28 h 32"/>
                      <a:gd name="T20" fmla="*/ 11 w 24"/>
                      <a:gd name="T21" fmla="*/ 28 h 32"/>
                      <a:gd name="T22" fmla="*/ 11 w 24"/>
                      <a:gd name="T23" fmla="*/ 31 h 32"/>
                      <a:gd name="T24" fmla="*/ 11 w 24"/>
                      <a:gd name="T25" fmla="*/ 32 h 32"/>
                      <a:gd name="T26" fmla="*/ 1 w 24"/>
                      <a:gd name="T27" fmla="*/ 32 h 32"/>
                      <a:gd name="T28" fmla="*/ 0 w 24"/>
                      <a:gd name="T29" fmla="*/ 31 h 32"/>
                      <a:gd name="T30" fmla="*/ 0 w 24"/>
                      <a:gd name="T31" fmla="*/ 28 h 32"/>
                      <a:gd name="T32" fmla="*/ 1 w 24"/>
                      <a:gd name="T33" fmla="*/ 28 h 32"/>
                      <a:gd name="T34" fmla="*/ 3 w 24"/>
                      <a:gd name="T35" fmla="*/ 28 h 32"/>
                      <a:gd name="T36" fmla="*/ 3 w 24"/>
                      <a:gd name="T37" fmla="*/ 4 h 32"/>
                      <a:gd name="T38" fmla="*/ 1 w 24"/>
                      <a:gd name="T39" fmla="*/ 4 h 32"/>
                      <a:gd name="T40" fmla="*/ 0 w 24"/>
                      <a:gd name="T41" fmla="*/ 3 h 32"/>
                      <a:gd name="T42" fmla="*/ 0 w 24"/>
                      <a:gd name="T43" fmla="*/ 1 h 32"/>
                      <a:gd name="T44" fmla="*/ 1 w 24"/>
                      <a:gd name="T45" fmla="*/ 0 h 32"/>
                      <a:gd name="T46" fmla="*/ 8 w 24"/>
                      <a:gd name="T47" fmla="*/ 0 h 32"/>
                      <a:gd name="T48" fmla="*/ 9 w 24"/>
                      <a:gd name="T49" fmla="*/ 1 h 32"/>
                      <a:gd name="T50" fmla="*/ 9 w 24"/>
                      <a:gd name="T51" fmla="*/ 12 h 32"/>
                      <a:gd name="T52" fmla="*/ 15 w 24"/>
                      <a:gd name="T53" fmla="*/ 9 h 32"/>
                      <a:gd name="T54" fmla="*/ 21 w 24"/>
                      <a:gd name="T55" fmla="*/ 16 h 32"/>
                      <a:gd name="T56" fmla="*/ 21 w 24"/>
                      <a:gd name="T57" fmla="*/ 28 h 32"/>
                      <a:gd name="T58" fmla="*/ 23 w 24"/>
                      <a:gd name="T59" fmla="*/ 28 h 32"/>
                      <a:gd name="T60" fmla="*/ 23 w 24"/>
                      <a:gd name="T61" fmla="*/ 28 h 32"/>
                      <a:gd name="T62" fmla="*/ 23 w 24"/>
                      <a:gd name="T63" fmla="*/ 3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32">
                        <a:moveTo>
                          <a:pt x="23" y="31"/>
                        </a:moveTo>
                        <a:cubicBezTo>
                          <a:pt x="23" y="32"/>
                          <a:pt x="24" y="32"/>
                          <a:pt x="23" y="32"/>
                        </a:cubicBezTo>
                        <a:cubicBezTo>
                          <a:pt x="15" y="32"/>
                          <a:pt x="15" y="32"/>
                          <a:pt x="15" y="32"/>
                        </a:cubicBezTo>
                        <a:cubicBezTo>
                          <a:pt x="15" y="32"/>
                          <a:pt x="15" y="32"/>
                          <a:pt x="15" y="31"/>
                        </a:cubicBezTo>
                        <a:cubicBezTo>
                          <a:pt x="15" y="18"/>
                          <a:pt x="15" y="18"/>
                          <a:pt x="15" y="18"/>
                        </a:cubicBezTo>
                        <a:cubicBezTo>
                          <a:pt x="15" y="17"/>
                          <a:pt x="15" y="16"/>
                          <a:pt x="14" y="15"/>
                        </a:cubicBezTo>
                        <a:cubicBezTo>
                          <a:pt x="14" y="14"/>
                          <a:pt x="14" y="14"/>
                          <a:pt x="12" y="14"/>
                        </a:cubicBezTo>
                        <a:cubicBezTo>
                          <a:pt x="11" y="14"/>
                          <a:pt x="9" y="15"/>
                          <a:pt x="9" y="16"/>
                        </a:cubicBezTo>
                        <a:cubicBezTo>
                          <a:pt x="9" y="28"/>
                          <a:pt x="9" y="28"/>
                          <a:pt x="9" y="28"/>
                        </a:cubicBezTo>
                        <a:cubicBezTo>
                          <a:pt x="11" y="28"/>
                          <a:pt x="11" y="28"/>
                          <a:pt x="11" y="28"/>
                        </a:cubicBezTo>
                        <a:cubicBezTo>
                          <a:pt x="12" y="28"/>
                          <a:pt x="11" y="28"/>
                          <a:pt x="11" y="28"/>
                        </a:cubicBezTo>
                        <a:cubicBezTo>
                          <a:pt x="11" y="31"/>
                          <a:pt x="11" y="31"/>
                          <a:pt x="11" y="31"/>
                        </a:cubicBezTo>
                        <a:cubicBezTo>
                          <a:pt x="11" y="32"/>
                          <a:pt x="12" y="32"/>
                          <a:pt x="11" y="32"/>
                        </a:cubicBezTo>
                        <a:cubicBezTo>
                          <a:pt x="1" y="32"/>
                          <a:pt x="1" y="32"/>
                          <a:pt x="1" y="32"/>
                        </a:cubicBezTo>
                        <a:cubicBezTo>
                          <a:pt x="0" y="32"/>
                          <a:pt x="0" y="32"/>
                          <a:pt x="0" y="31"/>
                        </a:cubicBezTo>
                        <a:cubicBezTo>
                          <a:pt x="0" y="28"/>
                          <a:pt x="0" y="28"/>
                          <a:pt x="0" y="28"/>
                        </a:cubicBezTo>
                        <a:cubicBezTo>
                          <a:pt x="0" y="28"/>
                          <a:pt x="0" y="28"/>
                          <a:pt x="1" y="28"/>
                        </a:cubicBezTo>
                        <a:cubicBezTo>
                          <a:pt x="3" y="28"/>
                          <a:pt x="3" y="28"/>
                          <a:pt x="3" y="28"/>
                        </a:cubicBezTo>
                        <a:cubicBezTo>
                          <a:pt x="3" y="4"/>
                          <a:pt x="3" y="4"/>
                          <a:pt x="3" y="4"/>
                        </a:cubicBezTo>
                        <a:cubicBezTo>
                          <a:pt x="1" y="4"/>
                          <a:pt x="1" y="4"/>
                          <a:pt x="1" y="4"/>
                        </a:cubicBezTo>
                        <a:cubicBezTo>
                          <a:pt x="0" y="4"/>
                          <a:pt x="0" y="4"/>
                          <a:pt x="0" y="3"/>
                        </a:cubicBezTo>
                        <a:cubicBezTo>
                          <a:pt x="0" y="1"/>
                          <a:pt x="0" y="1"/>
                          <a:pt x="0" y="1"/>
                        </a:cubicBezTo>
                        <a:cubicBezTo>
                          <a:pt x="0" y="0"/>
                          <a:pt x="0" y="0"/>
                          <a:pt x="1" y="0"/>
                        </a:cubicBezTo>
                        <a:cubicBezTo>
                          <a:pt x="8" y="0"/>
                          <a:pt x="8" y="0"/>
                          <a:pt x="8" y="0"/>
                        </a:cubicBezTo>
                        <a:cubicBezTo>
                          <a:pt x="9" y="0"/>
                          <a:pt x="9" y="0"/>
                          <a:pt x="9" y="1"/>
                        </a:cubicBezTo>
                        <a:cubicBezTo>
                          <a:pt x="9" y="12"/>
                          <a:pt x="9" y="12"/>
                          <a:pt x="9" y="12"/>
                        </a:cubicBezTo>
                        <a:cubicBezTo>
                          <a:pt x="11" y="10"/>
                          <a:pt x="13" y="9"/>
                          <a:pt x="15" y="9"/>
                        </a:cubicBezTo>
                        <a:cubicBezTo>
                          <a:pt x="20" y="9"/>
                          <a:pt x="21" y="14"/>
                          <a:pt x="21" y="16"/>
                        </a:cubicBezTo>
                        <a:cubicBezTo>
                          <a:pt x="21" y="28"/>
                          <a:pt x="21" y="28"/>
                          <a:pt x="21" y="28"/>
                        </a:cubicBezTo>
                        <a:cubicBezTo>
                          <a:pt x="23" y="28"/>
                          <a:pt x="23" y="28"/>
                          <a:pt x="23" y="28"/>
                        </a:cubicBezTo>
                        <a:cubicBezTo>
                          <a:pt x="24" y="28"/>
                          <a:pt x="23" y="28"/>
                          <a:pt x="23" y="28"/>
                        </a:cubicBezTo>
                        <a:lnTo>
                          <a:pt x="23" y="3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47" name="Freeform 13"/>
                  <p:cNvSpPr>
                    <a:spLocks noEditPoints="1"/>
                  </p:cNvSpPr>
                  <p:nvPr/>
                </p:nvSpPr>
                <p:spPr bwMode="auto">
                  <a:xfrm>
                    <a:off x="4137026" y="5570538"/>
                    <a:ext cx="41275" cy="112713"/>
                  </a:xfrm>
                  <a:custGeom>
                    <a:avLst/>
                    <a:gdLst>
                      <a:gd name="T0" fmla="*/ 11 w 11"/>
                      <a:gd name="T1" fmla="*/ 29 h 30"/>
                      <a:gd name="T2" fmla="*/ 11 w 11"/>
                      <a:gd name="T3" fmla="*/ 30 h 30"/>
                      <a:gd name="T4" fmla="*/ 0 w 11"/>
                      <a:gd name="T5" fmla="*/ 30 h 30"/>
                      <a:gd name="T6" fmla="*/ 0 w 11"/>
                      <a:gd name="T7" fmla="*/ 29 h 30"/>
                      <a:gd name="T8" fmla="*/ 0 w 11"/>
                      <a:gd name="T9" fmla="*/ 27 h 30"/>
                      <a:gd name="T10" fmla="*/ 0 w 11"/>
                      <a:gd name="T11" fmla="*/ 26 h 30"/>
                      <a:gd name="T12" fmla="*/ 3 w 11"/>
                      <a:gd name="T13" fmla="*/ 26 h 30"/>
                      <a:gd name="T14" fmla="*/ 3 w 11"/>
                      <a:gd name="T15" fmla="*/ 14 h 30"/>
                      <a:gd name="T16" fmla="*/ 0 w 11"/>
                      <a:gd name="T17" fmla="*/ 14 h 30"/>
                      <a:gd name="T18" fmla="*/ 0 w 11"/>
                      <a:gd name="T19" fmla="*/ 13 h 30"/>
                      <a:gd name="T20" fmla="*/ 0 w 11"/>
                      <a:gd name="T21" fmla="*/ 10 h 30"/>
                      <a:gd name="T22" fmla="*/ 0 w 11"/>
                      <a:gd name="T23" fmla="*/ 10 h 30"/>
                      <a:gd name="T24" fmla="*/ 8 w 11"/>
                      <a:gd name="T25" fmla="*/ 10 h 30"/>
                      <a:gd name="T26" fmla="*/ 8 w 11"/>
                      <a:gd name="T27" fmla="*/ 10 h 30"/>
                      <a:gd name="T28" fmla="*/ 8 w 11"/>
                      <a:gd name="T29" fmla="*/ 26 h 30"/>
                      <a:gd name="T30" fmla="*/ 11 w 11"/>
                      <a:gd name="T31" fmla="*/ 26 h 30"/>
                      <a:gd name="T32" fmla="*/ 11 w 11"/>
                      <a:gd name="T33" fmla="*/ 27 h 30"/>
                      <a:gd name="T34" fmla="*/ 11 w 11"/>
                      <a:gd name="T35" fmla="*/ 29 h 30"/>
                      <a:gd name="T36" fmla="*/ 6 w 11"/>
                      <a:gd name="T37" fmla="*/ 7 h 30"/>
                      <a:gd name="T38" fmla="*/ 2 w 11"/>
                      <a:gd name="T39" fmla="*/ 4 h 30"/>
                      <a:gd name="T40" fmla="*/ 6 w 11"/>
                      <a:gd name="T41" fmla="*/ 0 h 30"/>
                      <a:gd name="T42" fmla="*/ 9 w 11"/>
                      <a:gd name="T43" fmla="*/ 4 h 30"/>
                      <a:gd name="T44" fmla="*/ 6 w 11"/>
                      <a:gd name="T45" fmla="*/ 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 h="30">
                        <a:moveTo>
                          <a:pt x="11" y="29"/>
                        </a:moveTo>
                        <a:cubicBezTo>
                          <a:pt x="11" y="30"/>
                          <a:pt x="11" y="30"/>
                          <a:pt x="11" y="30"/>
                        </a:cubicBezTo>
                        <a:cubicBezTo>
                          <a:pt x="0" y="30"/>
                          <a:pt x="0" y="30"/>
                          <a:pt x="0" y="30"/>
                        </a:cubicBezTo>
                        <a:cubicBezTo>
                          <a:pt x="0" y="30"/>
                          <a:pt x="0" y="30"/>
                          <a:pt x="0" y="29"/>
                        </a:cubicBezTo>
                        <a:cubicBezTo>
                          <a:pt x="0" y="27"/>
                          <a:pt x="0" y="27"/>
                          <a:pt x="0" y="27"/>
                        </a:cubicBezTo>
                        <a:cubicBezTo>
                          <a:pt x="0" y="27"/>
                          <a:pt x="0" y="26"/>
                          <a:pt x="0" y="26"/>
                        </a:cubicBezTo>
                        <a:cubicBezTo>
                          <a:pt x="3" y="26"/>
                          <a:pt x="3" y="26"/>
                          <a:pt x="3" y="26"/>
                        </a:cubicBezTo>
                        <a:cubicBezTo>
                          <a:pt x="3" y="14"/>
                          <a:pt x="3" y="14"/>
                          <a:pt x="3" y="14"/>
                        </a:cubicBezTo>
                        <a:cubicBezTo>
                          <a:pt x="0" y="14"/>
                          <a:pt x="0" y="14"/>
                          <a:pt x="0" y="14"/>
                        </a:cubicBezTo>
                        <a:cubicBezTo>
                          <a:pt x="0" y="14"/>
                          <a:pt x="0" y="14"/>
                          <a:pt x="0" y="13"/>
                        </a:cubicBezTo>
                        <a:cubicBezTo>
                          <a:pt x="0" y="10"/>
                          <a:pt x="0" y="10"/>
                          <a:pt x="0" y="10"/>
                        </a:cubicBezTo>
                        <a:cubicBezTo>
                          <a:pt x="0" y="10"/>
                          <a:pt x="0" y="10"/>
                          <a:pt x="0" y="10"/>
                        </a:cubicBezTo>
                        <a:cubicBezTo>
                          <a:pt x="8" y="10"/>
                          <a:pt x="8" y="10"/>
                          <a:pt x="8" y="10"/>
                        </a:cubicBezTo>
                        <a:cubicBezTo>
                          <a:pt x="8" y="10"/>
                          <a:pt x="8" y="10"/>
                          <a:pt x="8" y="10"/>
                        </a:cubicBezTo>
                        <a:cubicBezTo>
                          <a:pt x="8" y="26"/>
                          <a:pt x="8" y="26"/>
                          <a:pt x="8" y="26"/>
                        </a:cubicBezTo>
                        <a:cubicBezTo>
                          <a:pt x="11" y="26"/>
                          <a:pt x="11" y="26"/>
                          <a:pt x="11" y="26"/>
                        </a:cubicBezTo>
                        <a:cubicBezTo>
                          <a:pt x="11" y="26"/>
                          <a:pt x="11" y="27"/>
                          <a:pt x="11" y="27"/>
                        </a:cubicBezTo>
                        <a:lnTo>
                          <a:pt x="11" y="29"/>
                        </a:lnTo>
                        <a:close/>
                        <a:moveTo>
                          <a:pt x="6" y="7"/>
                        </a:moveTo>
                        <a:cubicBezTo>
                          <a:pt x="4" y="7"/>
                          <a:pt x="2" y="6"/>
                          <a:pt x="2" y="4"/>
                        </a:cubicBezTo>
                        <a:cubicBezTo>
                          <a:pt x="2" y="2"/>
                          <a:pt x="4" y="0"/>
                          <a:pt x="6" y="0"/>
                        </a:cubicBezTo>
                        <a:cubicBezTo>
                          <a:pt x="7" y="0"/>
                          <a:pt x="9" y="2"/>
                          <a:pt x="9" y="4"/>
                        </a:cubicBezTo>
                        <a:cubicBezTo>
                          <a:pt x="9" y="6"/>
                          <a:pt x="7" y="7"/>
                          <a:pt x="6" y="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48" name="Freeform 14"/>
                  <p:cNvSpPr>
                    <a:spLocks noEditPoints="1"/>
                  </p:cNvSpPr>
                  <p:nvPr/>
                </p:nvSpPr>
                <p:spPr bwMode="auto">
                  <a:xfrm>
                    <a:off x="4010026" y="5653088"/>
                    <a:ext cx="44450" cy="150813"/>
                  </a:xfrm>
                  <a:custGeom>
                    <a:avLst/>
                    <a:gdLst>
                      <a:gd name="T0" fmla="*/ 12 w 12"/>
                      <a:gd name="T1" fmla="*/ 30 h 40"/>
                      <a:gd name="T2" fmla="*/ 10 w 12"/>
                      <a:gd name="T3" fmla="*/ 37 h 40"/>
                      <a:gd name="T4" fmla="*/ 5 w 12"/>
                      <a:gd name="T5" fmla="*/ 40 h 40"/>
                      <a:gd name="T6" fmla="*/ 1 w 12"/>
                      <a:gd name="T7" fmla="*/ 39 h 40"/>
                      <a:gd name="T8" fmla="*/ 0 w 12"/>
                      <a:gd name="T9" fmla="*/ 38 h 40"/>
                      <a:gd name="T10" fmla="*/ 1 w 12"/>
                      <a:gd name="T11" fmla="*/ 35 h 40"/>
                      <a:gd name="T12" fmla="*/ 2 w 12"/>
                      <a:gd name="T13" fmla="*/ 35 h 40"/>
                      <a:gd name="T14" fmla="*/ 4 w 12"/>
                      <a:gd name="T15" fmla="*/ 36 h 40"/>
                      <a:gd name="T16" fmla="*/ 6 w 12"/>
                      <a:gd name="T17" fmla="*/ 34 h 40"/>
                      <a:gd name="T18" fmla="*/ 6 w 12"/>
                      <a:gd name="T19" fmla="*/ 31 h 40"/>
                      <a:gd name="T20" fmla="*/ 6 w 12"/>
                      <a:gd name="T21" fmla="*/ 14 h 40"/>
                      <a:gd name="T22" fmla="*/ 3 w 12"/>
                      <a:gd name="T23" fmla="*/ 14 h 40"/>
                      <a:gd name="T24" fmla="*/ 3 w 12"/>
                      <a:gd name="T25" fmla="*/ 13 h 40"/>
                      <a:gd name="T26" fmla="*/ 3 w 12"/>
                      <a:gd name="T27" fmla="*/ 11 h 40"/>
                      <a:gd name="T28" fmla="*/ 3 w 12"/>
                      <a:gd name="T29" fmla="*/ 10 h 40"/>
                      <a:gd name="T30" fmla="*/ 11 w 12"/>
                      <a:gd name="T31" fmla="*/ 10 h 40"/>
                      <a:gd name="T32" fmla="*/ 12 w 12"/>
                      <a:gd name="T33" fmla="*/ 11 h 40"/>
                      <a:gd name="T34" fmla="*/ 12 w 12"/>
                      <a:gd name="T35" fmla="*/ 30 h 40"/>
                      <a:gd name="T36" fmla="*/ 9 w 12"/>
                      <a:gd name="T37" fmla="*/ 7 h 40"/>
                      <a:gd name="T38" fmla="*/ 5 w 12"/>
                      <a:gd name="T39" fmla="*/ 4 h 40"/>
                      <a:gd name="T40" fmla="*/ 9 w 12"/>
                      <a:gd name="T41" fmla="*/ 0 h 40"/>
                      <a:gd name="T42" fmla="*/ 12 w 12"/>
                      <a:gd name="T43" fmla="*/ 4 h 40"/>
                      <a:gd name="T44" fmla="*/ 9 w 12"/>
                      <a:gd name="T45" fmla="*/ 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 h="40">
                        <a:moveTo>
                          <a:pt x="12" y="30"/>
                        </a:moveTo>
                        <a:cubicBezTo>
                          <a:pt x="12" y="33"/>
                          <a:pt x="12" y="35"/>
                          <a:pt x="10" y="37"/>
                        </a:cubicBezTo>
                        <a:cubicBezTo>
                          <a:pt x="9" y="39"/>
                          <a:pt x="8" y="40"/>
                          <a:pt x="5" y="40"/>
                        </a:cubicBezTo>
                        <a:cubicBezTo>
                          <a:pt x="3" y="40"/>
                          <a:pt x="1" y="39"/>
                          <a:pt x="1" y="39"/>
                        </a:cubicBezTo>
                        <a:cubicBezTo>
                          <a:pt x="0" y="39"/>
                          <a:pt x="0" y="39"/>
                          <a:pt x="0" y="38"/>
                        </a:cubicBezTo>
                        <a:cubicBezTo>
                          <a:pt x="1" y="35"/>
                          <a:pt x="1" y="35"/>
                          <a:pt x="1" y="35"/>
                        </a:cubicBezTo>
                        <a:cubicBezTo>
                          <a:pt x="1" y="35"/>
                          <a:pt x="2" y="35"/>
                          <a:pt x="2" y="35"/>
                        </a:cubicBezTo>
                        <a:cubicBezTo>
                          <a:pt x="2" y="35"/>
                          <a:pt x="3" y="36"/>
                          <a:pt x="4" y="36"/>
                        </a:cubicBezTo>
                        <a:cubicBezTo>
                          <a:pt x="5" y="36"/>
                          <a:pt x="6" y="35"/>
                          <a:pt x="6" y="34"/>
                        </a:cubicBezTo>
                        <a:cubicBezTo>
                          <a:pt x="6" y="33"/>
                          <a:pt x="6" y="32"/>
                          <a:pt x="6" y="31"/>
                        </a:cubicBezTo>
                        <a:cubicBezTo>
                          <a:pt x="6" y="14"/>
                          <a:pt x="6" y="14"/>
                          <a:pt x="6" y="14"/>
                        </a:cubicBezTo>
                        <a:cubicBezTo>
                          <a:pt x="3" y="14"/>
                          <a:pt x="3" y="14"/>
                          <a:pt x="3" y="14"/>
                        </a:cubicBezTo>
                        <a:cubicBezTo>
                          <a:pt x="3" y="14"/>
                          <a:pt x="3" y="14"/>
                          <a:pt x="3" y="13"/>
                        </a:cubicBezTo>
                        <a:cubicBezTo>
                          <a:pt x="3" y="11"/>
                          <a:pt x="3" y="11"/>
                          <a:pt x="3" y="11"/>
                        </a:cubicBezTo>
                        <a:cubicBezTo>
                          <a:pt x="3" y="10"/>
                          <a:pt x="3" y="10"/>
                          <a:pt x="3" y="10"/>
                        </a:cubicBezTo>
                        <a:cubicBezTo>
                          <a:pt x="11" y="10"/>
                          <a:pt x="11" y="10"/>
                          <a:pt x="11" y="10"/>
                        </a:cubicBezTo>
                        <a:cubicBezTo>
                          <a:pt x="12" y="10"/>
                          <a:pt x="12" y="10"/>
                          <a:pt x="12" y="11"/>
                        </a:cubicBezTo>
                        <a:lnTo>
                          <a:pt x="12" y="30"/>
                        </a:lnTo>
                        <a:close/>
                        <a:moveTo>
                          <a:pt x="9" y="7"/>
                        </a:moveTo>
                        <a:cubicBezTo>
                          <a:pt x="7" y="7"/>
                          <a:pt x="5" y="6"/>
                          <a:pt x="5" y="4"/>
                        </a:cubicBezTo>
                        <a:cubicBezTo>
                          <a:pt x="5" y="2"/>
                          <a:pt x="7" y="0"/>
                          <a:pt x="9" y="0"/>
                        </a:cubicBezTo>
                        <a:cubicBezTo>
                          <a:pt x="11" y="0"/>
                          <a:pt x="12" y="2"/>
                          <a:pt x="12" y="4"/>
                        </a:cubicBezTo>
                        <a:cubicBezTo>
                          <a:pt x="12" y="6"/>
                          <a:pt x="11" y="7"/>
                          <a:pt x="9" y="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49" name="Freeform 15"/>
                  <p:cNvSpPr>
                    <a:spLocks/>
                  </p:cNvSpPr>
                  <p:nvPr/>
                </p:nvSpPr>
                <p:spPr bwMode="auto">
                  <a:xfrm>
                    <a:off x="3963988" y="5494338"/>
                    <a:ext cx="82550" cy="112713"/>
                  </a:xfrm>
                  <a:custGeom>
                    <a:avLst/>
                    <a:gdLst>
                      <a:gd name="T0" fmla="*/ 22 w 22"/>
                      <a:gd name="T1" fmla="*/ 29 h 30"/>
                      <a:gd name="T2" fmla="*/ 21 w 22"/>
                      <a:gd name="T3" fmla="*/ 30 h 30"/>
                      <a:gd name="T4" fmla="*/ 16 w 22"/>
                      <a:gd name="T5" fmla="*/ 30 h 30"/>
                      <a:gd name="T6" fmla="*/ 15 w 22"/>
                      <a:gd name="T7" fmla="*/ 29 h 30"/>
                      <a:gd name="T8" fmla="*/ 8 w 22"/>
                      <a:gd name="T9" fmla="*/ 19 h 30"/>
                      <a:gd name="T10" fmla="*/ 8 w 22"/>
                      <a:gd name="T11" fmla="*/ 26 h 30"/>
                      <a:gd name="T12" fmla="*/ 10 w 22"/>
                      <a:gd name="T13" fmla="*/ 26 h 30"/>
                      <a:gd name="T14" fmla="*/ 11 w 22"/>
                      <a:gd name="T15" fmla="*/ 26 h 30"/>
                      <a:gd name="T16" fmla="*/ 11 w 22"/>
                      <a:gd name="T17" fmla="*/ 29 h 30"/>
                      <a:gd name="T18" fmla="*/ 10 w 22"/>
                      <a:gd name="T19" fmla="*/ 30 h 30"/>
                      <a:gd name="T20" fmla="*/ 1 w 22"/>
                      <a:gd name="T21" fmla="*/ 30 h 30"/>
                      <a:gd name="T22" fmla="*/ 0 w 22"/>
                      <a:gd name="T23" fmla="*/ 29 h 30"/>
                      <a:gd name="T24" fmla="*/ 0 w 22"/>
                      <a:gd name="T25" fmla="*/ 26 h 30"/>
                      <a:gd name="T26" fmla="*/ 1 w 22"/>
                      <a:gd name="T27" fmla="*/ 26 h 30"/>
                      <a:gd name="T28" fmla="*/ 3 w 22"/>
                      <a:gd name="T29" fmla="*/ 26 h 30"/>
                      <a:gd name="T30" fmla="*/ 3 w 22"/>
                      <a:gd name="T31" fmla="*/ 4 h 30"/>
                      <a:gd name="T32" fmla="*/ 1 w 22"/>
                      <a:gd name="T33" fmla="*/ 4 h 30"/>
                      <a:gd name="T34" fmla="*/ 0 w 22"/>
                      <a:gd name="T35" fmla="*/ 3 h 30"/>
                      <a:gd name="T36" fmla="*/ 0 w 22"/>
                      <a:gd name="T37" fmla="*/ 1 h 30"/>
                      <a:gd name="T38" fmla="*/ 1 w 22"/>
                      <a:gd name="T39" fmla="*/ 0 h 30"/>
                      <a:gd name="T40" fmla="*/ 8 w 22"/>
                      <a:gd name="T41" fmla="*/ 0 h 30"/>
                      <a:gd name="T42" fmla="*/ 8 w 22"/>
                      <a:gd name="T43" fmla="*/ 1 h 30"/>
                      <a:gd name="T44" fmla="*/ 8 w 22"/>
                      <a:gd name="T45" fmla="*/ 17 h 30"/>
                      <a:gd name="T46" fmla="*/ 13 w 22"/>
                      <a:gd name="T47" fmla="*/ 13 h 30"/>
                      <a:gd name="T48" fmla="*/ 12 w 22"/>
                      <a:gd name="T49" fmla="*/ 13 h 30"/>
                      <a:gd name="T50" fmla="*/ 11 w 22"/>
                      <a:gd name="T51" fmla="*/ 12 h 30"/>
                      <a:gd name="T52" fmla="*/ 11 w 22"/>
                      <a:gd name="T53" fmla="*/ 10 h 30"/>
                      <a:gd name="T54" fmla="*/ 12 w 22"/>
                      <a:gd name="T55" fmla="*/ 9 h 30"/>
                      <a:gd name="T56" fmla="*/ 21 w 22"/>
                      <a:gd name="T57" fmla="*/ 9 h 30"/>
                      <a:gd name="T58" fmla="*/ 21 w 22"/>
                      <a:gd name="T59" fmla="*/ 10 h 30"/>
                      <a:gd name="T60" fmla="*/ 21 w 22"/>
                      <a:gd name="T61" fmla="*/ 12 h 30"/>
                      <a:gd name="T62" fmla="*/ 21 w 22"/>
                      <a:gd name="T63" fmla="*/ 13 h 30"/>
                      <a:gd name="T64" fmla="*/ 19 w 22"/>
                      <a:gd name="T65" fmla="*/ 13 h 30"/>
                      <a:gd name="T66" fmla="*/ 13 w 22"/>
                      <a:gd name="T67" fmla="*/ 18 h 30"/>
                      <a:gd name="T68" fmla="*/ 19 w 22"/>
                      <a:gd name="T69" fmla="*/ 26 h 30"/>
                      <a:gd name="T70" fmla="*/ 21 w 22"/>
                      <a:gd name="T71" fmla="*/ 26 h 30"/>
                      <a:gd name="T72" fmla="*/ 22 w 22"/>
                      <a:gd name="T73" fmla="*/ 26 h 30"/>
                      <a:gd name="T74" fmla="*/ 22 w 22"/>
                      <a:gd name="T75" fmla="*/ 2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2" h="30">
                        <a:moveTo>
                          <a:pt x="22" y="29"/>
                        </a:moveTo>
                        <a:cubicBezTo>
                          <a:pt x="22" y="29"/>
                          <a:pt x="22" y="30"/>
                          <a:pt x="21" y="30"/>
                        </a:cubicBezTo>
                        <a:cubicBezTo>
                          <a:pt x="16" y="30"/>
                          <a:pt x="16" y="30"/>
                          <a:pt x="16" y="30"/>
                        </a:cubicBezTo>
                        <a:cubicBezTo>
                          <a:pt x="16" y="30"/>
                          <a:pt x="16" y="30"/>
                          <a:pt x="15" y="29"/>
                        </a:cubicBezTo>
                        <a:cubicBezTo>
                          <a:pt x="8" y="19"/>
                          <a:pt x="8" y="19"/>
                          <a:pt x="8" y="19"/>
                        </a:cubicBezTo>
                        <a:cubicBezTo>
                          <a:pt x="8" y="26"/>
                          <a:pt x="8" y="26"/>
                          <a:pt x="8" y="26"/>
                        </a:cubicBezTo>
                        <a:cubicBezTo>
                          <a:pt x="10" y="26"/>
                          <a:pt x="10" y="26"/>
                          <a:pt x="10" y="26"/>
                        </a:cubicBezTo>
                        <a:cubicBezTo>
                          <a:pt x="11" y="26"/>
                          <a:pt x="11" y="26"/>
                          <a:pt x="11" y="26"/>
                        </a:cubicBezTo>
                        <a:cubicBezTo>
                          <a:pt x="11" y="29"/>
                          <a:pt x="11" y="29"/>
                          <a:pt x="11" y="29"/>
                        </a:cubicBezTo>
                        <a:cubicBezTo>
                          <a:pt x="11" y="29"/>
                          <a:pt x="11" y="30"/>
                          <a:pt x="10" y="30"/>
                        </a:cubicBezTo>
                        <a:cubicBezTo>
                          <a:pt x="1" y="30"/>
                          <a:pt x="1" y="30"/>
                          <a:pt x="1" y="30"/>
                        </a:cubicBezTo>
                        <a:cubicBezTo>
                          <a:pt x="1" y="30"/>
                          <a:pt x="0" y="30"/>
                          <a:pt x="0" y="29"/>
                        </a:cubicBezTo>
                        <a:cubicBezTo>
                          <a:pt x="0" y="26"/>
                          <a:pt x="0" y="26"/>
                          <a:pt x="0" y="26"/>
                        </a:cubicBezTo>
                        <a:cubicBezTo>
                          <a:pt x="0" y="26"/>
                          <a:pt x="0" y="26"/>
                          <a:pt x="1" y="26"/>
                        </a:cubicBezTo>
                        <a:cubicBezTo>
                          <a:pt x="3" y="26"/>
                          <a:pt x="3" y="26"/>
                          <a:pt x="3" y="26"/>
                        </a:cubicBezTo>
                        <a:cubicBezTo>
                          <a:pt x="3" y="4"/>
                          <a:pt x="3" y="4"/>
                          <a:pt x="3" y="4"/>
                        </a:cubicBezTo>
                        <a:cubicBezTo>
                          <a:pt x="1" y="4"/>
                          <a:pt x="1" y="4"/>
                          <a:pt x="1" y="4"/>
                        </a:cubicBezTo>
                        <a:cubicBezTo>
                          <a:pt x="1" y="4"/>
                          <a:pt x="0" y="4"/>
                          <a:pt x="0" y="3"/>
                        </a:cubicBezTo>
                        <a:cubicBezTo>
                          <a:pt x="0" y="1"/>
                          <a:pt x="0" y="1"/>
                          <a:pt x="0" y="1"/>
                        </a:cubicBezTo>
                        <a:cubicBezTo>
                          <a:pt x="0" y="0"/>
                          <a:pt x="1" y="0"/>
                          <a:pt x="1" y="0"/>
                        </a:cubicBezTo>
                        <a:cubicBezTo>
                          <a:pt x="8" y="0"/>
                          <a:pt x="8" y="0"/>
                          <a:pt x="8" y="0"/>
                        </a:cubicBezTo>
                        <a:cubicBezTo>
                          <a:pt x="8" y="0"/>
                          <a:pt x="8" y="0"/>
                          <a:pt x="8" y="1"/>
                        </a:cubicBezTo>
                        <a:cubicBezTo>
                          <a:pt x="8" y="17"/>
                          <a:pt x="8" y="17"/>
                          <a:pt x="8" y="17"/>
                        </a:cubicBezTo>
                        <a:cubicBezTo>
                          <a:pt x="13" y="13"/>
                          <a:pt x="13" y="13"/>
                          <a:pt x="13" y="13"/>
                        </a:cubicBezTo>
                        <a:cubicBezTo>
                          <a:pt x="12" y="13"/>
                          <a:pt x="12" y="13"/>
                          <a:pt x="12" y="13"/>
                        </a:cubicBezTo>
                        <a:cubicBezTo>
                          <a:pt x="12" y="13"/>
                          <a:pt x="11" y="13"/>
                          <a:pt x="11" y="12"/>
                        </a:cubicBezTo>
                        <a:cubicBezTo>
                          <a:pt x="11" y="10"/>
                          <a:pt x="11" y="10"/>
                          <a:pt x="11" y="10"/>
                        </a:cubicBezTo>
                        <a:cubicBezTo>
                          <a:pt x="11" y="9"/>
                          <a:pt x="12" y="9"/>
                          <a:pt x="12" y="9"/>
                        </a:cubicBezTo>
                        <a:cubicBezTo>
                          <a:pt x="21" y="9"/>
                          <a:pt x="21" y="9"/>
                          <a:pt x="21" y="9"/>
                        </a:cubicBezTo>
                        <a:cubicBezTo>
                          <a:pt x="21" y="9"/>
                          <a:pt x="21" y="10"/>
                          <a:pt x="21" y="10"/>
                        </a:cubicBezTo>
                        <a:cubicBezTo>
                          <a:pt x="21" y="12"/>
                          <a:pt x="21" y="12"/>
                          <a:pt x="21" y="12"/>
                        </a:cubicBezTo>
                        <a:cubicBezTo>
                          <a:pt x="21" y="13"/>
                          <a:pt x="21" y="13"/>
                          <a:pt x="21" y="13"/>
                        </a:cubicBezTo>
                        <a:cubicBezTo>
                          <a:pt x="19" y="13"/>
                          <a:pt x="19" y="13"/>
                          <a:pt x="19" y="13"/>
                        </a:cubicBezTo>
                        <a:cubicBezTo>
                          <a:pt x="13" y="18"/>
                          <a:pt x="13" y="18"/>
                          <a:pt x="13" y="18"/>
                        </a:cubicBezTo>
                        <a:cubicBezTo>
                          <a:pt x="19" y="26"/>
                          <a:pt x="19" y="26"/>
                          <a:pt x="19" y="26"/>
                        </a:cubicBezTo>
                        <a:cubicBezTo>
                          <a:pt x="21" y="26"/>
                          <a:pt x="21" y="26"/>
                          <a:pt x="21" y="26"/>
                        </a:cubicBezTo>
                        <a:cubicBezTo>
                          <a:pt x="22" y="26"/>
                          <a:pt x="22" y="26"/>
                          <a:pt x="22" y="26"/>
                        </a:cubicBezTo>
                        <a:lnTo>
                          <a:pt x="22" y="29"/>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grpSp>
            <p:grpSp>
              <p:nvGrpSpPr>
                <p:cNvPr id="35" name="Group 34"/>
                <p:cNvGrpSpPr/>
                <p:nvPr/>
              </p:nvGrpSpPr>
              <p:grpSpPr>
                <a:xfrm>
                  <a:off x="3511481" y="4657052"/>
                  <a:ext cx="496587" cy="399903"/>
                  <a:chOff x="7199313" y="5546725"/>
                  <a:chExt cx="450850" cy="295276"/>
                </a:xfrm>
                <a:solidFill>
                  <a:schemeClr val="bg1"/>
                </a:solidFill>
              </p:grpSpPr>
              <p:sp>
                <p:nvSpPr>
                  <p:cNvPr id="36" name="Freeform 25"/>
                  <p:cNvSpPr>
                    <a:spLocks/>
                  </p:cNvSpPr>
                  <p:nvPr/>
                </p:nvSpPr>
                <p:spPr bwMode="auto">
                  <a:xfrm>
                    <a:off x="7232651" y="5546725"/>
                    <a:ext cx="300038" cy="188913"/>
                  </a:xfrm>
                  <a:custGeom>
                    <a:avLst/>
                    <a:gdLst>
                      <a:gd name="T0" fmla="*/ 4 w 80"/>
                      <a:gd name="T1" fmla="*/ 29 h 50"/>
                      <a:gd name="T2" fmla="*/ 22 w 80"/>
                      <a:gd name="T3" fmla="*/ 13 h 50"/>
                      <a:gd name="T4" fmla="*/ 23 w 80"/>
                      <a:gd name="T5" fmla="*/ 13 h 50"/>
                      <a:gd name="T6" fmla="*/ 26 w 80"/>
                      <a:gd name="T7" fmla="*/ 11 h 50"/>
                      <a:gd name="T8" fmla="*/ 40 w 80"/>
                      <a:gd name="T9" fmla="*/ 0 h 50"/>
                      <a:gd name="T10" fmla="*/ 53 w 80"/>
                      <a:gd name="T11" fmla="*/ 8 h 50"/>
                      <a:gd name="T12" fmla="*/ 56 w 80"/>
                      <a:gd name="T13" fmla="*/ 7 h 50"/>
                      <a:gd name="T14" fmla="*/ 64 w 80"/>
                      <a:gd name="T15" fmla="*/ 14 h 50"/>
                      <a:gd name="T16" fmla="*/ 65 w 80"/>
                      <a:gd name="T17" fmla="*/ 14 h 50"/>
                      <a:gd name="T18" fmla="*/ 80 w 80"/>
                      <a:gd name="T19" fmla="*/ 29 h 50"/>
                      <a:gd name="T20" fmla="*/ 65 w 80"/>
                      <a:gd name="T21" fmla="*/ 43 h 50"/>
                      <a:gd name="T22" fmla="*/ 60 w 80"/>
                      <a:gd name="T23" fmla="*/ 42 h 50"/>
                      <a:gd name="T24" fmla="*/ 52 w 80"/>
                      <a:gd name="T25" fmla="*/ 46 h 50"/>
                      <a:gd name="T26" fmla="*/ 47 w 80"/>
                      <a:gd name="T27" fmla="*/ 44 h 50"/>
                      <a:gd name="T28" fmla="*/ 37 w 80"/>
                      <a:gd name="T29" fmla="*/ 50 h 50"/>
                      <a:gd name="T30" fmla="*/ 29 w 80"/>
                      <a:gd name="T31" fmla="*/ 48 h 50"/>
                      <a:gd name="T32" fmla="*/ 22 w 80"/>
                      <a:gd name="T33" fmla="*/ 49 h 50"/>
                      <a:gd name="T34" fmla="*/ 11 w 80"/>
                      <a:gd name="T35" fmla="*/ 45 h 50"/>
                      <a:gd name="T36" fmla="*/ 9 w 80"/>
                      <a:gd name="T37" fmla="*/ 46 h 50"/>
                      <a:gd name="T38" fmla="*/ 0 w 80"/>
                      <a:gd name="T39" fmla="*/ 36 h 50"/>
                      <a:gd name="T40" fmla="*/ 4 w 80"/>
                      <a:gd name="T41" fmla="*/ 29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0" h="50">
                        <a:moveTo>
                          <a:pt x="4" y="29"/>
                        </a:moveTo>
                        <a:cubicBezTo>
                          <a:pt x="5" y="20"/>
                          <a:pt x="13" y="13"/>
                          <a:pt x="22" y="13"/>
                        </a:cubicBezTo>
                        <a:cubicBezTo>
                          <a:pt x="22" y="13"/>
                          <a:pt x="22" y="13"/>
                          <a:pt x="23" y="13"/>
                        </a:cubicBezTo>
                        <a:cubicBezTo>
                          <a:pt x="24" y="12"/>
                          <a:pt x="25" y="11"/>
                          <a:pt x="26" y="11"/>
                        </a:cubicBezTo>
                        <a:cubicBezTo>
                          <a:pt x="28" y="5"/>
                          <a:pt x="34" y="0"/>
                          <a:pt x="40" y="0"/>
                        </a:cubicBezTo>
                        <a:cubicBezTo>
                          <a:pt x="45" y="0"/>
                          <a:pt x="50" y="3"/>
                          <a:pt x="53" y="8"/>
                        </a:cubicBezTo>
                        <a:cubicBezTo>
                          <a:pt x="54" y="8"/>
                          <a:pt x="55" y="7"/>
                          <a:pt x="56" y="7"/>
                        </a:cubicBezTo>
                        <a:cubicBezTo>
                          <a:pt x="60" y="7"/>
                          <a:pt x="63" y="10"/>
                          <a:pt x="64" y="14"/>
                        </a:cubicBezTo>
                        <a:cubicBezTo>
                          <a:pt x="65" y="14"/>
                          <a:pt x="65" y="14"/>
                          <a:pt x="65" y="14"/>
                        </a:cubicBezTo>
                        <a:cubicBezTo>
                          <a:pt x="73" y="14"/>
                          <a:pt x="80" y="21"/>
                          <a:pt x="80" y="29"/>
                        </a:cubicBezTo>
                        <a:cubicBezTo>
                          <a:pt x="80" y="37"/>
                          <a:pt x="73" y="43"/>
                          <a:pt x="65" y="43"/>
                        </a:cubicBezTo>
                        <a:cubicBezTo>
                          <a:pt x="63" y="43"/>
                          <a:pt x="62" y="43"/>
                          <a:pt x="60" y="42"/>
                        </a:cubicBezTo>
                        <a:cubicBezTo>
                          <a:pt x="58" y="44"/>
                          <a:pt x="56" y="46"/>
                          <a:pt x="52" y="46"/>
                        </a:cubicBezTo>
                        <a:cubicBezTo>
                          <a:pt x="50" y="46"/>
                          <a:pt x="49" y="45"/>
                          <a:pt x="47" y="44"/>
                        </a:cubicBezTo>
                        <a:cubicBezTo>
                          <a:pt x="45" y="48"/>
                          <a:pt x="41" y="50"/>
                          <a:pt x="37" y="50"/>
                        </a:cubicBezTo>
                        <a:cubicBezTo>
                          <a:pt x="34" y="50"/>
                          <a:pt x="31" y="49"/>
                          <a:pt x="29" y="48"/>
                        </a:cubicBezTo>
                        <a:cubicBezTo>
                          <a:pt x="27" y="48"/>
                          <a:pt x="25" y="49"/>
                          <a:pt x="22" y="49"/>
                        </a:cubicBezTo>
                        <a:cubicBezTo>
                          <a:pt x="18" y="49"/>
                          <a:pt x="14" y="48"/>
                          <a:pt x="11" y="45"/>
                        </a:cubicBezTo>
                        <a:cubicBezTo>
                          <a:pt x="10" y="45"/>
                          <a:pt x="10" y="46"/>
                          <a:pt x="9" y="46"/>
                        </a:cubicBezTo>
                        <a:cubicBezTo>
                          <a:pt x="4" y="46"/>
                          <a:pt x="0" y="41"/>
                          <a:pt x="0" y="36"/>
                        </a:cubicBezTo>
                        <a:cubicBezTo>
                          <a:pt x="0" y="33"/>
                          <a:pt x="2" y="30"/>
                          <a:pt x="4" y="29"/>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37" name="Freeform 26"/>
                  <p:cNvSpPr>
                    <a:spLocks/>
                  </p:cNvSpPr>
                  <p:nvPr/>
                </p:nvSpPr>
                <p:spPr bwMode="auto">
                  <a:xfrm>
                    <a:off x="7504113" y="5683250"/>
                    <a:ext cx="146050" cy="101600"/>
                  </a:xfrm>
                  <a:custGeom>
                    <a:avLst/>
                    <a:gdLst>
                      <a:gd name="T0" fmla="*/ 1 w 39"/>
                      <a:gd name="T1" fmla="*/ 16 h 27"/>
                      <a:gd name="T2" fmla="*/ 8 w 39"/>
                      <a:gd name="T3" fmla="*/ 7 h 27"/>
                      <a:gd name="T4" fmla="*/ 11 w 39"/>
                      <a:gd name="T5" fmla="*/ 7 h 27"/>
                      <a:gd name="T6" fmla="*/ 20 w 39"/>
                      <a:gd name="T7" fmla="*/ 1 h 27"/>
                      <a:gd name="T8" fmla="*/ 31 w 39"/>
                      <a:gd name="T9" fmla="*/ 7 h 27"/>
                      <a:gd name="T10" fmla="*/ 39 w 39"/>
                      <a:gd name="T11" fmla="*/ 15 h 27"/>
                      <a:gd name="T12" fmla="*/ 31 w 39"/>
                      <a:gd name="T13" fmla="*/ 24 h 27"/>
                      <a:gd name="T14" fmla="*/ 25 w 39"/>
                      <a:gd name="T15" fmla="*/ 23 h 27"/>
                      <a:gd name="T16" fmla="*/ 19 w 39"/>
                      <a:gd name="T17" fmla="*/ 26 h 27"/>
                      <a:gd name="T18" fmla="*/ 10 w 39"/>
                      <a:gd name="T19" fmla="*/ 22 h 27"/>
                      <a:gd name="T20" fmla="*/ 1 w 39"/>
                      <a:gd name="T21" fmla="*/ 16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 h="27">
                        <a:moveTo>
                          <a:pt x="1" y="16"/>
                        </a:moveTo>
                        <a:cubicBezTo>
                          <a:pt x="0" y="12"/>
                          <a:pt x="3" y="8"/>
                          <a:pt x="8" y="7"/>
                        </a:cubicBezTo>
                        <a:cubicBezTo>
                          <a:pt x="9" y="7"/>
                          <a:pt x="10" y="7"/>
                          <a:pt x="11" y="7"/>
                        </a:cubicBezTo>
                        <a:cubicBezTo>
                          <a:pt x="13" y="4"/>
                          <a:pt x="16" y="1"/>
                          <a:pt x="20" y="1"/>
                        </a:cubicBezTo>
                        <a:cubicBezTo>
                          <a:pt x="24" y="0"/>
                          <a:pt x="29" y="3"/>
                          <a:pt x="31" y="7"/>
                        </a:cubicBezTo>
                        <a:cubicBezTo>
                          <a:pt x="35" y="7"/>
                          <a:pt x="38" y="10"/>
                          <a:pt x="39" y="15"/>
                        </a:cubicBezTo>
                        <a:cubicBezTo>
                          <a:pt x="39" y="19"/>
                          <a:pt x="36" y="24"/>
                          <a:pt x="31" y="24"/>
                        </a:cubicBezTo>
                        <a:cubicBezTo>
                          <a:pt x="29" y="25"/>
                          <a:pt x="27" y="24"/>
                          <a:pt x="25" y="23"/>
                        </a:cubicBezTo>
                        <a:cubicBezTo>
                          <a:pt x="23" y="25"/>
                          <a:pt x="21" y="26"/>
                          <a:pt x="19" y="26"/>
                        </a:cubicBezTo>
                        <a:cubicBezTo>
                          <a:pt x="15" y="27"/>
                          <a:pt x="12" y="25"/>
                          <a:pt x="10" y="22"/>
                        </a:cubicBezTo>
                        <a:cubicBezTo>
                          <a:pt x="6" y="23"/>
                          <a:pt x="2" y="20"/>
                          <a:pt x="1" y="16"/>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sp>
                <p:nvSpPr>
                  <p:cNvPr id="38" name="Freeform 27"/>
                  <p:cNvSpPr>
                    <a:spLocks/>
                  </p:cNvSpPr>
                  <p:nvPr/>
                </p:nvSpPr>
                <p:spPr bwMode="auto">
                  <a:xfrm>
                    <a:off x="7199313" y="5770563"/>
                    <a:ext cx="142875" cy="71438"/>
                  </a:xfrm>
                  <a:custGeom>
                    <a:avLst/>
                    <a:gdLst>
                      <a:gd name="T0" fmla="*/ 0 w 38"/>
                      <a:gd name="T1" fmla="*/ 12 h 19"/>
                      <a:gd name="T2" fmla="*/ 7 w 38"/>
                      <a:gd name="T3" fmla="*/ 5 h 19"/>
                      <a:gd name="T4" fmla="*/ 11 w 38"/>
                      <a:gd name="T5" fmla="*/ 5 h 19"/>
                      <a:gd name="T6" fmla="*/ 19 w 38"/>
                      <a:gd name="T7" fmla="*/ 0 h 19"/>
                      <a:gd name="T8" fmla="*/ 30 w 38"/>
                      <a:gd name="T9" fmla="*/ 5 h 19"/>
                      <a:gd name="T10" fmla="*/ 37 w 38"/>
                      <a:gd name="T11" fmla="*/ 9 h 19"/>
                      <a:gd name="T12" fmla="*/ 30 w 38"/>
                      <a:gd name="T13" fmla="*/ 17 h 19"/>
                      <a:gd name="T14" fmla="*/ 23 w 38"/>
                      <a:gd name="T15" fmla="*/ 16 h 19"/>
                      <a:gd name="T16" fmla="*/ 17 w 38"/>
                      <a:gd name="T17" fmla="*/ 19 h 19"/>
                      <a:gd name="T18" fmla="*/ 8 w 38"/>
                      <a:gd name="T19" fmla="*/ 16 h 19"/>
                      <a:gd name="T20" fmla="*/ 0 w 38"/>
                      <a:gd name="T21"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9">
                        <a:moveTo>
                          <a:pt x="0" y="12"/>
                        </a:moveTo>
                        <a:cubicBezTo>
                          <a:pt x="0" y="9"/>
                          <a:pt x="3" y="6"/>
                          <a:pt x="7" y="5"/>
                        </a:cubicBezTo>
                        <a:cubicBezTo>
                          <a:pt x="8" y="5"/>
                          <a:pt x="10" y="5"/>
                          <a:pt x="11" y="5"/>
                        </a:cubicBezTo>
                        <a:cubicBezTo>
                          <a:pt x="12" y="3"/>
                          <a:pt x="15" y="1"/>
                          <a:pt x="19" y="0"/>
                        </a:cubicBezTo>
                        <a:cubicBezTo>
                          <a:pt x="24" y="0"/>
                          <a:pt x="28" y="1"/>
                          <a:pt x="30" y="5"/>
                        </a:cubicBezTo>
                        <a:cubicBezTo>
                          <a:pt x="34" y="5"/>
                          <a:pt x="37" y="7"/>
                          <a:pt x="37" y="9"/>
                        </a:cubicBezTo>
                        <a:cubicBezTo>
                          <a:pt x="38" y="13"/>
                          <a:pt x="34" y="16"/>
                          <a:pt x="30" y="17"/>
                        </a:cubicBezTo>
                        <a:cubicBezTo>
                          <a:pt x="27" y="17"/>
                          <a:pt x="25" y="17"/>
                          <a:pt x="23" y="16"/>
                        </a:cubicBezTo>
                        <a:cubicBezTo>
                          <a:pt x="22" y="17"/>
                          <a:pt x="20" y="18"/>
                          <a:pt x="17" y="19"/>
                        </a:cubicBezTo>
                        <a:cubicBezTo>
                          <a:pt x="14" y="19"/>
                          <a:pt x="10" y="18"/>
                          <a:pt x="8" y="16"/>
                        </a:cubicBezTo>
                        <a:cubicBezTo>
                          <a:pt x="4" y="17"/>
                          <a:pt x="1" y="15"/>
                          <a:pt x="0" y="12"/>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chemeClr val="bg1"/>
                      </a:solidFill>
                      <a:effectLst/>
                      <a:uLnTx/>
                      <a:uFillTx/>
                      <a:cs typeface="Arial" panose="020B0604020202020204" pitchFamily="34" charset="0"/>
                    </a:endParaRPr>
                  </a:p>
                </p:txBody>
              </p:sp>
            </p:grpSp>
          </p:grpSp>
          <p:pic>
            <p:nvPicPr>
              <p:cNvPr id="8" name="Picture 4" descr="D:\2018\ANTONIYA\2019\0619_Sapareva_bania\Report\icons\pol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1396" y="5957589"/>
                <a:ext cx="465623" cy="465623"/>
              </a:xfrm>
              <a:prstGeom prst="rect">
                <a:avLst/>
              </a:prstGeom>
              <a:noFill/>
              <a:extLst>
                <a:ext uri="{909E8E84-426E-40DD-AFC4-6F175D3DCCD1}">
                  <a14:hiddenFill xmlns:a14="http://schemas.microsoft.com/office/drawing/2010/main">
                    <a:solidFill>
                      <a:srgbClr val="FFFFFF"/>
                    </a:solidFill>
                  </a14:hiddenFill>
                </a:ext>
              </a:extLst>
            </p:spPr>
          </p:pic>
        </p:grpSp>
        <p:pic>
          <p:nvPicPr>
            <p:cNvPr id="89" name="Picture 2" descr="D:\2018\ANTONIYA\2019\1019_Donorstvo\Report\изтеглен файл.jpg"/>
            <p:cNvPicPr>
              <a:picLocks noChangeAspect="1" noChangeArrowheads="1"/>
            </p:cNvPicPr>
            <p:nvPr/>
          </p:nvPicPr>
          <p:blipFill>
            <a:blip r:embed="rId3" cstate="print">
              <a:lum bright="70000" contrast="-70000"/>
              <a:extLst>
                <a:ext uri="{BEBA8EAE-BF5A-486C-A8C5-ECC9F3942E4B}">
                  <a14:imgProps xmlns:a14="http://schemas.microsoft.com/office/drawing/2010/main">
                    <a14:imgLayer r:embed="rId4">
                      <a14:imgEffect>
                        <a14:backgroundRemoval t="9778" b="100000" l="0" r="100000"/>
                      </a14:imgEffect>
                      <a14:imgEffect>
                        <a14:colorTemperature colorTemp="5625"/>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813362" y="3116358"/>
              <a:ext cx="511050" cy="511050"/>
            </a:xfrm>
            <a:prstGeom prst="rect">
              <a:avLst/>
            </a:prstGeom>
            <a:noFill/>
            <a:extLst>
              <a:ext uri="{909E8E84-426E-40DD-AFC4-6F175D3DCCD1}">
                <a14:hiddenFill xmlns:a14="http://schemas.microsoft.com/office/drawing/2010/main">
                  <a:solidFill>
                    <a:srgbClr val="FFFFFF"/>
                  </a:solidFill>
                </a14:hiddenFill>
              </a:ext>
            </a:extLst>
          </p:spPr>
        </p:pic>
      </p:grpSp>
      <p:sp>
        <p:nvSpPr>
          <p:cNvPr id="90" name="Текстово поле 89">
            <a:extLst>
              <a:ext uri="{FF2B5EF4-FFF2-40B4-BE49-F238E27FC236}">
                <a16:creationId xmlns:a16="http://schemas.microsoft.com/office/drawing/2014/main" id="{2BAE3F7B-909C-4D17-9407-2CC637D7ED5F}"/>
              </a:ext>
            </a:extLst>
          </p:cNvPr>
          <p:cNvSpPr txBox="1"/>
          <p:nvPr/>
        </p:nvSpPr>
        <p:spPr>
          <a:xfrm>
            <a:off x="4355974" y="1600431"/>
            <a:ext cx="1647427" cy="1815882"/>
          </a:xfrm>
          <a:prstGeom prst="rect">
            <a:avLst/>
          </a:prstGeom>
          <a:noFill/>
        </p:spPr>
        <p:txBody>
          <a:bodyPr wrap="square" rtlCol="0">
            <a:spAutoFit/>
          </a:bodyPr>
          <a:lstStyle/>
          <a:p>
            <a:pPr algn="just"/>
            <a:r>
              <a:rPr lang="bg-BG" sz="1400" dirty="0">
                <a:solidFill>
                  <a:schemeClr val="bg1"/>
                </a:solidFill>
              </a:rPr>
              <a:t>Възложител: </a:t>
            </a:r>
          </a:p>
          <a:p>
            <a:pPr algn="just"/>
            <a:endParaRPr lang="bg-BG" sz="1400" dirty="0">
              <a:solidFill>
                <a:schemeClr val="bg1"/>
              </a:solidFill>
            </a:endParaRPr>
          </a:p>
          <a:p>
            <a:pPr algn="just"/>
            <a:endParaRPr lang="bg-BG" sz="1400" dirty="0">
              <a:solidFill>
                <a:schemeClr val="bg1"/>
              </a:solidFill>
            </a:endParaRPr>
          </a:p>
          <a:p>
            <a:pPr algn="just"/>
            <a:endParaRPr lang="bg-BG" sz="1400" dirty="0">
              <a:solidFill>
                <a:schemeClr val="bg1"/>
              </a:solidFill>
            </a:endParaRPr>
          </a:p>
          <a:p>
            <a:pPr algn="just"/>
            <a:r>
              <a:rPr lang="bg-BG" sz="1400" dirty="0">
                <a:solidFill>
                  <a:schemeClr val="bg1"/>
                </a:solidFill>
              </a:rPr>
              <a:t>Изпълнителна агенция „Медицински надзор“</a:t>
            </a:r>
          </a:p>
        </p:txBody>
      </p:sp>
    </p:spTree>
    <p:extLst>
      <p:ext uri="{BB962C8B-B14F-4D97-AF65-F5344CB8AC3E}">
        <p14:creationId xmlns:p14="http://schemas.microsoft.com/office/powerpoint/2010/main" val="7690193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4879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3872A127-B07D-44D4-8D3F-63D50B4E0154}"/>
              </a:ext>
            </a:extLst>
          </p:cNvPr>
          <p:cNvSpPr>
            <a:spLocks noGrp="1"/>
          </p:cNvSpPr>
          <p:nvPr>
            <p:ph type="title"/>
          </p:nvPr>
        </p:nvSpPr>
        <p:spPr/>
        <p:txBody>
          <a:bodyPr/>
          <a:lstStyle/>
          <a:p>
            <a:r>
              <a:rPr lang="bg-BG" dirty="0"/>
              <a:t>Контекст и цели на проучването </a:t>
            </a:r>
          </a:p>
        </p:txBody>
      </p:sp>
      <p:sp>
        <p:nvSpPr>
          <p:cNvPr id="3" name="Текстов контейнер 2">
            <a:extLst>
              <a:ext uri="{FF2B5EF4-FFF2-40B4-BE49-F238E27FC236}">
                <a16:creationId xmlns:a16="http://schemas.microsoft.com/office/drawing/2014/main" id="{8EFEB264-2559-400A-8B14-DD2D0408FB2B}"/>
              </a:ext>
            </a:extLst>
          </p:cNvPr>
          <p:cNvSpPr>
            <a:spLocks noGrp="1"/>
          </p:cNvSpPr>
          <p:nvPr>
            <p:ph type="body" sz="quarter" idx="11"/>
          </p:nvPr>
        </p:nvSpPr>
        <p:spPr/>
        <p:txBody>
          <a:bodyPr/>
          <a:lstStyle/>
          <a:p>
            <a:endParaRPr lang="bg-BG" dirty="0"/>
          </a:p>
          <a:p>
            <a:endParaRPr lang="bg-BG" dirty="0"/>
          </a:p>
        </p:txBody>
      </p:sp>
      <p:sp>
        <p:nvSpPr>
          <p:cNvPr id="4" name="Контейнер за номер на слайда 3">
            <a:extLst>
              <a:ext uri="{FF2B5EF4-FFF2-40B4-BE49-F238E27FC236}">
                <a16:creationId xmlns:a16="http://schemas.microsoft.com/office/drawing/2014/main" id="{1E8E4B7E-CD64-4FE7-AFCB-12E86261ED3F}"/>
              </a:ext>
            </a:extLst>
          </p:cNvPr>
          <p:cNvSpPr>
            <a:spLocks noGrp="1"/>
          </p:cNvSpPr>
          <p:nvPr>
            <p:ph type="sldNum" sz="quarter" idx="4"/>
          </p:nvPr>
        </p:nvSpPr>
        <p:spPr/>
        <p:txBody>
          <a:bodyPr/>
          <a:lstStyle/>
          <a:p>
            <a:fld id="{DE3AA45F-980D-4F34-ABAD-1E35E3E654A8}" type="slidenum">
              <a:rPr lang="bg-BG" smtClean="0"/>
              <a:pPr/>
              <a:t>3</a:t>
            </a:fld>
            <a:endParaRPr lang="bg-BG" dirty="0"/>
          </a:p>
        </p:txBody>
      </p:sp>
      <p:sp>
        <p:nvSpPr>
          <p:cNvPr id="5" name="Текстов контейнер 4">
            <a:extLst>
              <a:ext uri="{FF2B5EF4-FFF2-40B4-BE49-F238E27FC236}">
                <a16:creationId xmlns:a16="http://schemas.microsoft.com/office/drawing/2014/main" id="{14FB5DB0-2B2B-4286-B1B3-96050C57F2AE}"/>
              </a:ext>
            </a:extLst>
          </p:cNvPr>
          <p:cNvSpPr>
            <a:spLocks noGrp="1"/>
          </p:cNvSpPr>
          <p:nvPr>
            <p:ph type="body" sz="quarter" idx="14"/>
          </p:nvPr>
        </p:nvSpPr>
        <p:spPr/>
        <p:txBody>
          <a:bodyPr/>
          <a:lstStyle/>
          <a:p>
            <a:endParaRPr lang="bg-BG"/>
          </a:p>
        </p:txBody>
      </p:sp>
      <p:sp>
        <p:nvSpPr>
          <p:cNvPr id="6" name="Текстов контейнер 5">
            <a:extLst>
              <a:ext uri="{FF2B5EF4-FFF2-40B4-BE49-F238E27FC236}">
                <a16:creationId xmlns:a16="http://schemas.microsoft.com/office/drawing/2014/main" id="{7B60CDB2-647C-4AD5-B765-2C9B0D98B360}"/>
              </a:ext>
            </a:extLst>
          </p:cNvPr>
          <p:cNvSpPr>
            <a:spLocks noGrp="1"/>
          </p:cNvSpPr>
          <p:nvPr>
            <p:ph type="body" sz="quarter" idx="15"/>
          </p:nvPr>
        </p:nvSpPr>
        <p:spPr/>
        <p:txBody>
          <a:bodyPr/>
          <a:lstStyle/>
          <a:p>
            <a:r>
              <a:rPr lang="bg-BG" dirty="0"/>
              <a:t>Трансплантацията на органи е едно от големите постижения на медицината и шанс за живот на много хора с тежки заболявания. Същевременно, тъкмо успешните трансплантации поставят  пред медицинските специалисти редица предизвикателства. От една страна, нараства броят на хората, които чакат за трансплантация, от друга –броят на донорските ситуации намалява както  в абсолютен, така и в относителен дял (главно заради отказа на близките да дарят органите на починал свой роднина). Това кара медицинските власти да предприемат редица действия за увеличаване на информираното съгласие за донорство. </a:t>
            </a:r>
          </a:p>
          <a:p>
            <a:endParaRPr lang="bg-BG" dirty="0"/>
          </a:p>
          <a:p>
            <a:r>
              <a:rPr lang="bg-BG" dirty="0"/>
              <a:t>Като част от тези усилия Изпълнителната агенция „Медицински надзор“ възложи на Социологическа агенция Алфа Рисърч да проведе представително социологическо проучване за степента на информираност на българските граждани по тези въпроси и склонността им да дадат съгласие за донорство на органи – лично на тях, или на техен близък при евентуален смъртен случай. Това е първо по рода си специализирано проучване в България, като в него са използвани и някои сравнителни данни от специализирания Евробарометър по темата - 2006 и 2010г.</a:t>
            </a:r>
          </a:p>
          <a:p>
            <a:endParaRPr lang="en-US" b="1" dirty="0"/>
          </a:p>
          <a:p>
            <a:endParaRPr lang="en-US" b="1" dirty="0"/>
          </a:p>
          <a:p>
            <a:r>
              <a:rPr lang="bg-BG" b="1" dirty="0"/>
              <a:t>Какво показва проучването?</a:t>
            </a:r>
            <a:endParaRPr lang="bg-BG" dirty="0"/>
          </a:p>
          <a:p>
            <a:endParaRPr lang="bg-BG" dirty="0"/>
          </a:p>
        </p:txBody>
      </p:sp>
    </p:spTree>
    <p:extLst>
      <p:ext uri="{BB962C8B-B14F-4D97-AF65-F5344CB8AC3E}">
        <p14:creationId xmlns:p14="http://schemas.microsoft.com/office/powerpoint/2010/main" val="2218593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A5EE0FBF-3686-40C7-990F-1CBD92B6BF9C}"/>
              </a:ext>
            </a:extLst>
          </p:cNvPr>
          <p:cNvSpPr>
            <a:spLocks noGrp="1"/>
          </p:cNvSpPr>
          <p:nvPr>
            <p:ph type="title"/>
          </p:nvPr>
        </p:nvSpPr>
        <p:spPr/>
        <p:txBody>
          <a:bodyPr/>
          <a:lstStyle/>
          <a:p>
            <a:r>
              <a:rPr lang="bg-BG" dirty="0"/>
              <a:t>Доверие в трансплантациите и съгласие за донорство</a:t>
            </a:r>
          </a:p>
        </p:txBody>
      </p:sp>
      <p:sp>
        <p:nvSpPr>
          <p:cNvPr id="3" name="Текстов контейнер 2">
            <a:extLst>
              <a:ext uri="{FF2B5EF4-FFF2-40B4-BE49-F238E27FC236}">
                <a16:creationId xmlns:a16="http://schemas.microsoft.com/office/drawing/2014/main" id="{FE0142BF-388C-490B-B5D0-2ACBF9C90621}"/>
              </a:ext>
            </a:extLst>
          </p:cNvPr>
          <p:cNvSpPr>
            <a:spLocks noGrp="1"/>
          </p:cNvSpPr>
          <p:nvPr>
            <p:ph type="body" sz="quarter" idx="11"/>
          </p:nvPr>
        </p:nvSpPr>
        <p:spPr/>
        <p:txBody>
          <a:bodyPr/>
          <a:lstStyle/>
          <a:p>
            <a:endParaRPr lang="bg-BG" dirty="0"/>
          </a:p>
          <a:p>
            <a:endParaRPr lang="bg-BG" dirty="0"/>
          </a:p>
        </p:txBody>
      </p:sp>
      <p:sp>
        <p:nvSpPr>
          <p:cNvPr id="4" name="Контейнер за номер на слайда 3">
            <a:extLst>
              <a:ext uri="{FF2B5EF4-FFF2-40B4-BE49-F238E27FC236}">
                <a16:creationId xmlns:a16="http://schemas.microsoft.com/office/drawing/2014/main" id="{A8485B09-3091-4FA8-B90B-A115B2EF593D}"/>
              </a:ext>
            </a:extLst>
          </p:cNvPr>
          <p:cNvSpPr>
            <a:spLocks noGrp="1"/>
          </p:cNvSpPr>
          <p:nvPr>
            <p:ph type="sldNum" sz="quarter" idx="4"/>
          </p:nvPr>
        </p:nvSpPr>
        <p:spPr/>
        <p:txBody>
          <a:bodyPr/>
          <a:lstStyle/>
          <a:p>
            <a:fld id="{DE3AA45F-980D-4F34-ABAD-1E35E3E654A8}" type="slidenum">
              <a:rPr lang="bg-BG" smtClean="0"/>
              <a:pPr/>
              <a:t>4</a:t>
            </a:fld>
            <a:endParaRPr lang="bg-BG" dirty="0"/>
          </a:p>
        </p:txBody>
      </p:sp>
      <p:sp>
        <p:nvSpPr>
          <p:cNvPr id="5" name="Текстов контейнер 4">
            <a:extLst>
              <a:ext uri="{FF2B5EF4-FFF2-40B4-BE49-F238E27FC236}">
                <a16:creationId xmlns:a16="http://schemas.microsoft.com/office/drawing/2014/main" id="{7588D7FB-0A3C-42A3-8D25-18B5BBF656E9}"/>
              </a:ext>
            </a:extLst>
          </p:cNvPr>
          <p:cNvSpPr>
            <a:spLocks noGrp="1"/>
          </p:cNvSpPr>
          <p:nvPr>
            <p:ph type="body" sz="quarter" idx="14"/>
          </p:nvPr>
        </p:nvSpPr>
        <p:spPr/>
        <p:txBody>
          <a:bodyPr/>
          <a:lstStyle/>
          <a:p>
            <a:endParaRPr lang="bg-BG" dirty="0"/>
          </a:p>
          <a:p>
            <a:endParaRPr lang="bg-BG" dirty="0"/>
          </a:p>
          <a:p>
            <a:endParaRPr lang="bg-BG" dirty="0"/>
          </a:p>
        </p:txBody>
      </p:sp>
      <p:sp>
        <p:nvSpPr>
          <p:cNvPr id="6" name="Текстов контейнер 5">
            <a:extLst>
              <a:ext uri="{FF2B5EF4-FFF2-40B4-BE49-F238E27FC236}">
                <a16:creationId xmlns:a16="http://schemas.microsoft.com/office/drawing/2014/main" id="{7C9235B0-49D5-40B6-93AB-C90ED3A28F15}"/>
              </a:ext>
            </a:extLst>
          </p:cNvPr>
          <p:cNvSpPr>
            <a:spLocks noGrp="1"/>
          </p:cNvSpPr>
          <p:nvPr>
            <p:ph type="body" sz="quarter" idx="15"/>
          </p:nvPr>
        </p:nvSpPr>
        <p:spPr/>
        <p:txBody>
          <a:bodyPr/>
          <a:lstStyle/>
          <a:p>
            <a:r>
              <a:rPr lang="bg-BG" b="1" i="1" dirty="0"/>
              <a:t>Три четвърти от българите биха потърсили възможност за трансплантация при нужда, но едва една трета биха дали съгласие за донорство на органи </a:t>
            </a:r>
            <a:endParaRPr lang="bg-BG" dirty="0"/>
          </a:p>
          <a:p>
            <a:r>
              <a:rPr lang="bg-BG" dirty="0"/>
              <a:t>Напредъкът на съвременната медицина кара все повече хора да се доверяват на възможностите и успеха на трансплантациите, а понякога и да ги предпочитат пред други лечения. 74.1% казват, че ако им се наложи – на тях или на техен близък – биха търсили възможност да им бъде направена трансплантация. Едва 8% са категорични, че не биха прибягнали до подобна възможност. </a:t>
            </a:r>
          </a:p>
          <a:p>
            <a:r>
              <a:rPr lang="bg-BG" dirty="0"/>
              <a:t>Същевременно, към момента, 35.2%  декларират съгласие да станат донор на органи при евентуален инцидент или злополука с фатален край.  Аналогична е картината, когато въпросът се постави за съгласието близък починал роднина да стане донор на органи. 31.7% декларират подобно съгласие. </a:t>
            </a:r>
          </a:p>
          <a:p>
            <a:r>
              <a:rPr lang="bg-BG" dirty="0"/>
              <a:t>Внимателният </a:t>
            </a:r>
            <a:r>
              <a:rPr lang="bg-BG" i="1" dirty="0"/>
              <a:t>анализ по социални групи</a:t>
            </a:r>
            <a:r>
              <a:rPr lang="bg-BG" dirty="0"/>
              <a:t> показва няколко по-ясно изразени тенденции:</a:t>
            </a:r>
          </a:p>
          <a:p>
            <a:pPr lvl="0"/>
            <a:r>
              <a:rPr lang="bg-BG" dirty="0"/>
              <a:t>Столичани (52%), хората с по-високо образование (49%) и жените (53%) са с близо 20 на сто по-склонни да дарят органи, отколкото средното за цялото население. Хората, които са разговаряли по тези въпроси също имат по-висока нагласа да станат донори – около 60 на сто, при средно 35%.</a:t>
            </a:r>
          </a:p>
          <a:p>
            <a:pPr lvl="0"/>
            <a:r>
              <a:rPr lang="bg-BG" dirty="0"/>
              <a:t>На какво се дължи това разминаване между доверието в трансплантациите като шанс за живот и ниското съгласие за донорство? Проучването показва, че в обществото са налице минимални негативни нагласи към донорството на органи по принцип – едва 3.8% са срещу него. Следователно, причините трябва да бъдат търсени другаде, а именно:</a:t>
            </a:r>
          </a:p>
          <a:p>
            <a:pPr marL="1168400" lvl="0" indent="-285750">
              <a:buFont typeface="Wingdings" panose="05000000000000000000" pitchFamily="2" charset="2"/>
              <a:buChar char="ü"/>
            </a:pPr>
            <a:r>
              <a:rPr lang="bg-BG" dirty="0"/>
              <a:t>В информираността</a:t>
            </a:r>
          </a:p>
          <a:p>
            <a:pPr marL="1168400" lvl="0" indent="-285750">
              <a:buFont typeface="Wingdings" panose="05000000000000000000" pitchFamily="2" charset="2"/>
              <a:buChar char="ü"/>
            </a:pPr>
            <a:r>
              <a:rPr lang="bg-BG" dirty="0"/>
              <a:t>В бариерите и страховете</a:t>
            </a:r>
          </a:p>
          <a:p>
            <a:pPr marL="1168400" lvl="0" indent="-285750">
              <a:buFont typeface="Wingdings" panose="05000000000000000000" pitchFamily="2" charset="2"/>
              <a:buChar char="ü"/>
            </a:pPr>
            <a:r>
              <a:rPr lang="bg-BG" dirty="0"/>
              <a:t>В мотивацията към съпричастност </a:t>
            </a:r>
          </a:p>
          <a:p>
            <a:endParaRPr lang="bg-BG" dirty="0"/>
          </a:p>
        </p:txBody>
      </p:sp>
    </p:spTree>
    <p:extLst>
      <p:ext uri="{BB962C8B-B14F-4D97-AF65-F5344CB8AC3E}">
        <p14:creationId xmlns:p14="http://schemas.microsoft.com/office/powerpoint/2010/main" val="1937423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7613" y="178811"/>
            <a:ext cx="7985366" cy="758609"/>
          </a:xfrm>
        </p:spPr>
        <p:txBody>
          <a:bodyPr>
            <a:normAutofit/>
          </a:bodyPr>
          <a:lstStyle/>
          <a:p>
            <a:r>
              <a:rPr lang="bg-BG" sz="2200" dirty="0"/>
              <a:t>СКЛОННОСТ </a:t>
            </a:r>
            <a:r>
              <a:rPr lang="bg-BG" sz="2200"/>
              <a:t>ЗА ПРИБЯГВАНЕ </a:t>
            </a:r>
            <a:r>
              <a:rPr lang="bg-BG" sz="2200" dirty="0"/>
              <a:t>ДО ТРАНСПЛАНТАЦИЯ В СЛУЧАЙ НА НЕОБХОДИМОСТ </a:t>
            </a:r>
            <a:r>
              <a:rPr lang="en-US" sz="2200" dirty="0"/>
              <a:t>(%)</a:t>
            </a:r>
            <a:endParaRPr lang="bg-BG" sz="2200" dirty="0"/>
          </a:p>
        </p:txBody>
      </p:sp>
      <p:sp>
        <p:nvSpPr>
          <p:cNvPr id="4" name="Slide Number Placeholder 3"/>
          <p:cNvSpPr>
            <a:spLocks noGrp="1"/>
          </p:cNvSpPr>
          <p:nvPr>
            <p:ph type="sldNum" sz="quarter" idx="4"/>
          </p:nvPr>
        </p:nvSpPr>
        <p:spPr/>
        <p:txBody>
          <a:bodyPr/>
          <a:lstStyle/>
          <a:p>
            <a:fld id="{DE3AA45F-980D-4F34-ABAD-1E35E3E654A8}" type="slidenum">
              <a:rPr lang="bg-BG" smtClean="0"/>
              <a:pPr/>
              <a:t>5</a:t>
            </a:fld>
            <a:endParaRPr lang="bg-BG" dirty="0"/>
          </a:p>
        </p:txBody>
      </p:sp>
      <p:sp>
        <p:nvSpPr>
          <p:cNvPr id="5" name="Text Placeholder 4"/>
          <p:cNvSpPr>
            <a:spLocks noGrp="1"/>
          </p:cNvSpPr>
          <p:nvPr>
            <p:ph type="body" sz="quarter" idx="14"/>
          </p:nvPr>
        </p:nvSpPr>
        <p:spPr>
          <a:xfrm>
            <a:off x="1941936" y="7052252"/>
            <a:ext cx="6861822" cy="328612"/>
          </a:xfrm>
        </p:spPr>
        <p:txBody>
          <a:bodyPr>
            <a:normAutofit fontScale="92500" lnSpcReduction="20000"/>
          </a:bodyPr>
          <a:lstStyle/>
          <a:p>
            <a:r>
              <a:rPr lang="en-US" sz="1000" dirty="0"/>
              <a:t>Q5. </a:t>
            </a:r>
            <a:r>
              <a:rPr lang="bg-BG" sz="1100" dirty="0"/>
              <a:t>Ако ви се наложи, на вас или на ваш близък,  бихте ли се съгласили /търсили възможност/да бъде направена трансплантация на орган?</a:t>
            </a:r>
          </a:p>
        </p:txBody>
      </p:sp>
      <p:sp>
        <p:nvSpPr>
          <p:cNvPr id="13" name="TextBox 12"/>
          <p:cNvSpPr txBox="1"/>
          <p:nvPr/>
        </p:nvSpPr>
        <p:spPr>
          <a:xfrm>
            <a:off x="8644274" y="6939559"/>
            <a:ext cx="1477926" cy="276999"/>
          </a:xfrm>
          <a:prstGeom prst="rect">
            <a:avLst/>
          </a:prstGeom>
          <a:noFill/>
        </p:spPr>
        <p:txBody>
          <a:bodyPr wrap="square" rtlCol="0">
            <a:spAutoFit/>
          </a:bodyPr>
          <a:lstStyle/>
          <a:p>
            <a:pPr algn="ctr"/>
            <a:r>
              <a:rPr lang="bg-BG" sz="1200" dirty="0">
                <a:latin typeface="Arial Narrow" panose="020B0606020202030204" pitchFamily="34" charset="0"/>
              </a:rPr>
              <a:t>База: Цялата извадка</a:t>
            </a:r>
          </a:p>
        </p:txBody>
      </p:sp>
      <p:graphicFrame>
        <p:nvGraphicFramePr>
          <p:cNvPr id="3" name="Chart 2"/>
          <p:cNvGraphicFramePr/>
          <p:nvPr>
            <p:extLst>
              <p:ext uri="{D42A27DB-BD31-4B8C-83A1-F6EECF244321}">
                <p14:modId xmlns:p14="http://schemas.microsoft.com/office/powerpoint/2010/main" val="4282202137"/>
              </p:ext>
            </p:extLst>
          </p:nvPr>
        </p:nvGraphicFramePr>
        <p:xfrm>
          <a:off x="1468583" y="1299408"/>
          <a:ext cx="7127875" cy="5369442"/>
        </p:xfrm>
        <a:graphic>
          <a:graphicData uri="http://schemas.openxmlformats.org/drawingml/2006/chart">
            <c:chart xmlns:c="http://schemas.openxmlformats.org/drawingml/2006/chart" xmlns:r="http://schemas.openxmlformats.org/officeDocument/2006/relationships" r:id="rId2"/>
          </a:graphicData>
        </a:graphic>
      </p:graphicFrame>
      <p:sp>
        <p:nvSpPr>
          <p:cNvPr id="12" name="Freeform 11"/>
          <p:cNvSpPr/>
          <p:nvPr/>
        </p:nvSpPr>
        <p:spPr>
          <a:xfrm>
            <a:off x="9792581" y="178811"/>
            <a:ext cx="574721" cy="471487"/>
          </a:xfrm>
          <a:custGeom>
            <a:avLst/>
            <a:gdLst>
              <a:gd name="connsiteX0" fmla="*/ 2074460 w 4148919"/>
              <a:gd name="connsiteY0" fmla="*/ 368490 h 3425589"/>
              <a:gd name="connsiteX1" fmla="*/ 3098042 w 4148919"/>
              <a:gd name="connsiteY1" fmla="*/ 0 h 3425589"/>
              <a:gd name="connsiteX2" fmla="*/ 4148919 w 4148919"/>
              <a:gd name="connsiteY2" fmla="*/ 846162 h 3425589"/>
              <a:gd name="connsiteX3" fmla="*/ 3234519 w 4148919"/>
              <a:gd name="connsiteY3" fmla="*/ 2756848 h 3425589"/>
              <a:gd name="connsiteX4" fmla="*/ 2074460 w 4148919"/>
              <a:gd name="connsiteY4" fmla="*/ 3425589 h 3425589"/>
              <a:gd name="connsiteX5" fmla="*/ 941695 w 4148919"/>
              <a:gd name="connsiteY5" fmla="*/ 2784144 h 3425589"/>
              <a:gd name="connsiteX6" fmla="*/ 0 w 4148919"/>
              <a:gd name="connsiteY6" fmla="*/ 846162 h 3425589"/>
              <a:gd name="connsiteX7" fmla="*/ 1132764 w 4148919"/>
              <a:gd name="connsiteY7" fmla="*/ 0 h 3425589"/>
              <a:gd name="connsiteX8" fmla="*/ 2074460 w 4148919"/>
              <a:gd name="connsiteY8" fmla="*/ 368490 h 3425589"/>
              <a:gd name="connsiteX0" fmla="*/ 2074460 w 4148919"/>
              <a:gd name="connsiteY0" fmla="*/ 368517 h 3425616"/>
              <a:gd name="connsiteX1" fmla="*/ 3098042 w 4148919"/>
              <a:gd name="connsiteY1" fmla="*/ 27 h 3425616"/>
              <a:gd name="connsiteX2" fmla="*/ 4148919 w 4148919"/>
              <a:gd name="connsiteY2" fmla="*/ 846189 h 3425616"/>
              <a:gd name="connsiteX3" fmla="*/ 3234519 w 4148919"/>
              <a:gd name="connsiteY3" fmla="*/ 2756875 h 3425616"/>
              <a:gd name="connsiteX4" fmla="*/ 2074460 w 4148919"/>
              <a:gd name="connsiteY4" fmla="*/ 3425616 h 3425616"/>
              <a:gd name="connsiteX5" fmla="*/ 941695 w 4148919"/>
              <a:gd name="connsiteY5" fmla="*/ 2784171 h 3425616"/>
              <a:gd name="connsiteX6" fmla="*/ 0 w 4148919"/>
              <a:gd name="connsiteY6" fmla="*/ 846189 h 3425616"/>
              <a:gd name="connsiteX7" fmla="*/ 1132764 w 4148919"/>
              <a:gd name="connsiteY7" fmla="*/ 27 h 3425616"/>
              <a:gd name="connsiteX8" fmla="*/ 2074460 w 4148919"/>
              <a:gd name="connsiteY8" fmla="*/ 368517 h 3425616"/>
              <a:gd name="connsiteX0" fmla="*/ 2074460 w 4167351"/>
              <a:gd name="connsiteY0" fmla="*/ 368527 h 3425626"/>
              <a:gd name="connsiteX1" fmla="*/ 3098042 w 4167351"/>
              <a:gd name="connsiteY1" fmla="*/ 37 h 3425626"/>
              <a:gd name="connsiteX2" fmla="*/ 4148919 w 4167351"/>
              <a:gd name="connsiteY2" fmla="*/ 846199 h 3425626"/>
              <a:gd name="connsiteX3" fmla="*/ 3234519 w 4167351"/>
              <a:gd name="connsiteY3" fmla="*/ 2756885 h 3425626"/>
              <a:gd name="connsiteX4" fmla="*/ 2074460 w 4167351"/>
              <a:gd name="connsiteY4" fmla="*/ 3425626 h 3425626"/>
              <a:gd name="connsiteX5" fmla="*/ 941695 w 4167351"/>
              <a:gd name="connsiteY5" fmla="*/ 2784181 h 3425626"/>
              <a:gd name="connsiteX6" fmla="*/ 0 w 4167351"/>
              <a:gd name="connsiteY6" fmla="*/ 846199 h 3425626"/>
              <a:gd name="connsiteX7" fmla="*/ 1132764 w 4167351"/>
              <a:gd name="connsiteY7" fmla="*/ 37 h 3425626"/>
              <a:gd name="connsiteX8" fmla="*/ 2074460 w 4167351"/>
              <a:gd name="connsiteY8" fmla="*/ 368527 h 3425626"/>
              <a:gd name="connsiteX0" fmla="*/ 2074460 w 4180157"/>
              <a:gd name="connsiteY0" fmla="*/ 368527 h 3425626"/>
              <a:gd name="connsiteX1" fmla="*/ 3098042 w 4180157"/>
              <a:gd name="connsiteY1" fmla="*/ 37 h 3425626"/>
              <a:gd name="connsiteX2" fmla="*/ 4148919 w 4180157"/>
              <a:gd name="connsiteY2" fmla="*/ 846199 h 3425626"/>
              <a:gd name="connsiteX3" fmla="*/ 3234519 w 4180157"/>
              <a:gd name="connsiteY3" fmla="*/ 2756885 h 3425626"/>
              <a:gd name="connsiteX4" fmla="*/ 2074460 w 4180157"/>
              <a:gd name="connsiteY4" fmla="*/ 3425626 h 3425626"/>
              <a:gd name="connsiteX5" fmla="*/ 941695 w 4180157"/>
              <a:gd name="connsiteY5" fmla="*/ 2784181 h 3425626"/>
              <a:gd name="connsiteX6" fmla="*/ 0 w 4180157"/>
              <a:gd name="connsiteY6" fmla="*/ 846199 h 3425626"/>
              <a:gd name="connsiteX7" fmla="*/ 1132764 w 4180157"/>
              <a:gd name="connsiteY7" fmla="*/ 37 h 3425626"/>
              <a:gd name="connsiteX8" fmla="*/ 2074460 w 4180157"/>
              <a:gd name="connsiteY8" fmla="*/ 368527 h 3425626"/>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1865"/>
              <a:gd name="connsiteY0" fmla="*/ 368527 h 3425632"/>
              <a:gd name="connsiteX1" fmla="*/ 3098042 w 4181865"/>
              <a:gd name="connsiteY1" fmla="*/ 37 h 3425632"/>
              <a:gd name="connsiteX2" fmla="*/ 4148919 w 4181865"/>
              <a:gd name="connsiteY2" fmla="*/ 846199 h 3425632"/>
              <a:gd name="connsiteX3" fmla="*/ 3234519 w 4181865"/>
              <a:gd name="connsiteY3" fmla="*/ 2756885 h 3425632"/>
              <a:gd name="connsiteX4" fmla="*/ 2074460 w 4181865"/>
              <a:gd name="connsiteY4" fmla="*/ 3425626 h 3425632"/>
              <a:gd name="connsiteX5" fmla="*/ 941695 w 4181865"/>
              <a:gd name="connsiteY5" fmla="*/ 2784181 h 3425632"/>
              <a:gd name="connsiteX6" fmla="*/ 0 w 4181865"/>
              <a:gd name="connsiteY6" fmla="*/ 846199 h 3425632"/>
              <a:gd name="connsiteX7" fmla="*/ 1132764 w 4181865"/>
              <a:gd name="connsiteY7" fmla="*/ 37 h 3425632"/>
              <a:gd name="connsiteX8" fmla="*/ 2074460 w 4181865"/>
              <a:gd name="connsiteY8" fmla="*/ 368527 h 3425632"/>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57668"/>
              <a:gd name="connsiteY0" fmla="*/ 368531 h 3425636"/>
              <a:gd name="connsiteX1" fmla="*/ 3098042 w 4157668"/>
              <a:gd name="connsiteY1" fmla="*/ 41 h 3425636"/>
              <a:gd name="connsiteX2" fmla="*/ 4148919 w 4157668"/>
              <a:gd name="connsiteY2" fmla="*/ 846203 h 3425636"/>
              <a:gd name="connsiteX3" fmla="*/ 3234519 w 4157668"/>
              <a:gd name="connsiteY3" fmla="*/ 2756889 h 3425636"/>
              <a:gd name="connsiteX4" fmla="*/ 2074460 w 4157668"/>
              <a:gd name="connsiteY4" fmla="*/ 3425630 h 3425636"/>
              <a:gd name="connsiteX5" fmla="*/ 941695 w 4157668"/>
              <a:gd name="connsiteY5" fmla="*/ 2784185 h 3425636"/>
              <a:gd name="connsiteX6" fmla="*/ 0 w 4157668"/>
              <a:gd name="connsiteY6" fmla="*/ 846203 h 3425636"/>
              <a:gd name="connsiteX7" fmla="*/ 1132764 w 4157668"/>
              <a:gd name="connsiteY7" fmla="*/ 41 h 3425636"/>
              <a:gd name="connsiteX8" fmla="*/ 2074460 w 4157668"/>
              <a:gd name="connsiteY8" fmla="*/ 368531 h 3425636"/>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61467"/>
              <a:gd name="connsiteY0" fmla="*/ 368531 h 3425642"/>
              <a:gd name="connsiteX1" fmla="*/ 3098042 w 4161467"/>
              <a:gd name="connsiteY1" fmla="*/ 41 h 3425642"/>
              <a:gd name="connsiteX2" fmla="*/ 4148919 w 4161467"/>
              <a:gd name="connsiteY2" fmla="*/ 846203 h 3425642"/>
              <a:gd name="connsiteX3" fmla="*/ 3234519 w 4161467"/>
              <a:gd name="connsiteY3" fmla="*/ 2756889 h 3425642"/>
              <a:gd name="connsiteX4" fmla="*/ 2074460 w 4161467"/>
              <a:gd name="connsiteY4" fmla="*/ 3425630 h 3425642"/>
              <a:gd name="connsiteX5" fmla="*/ 941695 w 4161467"/>
              <a:gd name="connsiteY5" fmla="*/ 2784185 h 3425642"/>
              <a:gd name="connsiteX6" fmla="*/ 0 w 4161467"/>
              <a:gd name="connsiteY6" fmla="*/ 846203 h 3425642"/>
              <a:gd name="connsiteX7" fmla="*/ 1132764 w 4161467"/>
              <a:gd name="connsiteY7" fmla="*/ 41 h 3425642"/>
              <a:gd name="connsiteX8" fmla="*/ 2074460 w 4161467"/>
              <a:gd name="connsiteY8" fmla="*/ 368531 h 3425642"/>
              <a:gd name="connsiteX0" fmla="*/ 2080011 w 4167018"/>
              <a:gd name="connsiteY0" fmla="*/ 368531 h 3425642"/>
              <a:gd name="connsiteX1" fmla="*/ 3103593 w 4167018"/>
              <a:gd name="connsiteY1" fmla="*/ 41 h 3425642"/>
              <a:gd name="connsiteX2" fmla="*/ 4154470 w 4167018"/>
              <a:gd name="connsiteY2" fmla="*/ 846203 h 3425642"/>
              <a:gd name="connsiteX3" fmla="*/ 3240070 w 4167018"/>
              <a:gd name="connsiteY3" fmla="*/ 2756889 h 3425642"/>
              <a:gd name="connsiteX4" fmla="*/ 2080011 w 4167018"/>
              <a:gd name="connsiteY4" fmla="*/ 3425630 h 3425642"/>
              <a:gd name="connsiteX5" fmla="*/ 947246 w 4167018"/>
              <a:gd name="connsiteY5" fmla="*/ 2784185 h 3425642"/>
              <a:gd name="connsiteX6" fmla="*/ 5551 w 4167018"/>
              <a:gd name="connsiteY6" fmla="*/ 846203 h 3425642"/>
              <a:gd name="connsiteX7" fmla="*/ 1138315 w 4167018"/>
              <a:gd name="connsiteY7" fmla="*/ 41 h 3425642"/>
              <a:gd name="connsiteX8" fmla="*/ 2080011 w 4167018"/>
              <a:gd name="connsiteY8" fmla="*/ 368531 h 3425642"/>
              <a:gd name="connsiteX0" fmla="*/ 2080011 w 4167018"/>
              <a:gd name="connsiteY0" fmla="*/ 386805 h 3443916"/>
              <a:gd name="connsiteX1" fmla="*/ 3103593 w 4167018"/>
              <a:gd name="connsiteY1" fmla="*/ 18315 h 3443916"/>
              <a:gd name="connsiteX2" fmla="*/ 4154470 w 4167018"/>
              <a:gd name="connsiteY2" fmla="*/ 864477 h 3443916"/>
              <a:gd name="connsiteX3" fmla="*/ 3240070 w 4167018"/>
              <a:gd name="connsiteY3" fmla="*/ 2775163 h 3443916"/>
              <a:gd name="connsiteX4" fmla="*/ 2080011 w 4167018"/>
              <a:gd name="connsiteY4" fmla="*/ 3443904 h 3443916"/>
              <a:gd name="connsiteX5" fmla="*/ 947246 w 4167018"/>
              <a:gd name="connsiteY5" fmla="*/ 2802459 h 3443916"/>
              <a:gd name="connsiteX6" fmla="*/ 5551 w 4167018"/>
              <a:gd name="connsiteY6" fmla="*/ 864477 h 3443916"/>
              <a:gd name="connsiteX7" fmla="*/ 1138315 w 4167018"/>
              <a:gd name="connsiteY7" fmla="*/ 18315 h 3443916"/>
              <a:gd name="connsiteX8" fmla="*/ 2080011 w 4167018"/>
              <a:gd name="connsiteY8" fmla="*/ 386805 h 3443916"/>
              <a:gd name="connsiteX0" fmla="*/ 2080011 w 4167018"/>
              <a:gd name="connsiteY0" fmla="*/ 371079 h 3428190"/>
              <a:gd name="connsiteX1" fmla="*/ 3103593 w 4167018"/>
              <a:gd name="connsiteY1" fmla="*/ 2589 h 3428190"/>
              <a:gd name="connsiteX2" fmla="*/ 4154470 w 4167018"/>
              <a:gd name="connsiteY2" fmla="*/ 848751 h 3428190"/>
              <a:gd name="connsiteX3" fmla="*/ 3240070 w 4167018"/>
              <a:gd name="connsiteY3" fmla="*/ 2759437 h 3428190"/>
              <a:gd name="connsiteX4" fmla="*/ 2080011 w 4167018"/>
              <a:gd name="connsiteY4" fmla="*/ 3428178 h 3428190"/>
              <a:gd name="connsiteX5" fmla="*/ 947246 w 4167018"/>
              <a:gd name="connsiteY5" fmla="*/ 2786733 h 3428190"/>
              <a:gd name="connsiteX6" fmla="*/ 5551 w 4167018"/>
              <a:gd name="connsiteY6" fmla="*/ 848751 h 3428190"/>
              <a:gd name="connsiteX7" fmla="*/ 1138315 w 4167018"/>
              <a:gd name="connsiteY7" fmla="*/ 2589 h 3428190"/>
              <a:gd name="connsiteX8" fmla="*/ 2080011 w 4167018"/>
              <a:gd name="connsiteY8" fmla="*/ 371079 h 3428190"/>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8877 w 4175884"/>
              <a:gd name="connsiteY0" fmla="*/ 368677 h 3425790"/>
              <a:gd name="connsiteX1" fmla="*/ 3112459 w 4175884"/>
              <a:gd name="connsiteY1" fmla="*/ 187 h 3425790"/>
              <a:gd name="connsiteX2" fmla="*/ 4163336 w 4175884"/>
              <a:gd name="connsiteY2" fmla="*/ 846349 h 3425790"/>
              <a:gd name="connsiteX3" fmla="*/ 3248936 w 4175884"/>
              <a:gd name="connsiteY3" fmla="*/ 2757035 h 3425790"/>
              <a:gd name="connsiteX4" fmla="*/ 2088877 w 4175884"/>
              <a:gd name="connsiteY4" fmla="*/ 3425776 h 3425790"/>
              <a:gd name="connsiteX5" fmla="*/ 956112 w 4175884"/>
              <a:gd name="connsiteY5" fmla="*/ 2784331 h 3425790"/>
              <a:gd name="connsiteX6" fmla="*/ 14417 w 4175884"/>
              <a:gd name="connsiteY6" fmla="*/ 846349 h 3425790"/>
              <a:gd name="connsiteX7" fmla="*/ 1147181 w 4175884"/>
              <a:gd name="connsiteY7" fmla="*/ 187 h 3425790"/>
              <a:gd name="connsiteX8" fmla="*/ 2088877 w 4175884"/>
              <a:gd name="connsiteY8" fmla="*/ 368677 h 3425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5884" h="3425790">
                <a:moveTo>
                  <a:pt x="2088877" y="368677"/>
                </a:moveTo>
                <a:cubicBezTo>
                  <a:pt x="2218616" y="369672"/>
                  <a:pt x="2489212" y="4736"/>
                  <a:pt x="3112459" y="187"/>
                </a:cubicBezTo>
                <a:cubicBezTo>
                  <a:pt x="3735706" y="-4362"/>
                  <a:pt x="4086340" y="362422"/>
                  <a:pt x="4163336" y="846349"/>
                </a:cubicBezTo>
                <a:cubicBezTo>
                  <a:pt x="4240332" y="1330276"/>
                  <a:pt x="3966353" y="2171205"/>
                  <a:pt x="3248936" y="2757035"/>
                </a:cubicBezTo>
                <a:cubicBezTo>
                  <a:pt x="2587194" y="3297402"/>
                  <a:pt x="2239343" y="3423842"/>
                  <a:pt x="2088877" y="3425776"/>
                </a:cubicBezTo>
                <a:cubicBezTo>
                  <a:pt x="1938411" y="3427710"/>
                  <a:pt x="1516580" y="3241986"/>
                  <a:pt x="956112" y="2784331"/>
                </a:cubicBezTo>
                <a:cubicBezTo>
                  <a:pt x="395644" y="2326676"/>
                  <a:pt x="-90785" y="1416143"/>
                  <a:pt x="14417" y="846349"/>
                </a:cubicBezTo>
                <a:cubicBezTo>
                  <a:pt x="119619" y="276555"/>
                  <a:pt x="574202" y="-8343"/>
                  <a:pt x="1147181" y="187"/>
                </a:cubicBezTo>
                <a:cubicBezTo>
                  <a:pt x="1720160" y="8717"/>
                  <a:pt x="1959138" y="367682"/>
                  <a:pt x="2088877" y="368677"/>
                </a:cubicBezTo>
                <a:close/>
              </a:path>
            </a:pathLst>
          </a:custGeom>
          <a:gradFill flip="none" rotWithShape="1">
            <a:gsLst>
              <a:gs pos="0">
                <a:srgbClr val="8A0000"/>
              </a:gs>
              <a:gs pos="100000">
                <a:srgbClr val="E20000"/>
              </a:gs>
            </a:gsLst>
            <a:lin ang="13500000" scaled="1"/>
            <a:tileRect/>
          </a:gradFill>
          <a:ln>
            <a:noFill/>
          </a:ln>
          <a:effectLst>
            <a:outerShdw blurRad="50800" dist="38100" dir="5400000" algn="t" rotWithShape="0">
              <a:prstClr val="black">
                <a:alpha val="40000"/>
              </a:prstClr>
            </a:outerShdw>
          </a:effectLst>
          <a:scene3d>
            <a:camera prst="orthographicFront"/>
            <a:lightRig rig="threePt" dir="t"/>
          </a:scene3d>
          <a:sp3d>
            <a:bevelT w="463550" h="603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Правоъгълник 5">
            <a:extLst>
              <a:ext uri="{FF2B5EF4-FFF2-40B4-BE49-F238E27FC236}">
                <a16:creationId xmlns:a16="http://schemas.microsoft.com/office/drawing/2014/main" id="{DFFDF229-8992-499E-8D2C-C5DD77E00804}"/>
              </a:ext>
            </a:extLst>
          </p:cNvPr>
          <p:cNvSpPr/>
          <p:nvPr/>
        </p:nvSpPr>
        <p:spPr>
          <a:xfrm>
            <a:off x="0" y="1141393"/>
            <a:ext cx="1707613" cy="3539430"/>
          </a:xfrm>
          <a:prstGeom prst="rect">
            <a:avLst/>
          </a:prstGeom>
        </p:spPr>
        <p:txBody>
          <a:bodyPr wrap="square">
            <a:spAutoFit/>
          </a:bodyPr>
          <a:lstStyle/>
          <a:p>
            <a:r>
              <a:rPr lang="bg-BG" sz="1600" b="1" i="1" dirty="0">
                <a:solidFill>
                  <a:schemeClr val="accent3">
                    <a:lumMod val="75000"/>
                  </a:schemeClr>
                </a:solidFill>
              </a:rPr>
              <a:t>Три четвърти от българите биха потърсили възможност за трансплантация при нужда, но едва една трета биха дали съгласие за донорство на органи.</a:t>
            </a:r>
            <a:endParaRPr lang="bg-BG" sz="1600" b="1" dirty="0">
              <a:solidFill>
                <a:schemeClr val="accent3">
                  <a:lumMod val="75000"/>
                </a:schemeClr>
              </a:solidFill>
            </a:endParaRPr>
          </a:p>
        </p:txBody>
      </p:sp>
    </p:spTree>
    <p:extLst>
      <p:ext uri="{BB962C8B-B14F-4D97-AF65-F5344CB8AC3E}">
        <p14:creationId xmlns:p14="http://schemas.microsoft.com/office/powerpoint/2010/main" val="118262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autoRev="1" fill="hold" grpId="0" nodeType="withEffect">
                                  <p:stCondLst>
                                    <p:cond delay="0"/>
                                  </p:stCondLst>
                                  <p:childTnLst>
                                    <p:animScale>
                                      <p:cBhvr>
                                        <p:cTn id="6" dur="300" fill="hold"/>
                                        <p:tgtEl>
                                          <p:spTgt spid="12"/>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867" y="126813"/>
            <a:ext cx="7985366" cy="758609"/>
          </a:xfrm>
        </p:spPr>
        <p:txBody>
          <a:bodyPr>
            <a:normAutofit/>
          </a:bodyPr>
          <a:lstStyle/>
          <a:p>
            <a:r>
              <a:rPr lang="bg-BG" sz="2200" dirty="0"/>
              <a:t>СЪГЛАСИЕ ЗА ДОНОРСТВО НА ОРГАНИ ПРИ НАСТЪПВАНЕ НА МОЗЪЧНА СМЪРТ </a:t>
            </a:r>
            <a:r>
              <a:rPr lang="en-US" sz="2200" dirty="0"/>
              <a:t>(%)</a:t>
            </a:r>
            <a:endParaRPr lang="bg-BG" sz="2200" dirty="0"/>
          </a:p>
        </p:txBody>
      </p:sp>
      <p:sp>
        <p:nvSpPr>
          <p:cNvPr id="4" name="Slide Number Placeholder 3"/>
          <p:cNvSpPr>
            <a:spLocks noGrp="1"/>
          </p:cNvSpPr>
          <p:nvPr>
            <p:ph type="sldNum" sz="quarter" idx="4"/>
          </p:nvPr>
        </p:nvSpPr>
        <p:spPr/>
        <p:txBody>
          <a:bodyPr/>
          <a:lstStyle/>
          <a:p>
            <a:fld id="{DE3AA45F-980D-4F34-ABAD-1E35E3E654A8}" type="slidenum">
              <a:rPr lang="bg-BG" smtClean="0"/>
              <a:pPr/>
              <a:t>6</a:t>
            </a:fld>
            <a:endParaRPr lang="bg-BG" dirty="0"/>
          </a:p>
        </p:txBody>
      </p:sp>
      <p:sp>
        <p:nvSpPr>
          <p:cNvPr id="5" name="Text Placeholder 4"/>
          <p:cNvSpPr>
            <a:spLocks noGrp="1"/>
          </p:cNvSpPr>
          <p:nvPr>
            <p:ph type="body" sz="quarter" idx="14"/>
          </p:nvPr>
        </p:nvSpPr>
        <p:spPr>
          <a:xfrm>
            <a:off x="1814340" y="7030986"/>
            <a:ext cx="6861822" cy="401175"/>
          </a:xfrm>
        </p:spPr>
        <p:txBody>
          <a:bodyPr>
            <a:noAutofit/>
          </a:bodyPr>
          <a:lstStyle/>
          <a:p>
            <a:pPr>
              <a:spcBef>
                <a:spcPts val="0"/>
              </a:spcBef>
            </a:pPr>
            <a:r>
              <a:rPr lang="en-US" sz="1000" dirty="0"/>
              <a:t>Q10. </a:t>
            </a:r>
            <a:r>
              <a:rPr lang="bg-BG" sz="1000" dirty="0"/>
              <a:t>Вие лично бихте ли дали съгласие да бъдете донор</a:t>
            </a:r>
            <a:r>
              <a:rPr lang="ru-RU" sz="1000" dirty="0"/>
              <a:t>?</a:t>
            </a:r>
            <a:endParaRPr lang="en-US" sz="1000" dirty="0"/>
          </a:p>
          <a:p>
            <a:pPr>
              <a:spcBef>
                <a:spcPts val="0"/>
              </a:spcBef>
            </a:pPr>
            <a:r>
              <a:rPr lang="en-US" sz="1000" dirty="0"/>
              <a:t>Q11. </a:t>
            </a:r>
            <a:r>
              <a:rPr lang="bg-BG" sz="1000" dirty="0"/>
              <a:t>Ако Ваш близък изпадне в мозъчна смърт, бихте ли дали съгласие да стане донор</a:t>
            </a:r>
            <a:r>
              <a:rPr lang="ru-RU" sz="1000" dirty="0"/>
              <a:t>?</a:t>
            </a:r>
            <a:endParaRPr lang="bg-BG" sz="1000" dirty="0"/>
          </a:p>
        </p:txBody>
      </p:sp>
      <p:sp>
        <p:nvSpPr>
          <p:cNvPr id="12" name="Freeform 11"/>
          <p:cNvSpPr/>
          <p:nvPr/>
        </p:nvSpPr>
        <p:spPr>
          <a:xfrm>
            <a:off x="9430211" y="221132"/>
            <a:ext cx="574721" cy="471487"/>
          </a:xfrm>
          <a:custGeom>
            <a:avLst/>
            <a:gdLst>
              <a:gd name="connsiteX0" fmla="*/ 2074460 w 4148919"/>
              <a:gd name="connsiteY0" fmla="*/ 368490 h 3425589"/>
              <a:gd name="connsiteX1" fmla="*/ 3098042 w 4148919"/>
              <a:gd name="connsiteY1" fmla="*/ 0 h 3425589"/>
              <a:gd name="connsiteX2" fmla="*/ 4148919 w 4148919"/>
              <a:gd name="connsiteY2" fmla="*/ 846162 h 3425589"/>
              <a:gd name="connsiteX3" fmla="*/ 3234519 w 4148919"/>
              <a:gd name="connsiteY3" fmla="*/ 2756848 h 3425589"/>
              <a:gd name="connsiteX4" fmla="*/ 2074460 w 4148919"/>
              <a:gd name="connsiteY4" fmla="*/ 3425589 h 3425589"/>
              <a:gd name="connsiteX5" fmla="*/ 941695 w 4148919"/>
              <a:gd name="connsiteY5" fmla="*/ 2784144 h 3425589"/>
              <a:gd name="connsiteX6" fmla="*/ 0 w 4148919"/>
              <a:gd name="connsiteY6" fmla="*/ 846162 h 3425589"/>
              <a:gd name="connsiteX7" fmla="*/ 1132764 w 4148919"/>
              <a:gd name="connsiteY7" fmla="*/ 0 h 3425589"/>
              <a:gd name="connsiteX8" fmla="*/ 2074460 w 4148919"/>
              <a:gd name="connsiteY8" fmla="*/ 368490 h 3425589"/>
              <a:gd name="connsiteX0" fmla="*/ 2074460 w 4148919"/>
              <a:gd name="connsiteY0" fmla="*/ 368517 h 3425616"/>
              <a:gd name="connsiteX1" fmla="*/ 3098042 w 4148919"/>
              <a:gd name="connsiteY1" fmla="*/ 27 h 3425616"/>
              <a:gd name="connsiteX2" fmla="*/ 4148919 w 4148919"/>
              <a:gd name="connsiteY2" fmla="*/ 846189 h 3425616"/>
              <a:gd name="connsiteX3" fmla="*/ 3234519 w 4148919"/>
              <a:gd name="connsiteY3" fmla="*/ 2756875 h 3425616"/>
              <a:gd name="connsiteX4" fmla="*/ 2074460 w 4148919"/>
              <a:gd name="connsiteY4" fmla="*/ 3425616 h 3425616"/>
              <a:gd name="connsiteX5" fmla="*/ 941695 w 4148919"/>
              <a:gd name="connsiteY5" fmla="*/ 2784171 h 3425616"/>
              <a:gd name="connsiteX6" fmla="*/ 0 w 4148919"/>
              <a:gd name="connsiteY6" fmla="*/ 846189 h 3425616"/>
              <a:gd name="connsiteX7" fmla="*/ 1132764 w 4148919"/>
              <a:gd name="connsiteY7" fmla="*/ 27 h 3425616"/>
              <a:gd name="connsiteX8" fmla="*/ 2074460 w 4148919"/>
              <a:gd name="connsiteY8" fmla="*/ 368517 h 3425616"/>
              <a:gd name="connsiteX0" fmla="*/ 2074460 w 4167351"/>
              <a:gd name="connsiteY0" fmla="*/ 368527 h 3425626"/>
              <a:gd name="connsiteX1" fmla="*/ 3098042 w 4167351"/>
              <a:gd name="connsiteY1" fmla="*/ 37 h 3425626"/>
              <a:gd name="connsiteX2" fmla="*/ 4148919 w 4167351"/>
              <a:gd name="connsiteY2" fmla="*/ 846199 h 3425626"/>
              <a:gd name="connsiteX3" fmla="*/ 3234519 w 4167351"/>
              <a:gd name="connsiteY3" fmla="*/ 2756885 h 3425626"/>
              <a:gd name="connsiteX4" fmla="*/ 2074460 w 4167351"/>
              <a:gd name="connsiteY4" fmla="*/ 3425626 h 3425626"/>
              <a:gd name="connsiteX5" fmla="*/ 941695 w 4167351"/>
              <a:gd name="connsiteY5" fmla="*/ 2784181 h 3425626"/>
              <a:gd name="connsiteX6" fmla="*/ 0 w 4167351"/>
              <a:gd name="connsiteY6" fmla="*/ 846199 h 3425626"/>
              <a:gd name="connsiteX7" fmla="*/ 1132764 w 4167351"/>
              <a:gd name="connsiteY7" fmla="*/ 37 h 3425626"/>
              <a:gd name="connsiteX8" fmla="*/ 2074460 w 4167351"/>
              <a:gd name="connsiteY8" fmla="*/ 368527 h 3425626"/>
              <a:gd name="connsiteX0" fmla="*/ 2074460 w 4180157"/>
              <a:gd name="connsiteY0" fmla="*/ 368527 h 3425626"/>
              <a:gd name="connsiteX1" fmla="*/ 3098042 w 4180157"/>
              <a:gd name="connsiteY1" fmla="*/ 37 h 3425626"/>
              <a:gd name="connsiteX2" fmla="*/ 4148919 w 4180157"/>
              <a:gd name="connsiteY2" fmla="*/ 846199 h 3425626"/>
              <a:gd name="connsiteX3" fmla="*/ 3234519 w 4180157"/>
              <a:gd name="connsiteY3" fmla="*/ 2756885 h 3425626"/>
              <a:gd name="connsiteX4" fmla="*/ 2074460 w 4180157"/>
              <a:gd name="connsiteY4" fmla="*/ 3425626 h 3425626"/>
              <a:gd name="connsiteX5" fmla="*/ 941695 w 4180157"/>
              <a:gd name="connsiteY5" fmla="*/ 2784181 h 3425626"/>
              <a:gd name="connsiteX6" fmla="*/ 0 w 4180157"/>
              <a:gd name="connsiteY6" fmla="*/ 846199 h 3425626"/>
              <a:gd name="connsiteX7" fmla="*/ 1132764 w 4180157"/>
              <a:gd name="connsiteY7" fmla="*/ 37 h 3425626"/>
              <a:gd name="connsiteX8" fmla="*/ 2074460 w 4180157"/>
              <a:gd name="connsiteY8" fmla="*/ 368527 h 3425626"/>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1865"/>
              <a:gd name="connsiteY0" fmla="*/ 368527 h 3425632"/>
              <a:gd name="connsiteX1" fmla="*/ 3098042 w 4181865"/>
              <a:gd name="connsiteY1" fmla="*/ 37 h 3425632"/>
              <a:gd name="connsiteX2" fmla="*/ 4148919 w 4181865"/>
              <a:gd name="connsiteY2" fmla="*/ 846199 h 3425632"/>
              <a:gd name="connsiteX3" fmla="*/ 3234519 w 4181865"/>
              <a:gd name="connsiteY3" fmla="*/ 2756885 h 3425632"/>
              <a:gd name="connsiteX4" fmla="*/ 2074460 w 4181865"/>
              <a:gd name="connsiteY4" fmla="*/ 3425626 h 3425632"/>
              <a:gd name="connsiteX5" fmla="*/ 941695 w 4181865"/>
              <a:gd name="connsiteY5" fmla="*/ 2784181 h 3425632"/>
              <a:gd name="connsiteX6" fmla="*/ 0 w 4181865"/>
              <a:gd name="connsiteY6" fmla="*/ 846199 h 3425632"/>
              <a:gd name="connsiteX7" fmla="*/ 1132764 w 4181865"/>
              <a:gd name="connsiteY7" fmla="*/ 37 h 3425632"/>
              <a:gd name="connsiteX8" fmla="*/ 2074460 w 4181865"/>
              <a:gd name="connsiteY8" fmla="*/ 368527 h 3425632"/>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57668"/>
              <a:gd name="connsiteY0" fmla="*/ 368531 h 3425636"/>
              <a:gd name="connsiteX1" fmla="*/ 3098042 w 4157668"/>
              <a:gd name="connsiteY1" fmla="*/ 41 h 3425636"/>
              <a:gd name="connsiteX2" fmla="*/ 4148919 w 4157668"/>
              <a:gd name="connsiteY2" fmla="*/ 846203 h 3425636"/>
              <a:gd name="connsiteX3" fmla="*/ 3234519 w 4157668"/>
              <a:gd name="connsiteY3" fmla="*/ 2756889 h 3425636"/>
              <a:gd name="connsiteX4" fmla="*/ 2074460 w 4157668"/>
              <a:gd name="connsiteY4" fmla="*/ 3425630 h 3425636"/>
              <a:gd name="connsiteX5" fmla="*/ 941695 w 4157668"/>
              <a:gd name="connsiteY5" fmla="*/ 2784185 h 3425636"/>
              <a:gd name="connsiteX6" fmla="*/ 0 w 4157668"/>
              <a:gd name="connsiteY6" fmla="*/ 846203 h 3425636"/>
              <a:gd name="connsiteX7" fmla="*/ 1132764 w 4157668"/>
              <a:gd name="connsiteY7" fmla="*/ 41 h 3425636"/>
              <a:gd name="connsiteX8" fmla="*/ 2074460 w 4157668"/>
              <a:gd name="connsiteY8" fmla="*/ 368531 h 3425636"/>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61467"/>
              <a:gd name="connsiteY0" fmla="*/ 368531 h 3425642"/>
              <a:gd name="connsiteX1" fmla="*/ 3098042 w 4161467"/>
              <a:gd name="connsiteY1" fmla="*/ 41 h 3425642"/>
              <a:gd name="connsiteX2" fmla="*/ 4148919 w 4161467"/>
              <a:gd name="connsiteY2" fmla="*/ 846203 h 3425642"/>
              <a:gd name="connsiteX3" fmla="*/ 3234519 w 4161467"/>
              <a:gd name="connsiteY3" fmla="*/ 2756889 h 3425642"/>
              <a:gd name="connsiteX4" fmla="*/ 2074460 w 4161467"/>
              <a:gd name="connsiteY4" fmla="*/ 3425630 h 3425642"/>
              <a:gd name="connsiteX5" fmla="*/ 941695 w 4161467"/>
              <a:gd name="connsiteY5" fmla="*/ 2784185 h 3425642"/>
              <a:gd name="connsiteX6" fmla="*/ 0 w 4161467"/>
              <a:gd name="connsiteY6" fmla="*/ 846203 h 3425642"/>
              <a:gd name="connsiteX7" fmla="*/ 1132764 w 4161467"/>
              <a:gd name="connsiteY7" fmla="*/ 41 h 3425642"/>
              <a:gd name="connsiteX8" fmla="*/ 2074460 w 4161467"/>
              <a:gd name="connsiteY8" fmla="*/ 368531 h 3425642"/>
              <a:gd name="connsiteX0" fmla="*/ 2080011 w 4167018"/>
              <a:gd name="connsiteY0" fmla="*/ 368531 h 3425642"/>
              <a:gd name="connsiteX1" fmla="*/ 3103593 w 4167018"/>
              <a:gd name="connsiteY1" fmla="*/ 41 h 3425642"/>
              <a:gd name="connsiteX2" fmla="*/ 4154470 w 4167018"/>
              <a:gd name="connsiteY2" fmla="*/ 846203 h 3425642"/>
              <a:gd name="connsiteX3" fmla="*/ 3240070 w 4167018"/>
              <a:gd name="connsiteY3" fmla="*/ 2756889 h 3425642"/>
              <a:gd name="connsiteX4" fmla="*/ 2080011 w 4167018"/>
              <a:gd name="connsiteY4" fmla="*/ 3425630 h 3425642"/>
              <a:gd name="connsiteX5" fmla="*/ 947246 w 4167018"/>
              <a:gd name="connsiteY5" fmla="*/ 2784185 h 3425642"/>
              <a:gd name="connsiteX6" fmla="*/ 5551 w 4167018"/>
              <a:gd name="connsiteY6" fmla="*/ 846203 h 3425642"/>
              <a:gd name="connsiteX7" fmla="*/ 1138315 w 4167018"/>
              <a:gd name="connsiteY7" fmla="*/ 41 h 3425642"/>
              <a:gd name="connsiteX8" fmla="*/ 2080011 w 4167018"/>
              <a:gd name="connsiteY8" fmla="*/ 368531 h 3425642"/>
              <a:gd name="connsiteX0" fmla="*/ 2080011 w 4167018"/>
              <a:gd name="connsiteY0" fmla="*/ 386805 h 3443916"/>
              <a:gd name="connsiteX1" fmla="*/ 3103593 w 4167018"/>
              <a:gd name="connsiteY1" fmla="*/ 18315 h 3443916"/>
              <a:gd name="connsiteX2" fmla="*/ 4154470 w 4167018"/>
              <a:gd name="connsiteY2" fmla="*/ 864477 h 3443916"/>
              <a:gd name="connsiteX3" fmla="*/ 3240070 w 4167018"/>
              <a:gd name="connsiteY3" fmla="*/ 2775163 h 3443916"/>
              <a:gd name="connsiteX4" fmla="*/ 2080011 w 4167018"/>
              <a:gd name="connsiteY4" fmla="*/ 3443904 h 3443916"/>
              <a:gd name="connsiteX5" fmla="*/ 947246 w 4167018"/>
              <a:gd name="connsiteY5" fmla="*/ 2802459 h 3443916"/>
              <a:gd name="connsiteX6" fmla="*/ 5551 w 4167018"/>
              <a:gd name="connsiteY6" fmla="*/ 864477 h 3443916"/>
              <a:gd name="connsiteX7" fmla="*/ 1138315 w 4167018"/>
              <a:gd name="connsiteY7" fmla="*/ 18315 h 3443916"/>
              <a:gd name="connsiteX8" fmla="*/ 2080011 w 4167018"/>
              <a:gd name="connsiteY8" fmla="*/ 386805 h 3443916"/>
              <a:gd name="connsiteX0" fmla="*/ 2080011 w 4167018"/>
              <a:gd name="connsiteY0" fmla="*/ 371079 h 3428190"/>
              <a:gd name="connsiteX1" fmla="*/ 3103593 w 4167018"/>
              <a:gd name="connsiteY1" fmla="*/ 2589 h 3428190"/>
              <a:gd name="connsiteX2" fmla="*/ 4154470 w 4167018"/>
              <a:gd name="connsiteY2" fmla="*/ 848751 h 3428190"/>
              <a:gd name="connsiteX3" fmla="*/ 3240070 w 4167018"/>
              <a:gd name="connsiteY3" fmla="*/ 2759437 h 3428190"/>
              <a:gd name="connsiteX4" fmla="*/ 2080011 w 4167018"/>
              <a:gd name="connsiteY4" fmla="*/ 3428178 h 3428190"/>
              <a:gd name="connsiteX5" fmla="*/ 947246 w 4167018"/>
              <a:gd name="connsiteY5" fmla="*/ 2786733 h 3428190"/>
              <a:gd name="connsiteX6" fmla="*/ 5551 w 4167018"/>
              <a:gd name="connsiteY6" fmla="*/ 848751 h 3428190"/>
              <a:gd name="connsiteX7" fmla="*/ 1138315 w 4167018"/>
              <a:gd name="connsiteY7" fmla="*/ 2589 h 3428190"/>
              <a:gd name="connsiteX8" fmla="*/ 2080011 w 4167018"/>
              <a:gd name="connsiteY8" fmla="*/ 371079 h 3428190"/>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8877 w 4175884"/>
              <a:gd name="connsiteY0" fmla="*/ 368677 h 3425790"/>
              <a:gd name="connsiteX1" fmla="*/ 3112459 w 4175884"/>
              <a:gd name="connsiteY1" fmla="*/ 187 h 3425790"/>
              <a:gd name="connsiteX2" fmla="*/ 4163336 w 4175884"/>
              <a:gd name="connsiteY2" fmla="*/ 846349 h 3425790"/>
              <a:gd name="connsiteX3" fmla="*/ 3248936 w 4175884"/>
              <a:gd name="connsiteY3" fmla="*/ 2757035 h 3425790"/>
              <a:gd name="connsiteX4" fmla="*/ 2088877 w 4175884"/>
              <a:gd name="connsiteY4" fmla="*/ 3425776 h 3425790"/>
              <a:gd name="connsiteX5" fmla="*/ 956112 w 4175884"/>
              <a:gd name="connsiteY5" fmla="*/ 2784331 h 3425790"/>
              <a:gd name="connsiteX6" fmla="*/ 14417 w 4175884"/>
              <a:gd name="connsiteY6" fmla="*/ 846349 h 3425790"/>
              <a:gd name="connsiteX7" fmla="*/ 1147181 w 4175884"/>
              <a:gd name="connsiteY7" fmla="*/ 187 h 3425790"/>
              <a:gd name="connsiteX8" fmla="*/ 2088877 w 4175884"/>
              <a:gd name="connsiteY8" fmla="*/ 368677 h 3425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5884" h="3425790">
                <a:moveTo>
                  <a:pt x="2088877" y="368677"/>
                </a:moveTo>
                <a:cubicBezTo>
                  <a:pt x="2218616" y="369672"/>
                  <a:pt x="2489212" y="4736"/>
                  <a:pt x="3112459" y="187"/>
                </a:cubicBezTo>
                <a:cubicBezTo>
                  <a:pt x="3735706" y="-4362"/>
                  <a:pt x="4086340" y="362422"/>
                  <a:pt x="4163336" y="846349"/>
                </a:cubicBezTo>
                <a:cubicBezTo>
                  <a:pt x="4240332" y="1330276"/>
                  <a:pt x="3966353" y="2171205"/>
                  <a:pt x="3248936" y="2757035"/>
                </a:cubicBezTo>
                <a:cubicBezTo>
                  <a:pt x="2587194" y="3297402"/>
                  <a:pt x="2239343" y="3423842"/>
                  <a:pt x="2088877" y="3425776"/>
                </a:cubicBezTo>
                <a:cubicBezTo>
                  <a:pt x="1938411" y="3427710"/>
                  <a:pt x="1516580" y="3241986"/>
                  <a:pt x="956112" y="2784331"/>
                </a:cubicBezTo>
                <a:cubicBezTo>
                  <a:pt x="395644" y="2326676"/>
                  <a:pt x="-90785" y="1416143"/>
                  <a:pt x="14417" y="846349"/>
                </a:cubicBezTo>
                <a:cubicBezTo>
                  <a:pt x="119619" y="276555"/>
                  <a:pt x="574202" y="-8343"/>
                  <a:pt x="1147181" y="187"/>
                </a:cubicBezTo>
                <a:cubicBezTo>
                  <a:pt x="1720160" y="8717"/>
                  <a:pt x="1959138" y="367682"/>
                  <a:pt x="2088877" y="368677"/>
                </a:cubicBezTo>
                <a:close/>
              </a:path>
            </a:pathLst>
          </a:custGeom>
          <a:gradFill flip="none" rotWithShape="1">
            <a:gsLst>
              <a:gs pos="0">
                <a:srgbClr val="8A0000"/>
              </a:gs>
              <a:gs pos="100000">
                <a:srgbClr val="E20000"/>
              </a:gs>
            </a:gsLst>
            <a:lin ang="13500000" scaled="1"/>
            <a:tileRect/>
          </a:gradFill>
          <a:ln>
            <a:noFill/>
          </a:ln>
          <a:effectLst>
            <a:outerShdw blurRad="50800" dist="38100" dir="5400000" algn="t" rotWithShape="0">
              <a:prstClr val="black">
                <a:alpha val="40000"/>
              </a:prstClr>
            </a:outerShdw>
          </a:effectLst>
          <a:scene3d>
            <a:camera prst="orthographicFront"/>
            <a:lightRig rig="threePt" dir="t"/>
          </a:scene3d>
          <a:sp3d>
            <a:bevelT w="463550" h="603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529307" y="6347495"/>
            <a:ext cx="1477926" cy="276999"/>
          </a:xfrm>
          <a:prstGeom prst="rect">
            <a:avLst/>
          </a:prstGeom>
          <a:noFill/>
        </p:spPr>
        <p:txBody>
          <a:bodyPr wrap="square" rtlCol="0">
            <a:spAutoFit/>
          </a:bodyPr>
          <a:lstStyle/>
          <a:p>
            <a:pPr algn="ctr"/>
            <a:r>
              <a:rPr lang="bg-BG" sz="1200" dirty="0">
                <a:latin typeface="Arial Narrow" panose="020B0606020202030204" pitchFamily="34" charset="0"/>
              </a:rPr>
              <a:t>База: Цялата извадка</a:t>
            </a:r>
          </a:p>
        </p:txBody>
      </p:sp>
      <p:sp>
        <p:nvSpPr>
          <p:cNvPr id="17" name="TextBox 16"/>
          <p:cNvSpPr txBox="1"/>
          <p:nvPr/>
        </p:nvSpPr>
        <p:spPr>
          <a:xfrm>
            <a:off x="7852342" y="6745050"/>
            <a:ext cx="2269858" cy="400110"/>
          </a:xfrm>
          <a:prstGeom prst="rect">
            <a:avLst/>
          </a:prstGeom>
          <a:noFill/>
        </p:spPr>
        <p:txBody>
          <a:bodyPr wrap="square" rtlCol="0">
            <a:spAutoFit/>
          </a:bodyPr>
          <a:lstStyle/>
          <a:p>
            <a:r>
              <a:rPr lang="bg-BG" sz="1000" dirty="0">
                <a:latin typeface="Arial Narrow" panose="020B0606020202030204" pitchFamily="34" charset="0"/>
              </a:rPr>
              <a:t>*</a:t>
            </a:r>
            <a:r>
              <a:rPr lang="bg-BG" sz="1000" i="1" dirty="0">
                <a:latin typeface="Arial Narrow" panose="020B0606020202030204" pitchFamily="34" charset="0"/>
              </a:rPr>
              <a:t>Източник:</a:t>
            </a:r>
            <a:r>
              <a:rPr lang="en-US" sz="1000" i="1" dirty="0">
                <a:latin typeface="Arial Narrow" panose="020B0606020202030204" pitchFamily="34" charset="0"/>
              </a:rPr>
              <a:t> </a:t>
            </a:r>
            <a:r>
              <a:rPr lang="bg-BG" sz="1000" i="1" dirty="0">
                <a:latin typeface="Arial Narrow" panose="020B0606020202030204" pitchFamily="34" charset="0"/>
              </a:rPr>
              <a:t>Специален Евробарометър , 272/2007 и 333а/2010</a:t>
            </a:r>
          </a:p>
        </p:txBody>
      </p:sp>
      <p:grpSp>
        <p:nvGrpSpPr>
          <p:cNvPr id="26" name="Group 25"/>
          <p:cNvGrpSpPr/>
          <p:nvPr/>
        </p:nvGrpSpPr>
        <p:grpSpPr>
          <a:xfrm>
            <a:off x="1726307" y="1370360"/>
            <a:ext cx="8803517" cy="4818954"/>
            <a:chOff x="1665007" y="1488568"/>
            <a:chExt cx="8803517" cy="4818954"/>
          </a:xfrm>
        </p:grpSpPr>
        <p:grpSp>
          <p:nvGrpSpPr>
            <p:cNvPr id="6" name="Group 5"/>
            <p:cNvGrpSpPr/>
            <p:nvPr/>
          </p:nvGrpSpPr>
          <p:grpSpPr>
            <a:xfrm>
              <a:off x="1665007" y="1488568"/>
              <a:ext cx="8803517" cy="4818954"/>
              <a:chOff x="1781970" y="1233376"/>
              <a:chExt cx="8803517" cy="4818954"/>
            </a:xfrm>
          </p:grpSpPr>
          <p:graphicFrame>
            <p:nvGraphicFramePr>
              <p:cNvPr id="3" name="Chart 2"/>
              <p:cNvGraphicFramePr/>
              <p:nvPr>
                <p:extLst>
                  <p:ext uri="{D42A27DB-BD31-4B8C-83A1-F6EECF244321}">
                    <p14:modId xmlns:p14="http://schemas.microsoft.com/office/powerpoint/2010/main" val="3660900833"/>
                  </p:ext>
                </p:extLst>
              </p:nvPr>
            </p:nvGraphicFramePr>
            <p:xfrm>
              <a:off x="1781970" y="1233376"/>
              <a:ext cx="4363649" cy="34728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extLst>
                  <p:ext uri="{D42A27DB-BD31-4B8C-83A1-F6EECF244321}">
                    <p14:modId xmlns:p14="http://schemas.microsoft.com/office/powerpoint/2010/main" val="2996262151"/>
                  </p:ext>
                </p:extLst>
              </p:nvPr>
            </p:nvGraphicFramePr>
            <p:xfrm>
              <a:off x="6221838" y="1244010"/>
              <a:ext cx="4363649" cy="3498111"/>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626242" y="5164803"/>
                <a:ext cx="2089297" cy="887527"/>
                <a:chOff x="909084" y="3174929"/>
                <a:chExt cx="2089297" cy="887527"/>
              </a:xfrm>
            </p:grpSpPr>
            <p:sp>
              <p:nvSpPr>
                <p:cNvPr id="10" name="Folded Corner 9"/>
                <p:cNvSpPr/>
                <p:nvPr/>
              </p:nvSpPr>
              <p:spPr>
                <a:xfrm>
                  <a:off x="956930" y="3174929"/>
                  <a:ext cx="2041451" cy="801647"/>
                </a:xfrm>
                <a:prstGeom prst="foldedCorner">
                  <a:avLst/>
                </a:prstGeom>
                <a:solidFill>
                  <a:srgbClr val="69A0B8"/>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1" name="TextBox 10"/>
                <p:cNvSpPr txBox="1"/>
                <p:nvPr/>
              </p:nvSpPr>
              <p:spPr>
                <a:xfrm>
                  <a:off x="909084" y="3323792"/>
                  <a:ext cx="2089297" cy="738664"/>
                </a:xfrm>
                <a:prstGeom prst="rect">
                  <a:avLst/>
                </a:prstGeom>
                <a:noFill/>
              </p:spPr>
              <p:txBody>
                <a:bodyPr wrap="square" rtlCol="0">
                  <a:spAutoFit/>
                </a:bodyPr>
                <a:lstStyle/>
                <a:p>
                  <a:r>
                    <a:rPr lang="bg-BG" sz="1400" b="1" dirty="0">
                      <a:solidFill>
                        <a:schemeClr val="bg1"/>
                      </a:solidFill>
                      <a:latin typeface="Arial Narrow" panose="020B0606020202030204" pitchFamily="34" charset="0"/>
                    </a:rPr>
                    <a:t>                 2006 </a:t>
                  </a:r>
                  <a:r>
                    <a:rPr lang="en-US" sz="1400" b="1" dirty="0">
                      <a:solidFill>
                        <a:schemeClr val="bg1"/>
                      </a:solidFill>
                      <a:latin typeface="Arial Narrow" panose="020B0606020202030204" pitchFamily="34" charset="0"/>
                    </a:rPr>
                    <a:t>*</a:t>
                  </a:r>
                  <a:r>
                    <a:rPr lang="bg-BG" sz="1400" b="1" dirty="0">
                      <a:solidFill>
                        <a:schemeClr val="bg1"/>
                      </a:solidFill>
                      <a:latin typeface="Arial Narrow" panose="020B0606020202030204" pitchFamily="34" charset="0"/>
                    </a:rPr>
                    <a:t>       20</a:t>
                  </a:r>
                  <a:r>
                    <a:rPr lang="en-US" sz="1400" b="1" dirty="0">
                      <a:solidFill>
                        <a:schemeClr val="bg1"/>
                      </a:solidFill>
                      <a:latin typeface="Arial Narrow" panose="020B0606020202030204" pitchFamily="34" charset="0"/>
                    </a:rPr>
                    <a:t>09*</a:t>
                  </a:r>
                  <a:endParaRPr lang="bg-BG" sz="1400" b="1" dirty="0">
                    <a:solidFill>
                      <a:schemeClr val="bg1"/>
                    </a:solidFill>
                    <a:latin typeface="Arial Narrow" panose="020B0606020202030204" pitchFamily="34" charset="0"/>
                  </a:endParaRPr>
                </a:p>
                <a:p>
                  <a:r>
                    <a:rPr lang="bg-BG" sz="1400" b="1" dirty="0">
                      <a:solidFill>
                        <a:schemeClr val="bg1"/>
                      </a:solidFill>
                      <a:latin typeface="Arial Narrow" panose="020B0606020202030204" pitchFamily="34" charset="0"/>
                    </a:rPr>
                    <a:t>България </a:t>
                  </a:r>
                  <a:r>
                    <a:rPr lang="en-US" sz="1400" b="1" dirty="0">
                      <a:solidFill>
                        <a:schemeClr val="bg1"/>
                      </a:solidFill>
                      <a:latin typeface="Arial Narrow" panose="020B0606020202030204" pitchFamily="34" charset="0"/>
                    </a:rPr>
                    <a:t>40</a:t>
                  </a:r>
                  <a:r>
                    <a:rPr lang="bg-BG" sz="1400" b="1" dirty="0">
                      <a:solidFill>
                        <a:schemeClr val="bg1"/>
                      </a:solidFill>
                      <a:latin typeface="Arial Narrow" panose="020B0606020202030204" pitchFamily="34" charset="0"/>
                    </a:rPr>
                    <a:t>%         42%</a:t>
                  </a:r>
                </a:p>
                <a:p>
                  <a:r>
                    <a:rPr lang="bg-BG" sz="1400" b="1" dirty="0">
                      <a:solidFill>
                        <a:schemeClr val="bg1"/>
                      </a:solidFill>
                      <a:latin typeface="Arial Narrow" panose="020B0606020202030204" pitchFamily="34" charset="0"/>
                    </a:rPr>
                    <a:t>ЕС            </a:t>
                  </a:r>
                  <a:r>
                    <a:rPr lang="en-US" sz="1400" b="1" dirty="0">
                      <a:solidFill>
                        <a:schemeClr val="bg1"/>
                      </a:solidFill>
                      <a:latin typeface="Arial Narrow" panose="020B0606020202030204" pitchFamily="34" charset="0"/>
                    </a:rPr>
                    <a:t>56</a:t>
                  </a:r>
                  <a:r>
                    <a:rPr lang="bg-BG" sz="1400" b="1" dirty="0">
                      <a:solidFill>
                        <a:schemeClr val="bg1"/>
                      </a:solidFill>
                      <a:latin typeface="Arial Narrow" panose="020B0606020202030204" pitchFamily="34" charset="0"/>
                    </a:rPr>
                    <a:t>%          55%</a:t>
                  </a:r>
                </a:p>
              </p:txBody>
            </p:sp>
          </p:grpSp>
          <p:grpSp>
            <p:nvGrpSpPr>
              <p:cNvPr id="14" name="Group 13"/>
              <p:cNvGrpSpPr/>
              <p:nvPr/>
            </p:nvGrpSpPr>
            <p:grpSpPr>
              <a:xfrm>
                <a:off x="7467599" y="5164802"/>
                <a:ext cx="2089297" cy="887527"/>
                <a:chOff x="909084" y="3174929"/>
                <a:chExt cx="2089297" cy="887527"/>
              </a:xfrm>
            </p:grpSpPr>
            <p:sp>
              <p:nvSpPr>
                <p:cNvPr id="15" name="Folded Corner 14"/>
                <p:cNvSpPr/>
                <p:nvPr/>
              </p:nvSpPr>
              <p:spPr>
                <a:xfrm>
                  <a:off x="956930" y="3174929"/>
                  <a:ext cx="2041451" cy="801647"/>
                </a:xfrm>
                <a:prstGeom prst="foldedCorner">
                  <a:avLst/>
                </a:prstGeom>
                <a:solidFill>
                  <a:srgbClr val="69A0B8"/>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6" name="TextBox 15"/>
                <p:cNvSpPr txBox="1"/>
                <p:nvPr/>
              </p:nvSpPr>
              <p:spPr>
                <a:xfrm>
                  <a:off x="909084" y="3323792"/>
                  <a:ext cx="2089297" cy="738664"/>
                </a:xfrm>
                <a:prstGeom prst="rect">
                  <a:avLst/>
                </a:prstGeom>
                <a:noFill/>
              </p:spPr>
              <p:txBody>
                <a:bodyPr wrap="square" rtlCol="0">
                  <a:spAutoFit/>
                </a:bodyPr>
                <a:lstStyle/>
                <a:p>
                  <a:r>
                    <a:rPr lang="bg-BG" sz="1400" b="1" dirty="0">
                      <a:solidFill>
                        <a:schemeClr val="bg1"/>
                      </a:solidFill>
                      <a:latin typeface="Arial Narrow" panose="020B0606020202030204" pitchFamily="34" charset="0"/>
                    </a:rPr>
                    <a:t>                2006 </a:t>
                  </a:r>
                  <a:r>
                    <a:rPr lang="en-US" sz="1400" b="1" dirty="0">
                      <a:solidFill>
                        <a:schemeClr val="bg1"/>
                      </a:solidFill>
                      <a:latin typeface="Arial Narrow" panose="020B0606020202030204" pitchFamily="34" charset="0"/>
                    </a:rPr>
                    <a:t>*</a:t>
                  </a:r>
                  <a:r>
                    <a:rPr lang="bg-BG" sz="1400" b="1" dirty="0">
                      <a:solidFill>
                        <a:schemeClr val="bg1"/>
                      </a:solidFill>
                      <a:latin typeface="Arial Narrow" panose="020B0606020202030204" pitchFamily="34" charset="0"/>
                    </a:rPr>
                    <a:t>      20</a:t>
                  </a:r>
                  <a:r>
                    <a:rPr lang="en-US" sz="1400" b="1" dirty="0">
                      <a:solidFill>
                        <a:schemeClr val="bg1"/>
                      </a:solidFill>
                      <a:latin typeface="Arial Narrow" panose="020B0606020202030204" pitchFamily="34" charset="0"/>
                    </a:rPr>
                    <a:t>09*</a:t>
                  </a:r>
                  <a:endParaRPr lang="bg-BG" sz="1400" b="1" dirty="0">
                    <a:solidFill>
                      <a:schemeClr val="bg1"/>
                    </a:solidFill>
                    <a:latin typeface="Arial Narrow" panose="020B0606020202030204" pitchFamily="34" charset="0"/>
                  </a:endParaRPr>
                </a:p>
                <a:p>
                  <a:r>
                    <a:rPr lang="bg-BG" sz="1400" b="1" dirty="0">
                      <a:solidFill>
                        <a:schemeClr val="bg1"/>
                      </a:solidFill>
                      <a:latin typeface="Arial Narrow" panose="020B0606020202030204" pitchFamily="34" charset="0"/>
                    </a:rPr>
                    <a:t>България </a:t>
                  </a:r>
                  <a:r>
                    <a:rPr lang="en-US" sz="1400" b="1" dirty="0">
                      <a:solidFill>
                        <a:schemeClr val="bg1"/>
                      </a:solidFill>
                      <a:latin typeface="Arial Narrow" panose="020B0606020202030204" pitchFamily="34" charset="0"/>
                    </a:rPr>
                    <a:t>41</a:t>
                  </a:r>
                  <a:r>
                    <a:rPr lang="bg-BG" sz="1400" b="1" dirty="0">
                      <a:solidFill>
                        <a:schemeClr val="bg1"/>
                      </a:solidFill>
                      <a:latin typeface="Arial Narrow" panose="020B0606020202030204" pitchFamily="34" charset="0"/>
                    </a:rPr>
                    <a:t>%       44%</a:t>
                  </a:r>
                </a:p>
                <a:p>
                  <a:r>
                    <a:rPr lang="bg-BG" sz="1400" b="1" dirty="0">
                      <a:solidFill>
                        <a:schemeClr val="bg1"/>
                      </a:solidFill>
                      <a:latin typeface="Arial Narrow" panose="020B0606020202030204" pitchFamily="34" charset="0"/>
                    </a:rPr>
                    <a:t>ЕС            </a:t>
                  </a:r>
                  <a:r>
                    <a:rPr lang="en-US" sz="1400" b="1" dirty="0">
                      <a:solidFill>
                        <a:schemeClr val="bg1"/>
                      </a:solidFill>
                      <a:latin typeface="Arial Narrow" panose="020B0606020202030204" pitchFamily="34" charset="0"/>
                    </a:rPr>
                    <a:t>54</a:t>
                  </a:r>
                  <a:r>
                    <a:rPr lang="bg-BG" sz="1400" b="1" dirty="0">
                      <a:solidFill>
                        <a:schemeClr val="bg1"/>
                      </a:solidFill>
                      <a:latin typeface="Arial Narrow" panose="020B0606020202030204" pitchFamily="34" charset="0"/>
                    </a:rPr>
                    <a:t>%         53% </a:t>
                  </a:r>
                </a:p>
              </p:txBody>
            </p:sp>
          </p:grpSp>
        </p:grpSp>
        <p:cxnSp>
          <p:nvCxnSpPr>
            <p:cNvPr id="18" name="Elbow Connector 17"/>
            <p:cNvCxnSpPr/>
            <p:nvPr/>
          </p:nvCxnSpPr>
          <p:spPr>
            <a:xfrm rot="16200000" flipH="1">
              <a:off x="2101220" y="4145392"/>
              <a:ext cx="1741131" cy="808076"/>
            </a:xfrm>
            <a:prstGeom prst="bentConnector3">
              <a:avLst>
                <a:gd name="adj1" fmla="val 75037"/>
              </a:avLst>
            </a:prstGeom>
            <a:ln>
              <a:solidFill>
                <a:srgbClr val="3D8EAB"/>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20"/>
            <p:cNvCxnSpPr/>
            <p:nvPr/>
          </p:nvCxnSpPr>
          <p:spPr>
            <a:xfrm rot="16200000" flipH="1">
              <a:off x="6928143" y="4389939"/>
              <a:ext cx="1252031" cy="808077"/>
            </a:xfrm>
            <a:prstGeom prst="bentConnector3">
              <a:avLst>
                <a:gd name="adj1" fmla="val 61040"/>
              </a:avLst>
            </a:prstGeom>
            <a:ln>
              <a:solidFill>
                <a:srgbClr val="3D8EAB"/>
              </a:solidFill>
              <a:prstDash val="dash"/>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53090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autoRev="1" fill="hold" grpId="0" nodeType="withEffect">
                                  <p:stCondLst>
                                    <p:cond delay="0"/>
                                  </p:stCondLst>
                                  <p:childTnLst>
                                    <p:animScale>
                                      <p:cBhvr>
                                        <p:cTn id="6" dur="300" fill="hold"/>
                                        <p:tgtEl>
                                          <p:spTgt spid="12"/>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a:t>Нагласите и пътищата за увеличаване на информираното съгласие за донорство </a:t>
            </a:r>
          </a:p>
        </p:txBody>
      </p:sp>
      <p:sp>
        <p:nvSpPr>
          <p:cNvPr id="3" name="Text Placeholder 2"/>
          <p:cNvSpPr>
            <a:spLocks noGrp="1"/>
          </p:cNvSpPr>
          <p:nvPr>
            <p:ph type="body" sz="quarter" idx="11"/>
          </p:nvPr>
        </p:nvSpPr>
        <p:spPr/>
        <p:txBody>
          <a:bodyPr/>
          <a:lstStyle/>
          <a:p>
            <a:endParaRPr lang="bg-BG" dirty="0"/>
          </a:p>
        </p:txBody>
      </p:sp>
      <p:sp>
        <p:nvSpPr>
          <p:cNvPr id="4" name="Slide Number Placeholder 3"/>
          <p:cNvSpPr>
            <a:spLocks noGrp="1"/>
          </p:cNvSpPr>
          <p:nvPr>
            <p:ph type="sldNum" sz="quarter" idx="4"/>
          </p:nvPr>
        </p:nvSpPr>
        <p:spPr/>
        <p:txBody>
          <a:bodyPr/>
          <a:lstStyle/>
          <a:p>
            <a:fld id="{DE3AA45F-980D-4F34-ABAD-1E35E3E654A8}" type="slidenum">
              <a:rPr lang="bg-BG" smtClean="0"/>
              <a:pPr/>
              <a:t>7</a:t>
            </a:fld>
            <a:endParaRPr lang="bg-BG" dirty="0"/>
          </a:p>
        </p:txBody>
      </p:sp>
      <p:sp>
        <p:nvSpPr>
          <p:cNvPr id="5" name="Text Placeholder 4"/>
          <p:cNvSpPr>
            <a:spLocks noGrp="1"/>
          </p:cNvSpPr>
          <p:nvPr>
            <p:ph type="body" sz="quarter" idx="14"/>
          </p:nvPr>
        </p:nvSpPr>
        <p:spPr/>
        <p:txBody>
          <a:bodyPr/>
          <a:lstStyle/>
          <a:p>
            <a:endParaRPr lang="bg-BG"/>
          </a:p>
        </p:txBody>
      </p:sp>
      <p:sp>
        <p:nvSpPr>
          <p:cNvPr id="6" name="Text Placeholder 5"/>
          <p:cNvSpPr>
            <a:spLocks noGrp="1"/>
          </p:cNvSpPr>
          <p:nvPr>
            <p:ph type="body" sz="quarter" idx="15"/>
          </p:nvPr>
        </p:nvSpPr>
        <p:spPr/>
        <p:txBody>
          <a:bodyPr/>
          <a:lstStyle/>
          <a:p>
            <a:pPr algn="ctr"/>
            <a:endParaRPr lang="bg-BG" sz="1800" b="1" dirty="0">
              <a:solidFill>
                <a:srgbClr val="0070C0"/>
              </a:solidFill>
            </a:endParaRPr>
          </a:p>
          <a:p>
            <a:pPr algn="ctr"/>
            <a:endParaRPr lang="bg-BG" sz="1800" b="1" dirty="0">
              <a:solidFill>
                <a:srgbClr val="0070C0"/>
              </a:solidFill>
            </a:endParaRPr>
          </a:p>
          <a:p>
            <a:pPr algn="ctr"/>
            <a:r>
              <a:rPr lang="bg-BG" sz="2400" b="1" dirty="0">
                <a:solidFill>
                  <a:schemeClr val="accent3">
                    <a:lumMod val="75000"/>
                  </a:schemeClr>
                </a:solidFill>
              </a:rPr>
              <a:t>САМО </a:t>
            </a:r>
            <a:r>
              <a:rPr lang="bg-BG" sz="2400" b="1" dirty="0">
                <a:solidFill>
                  <a:srgbClr val="C00000"/>
                </a:solidFill>
              </a:rPr>
              <a:t>3.8% </a:t>
            </a:r>
            <a:r>
              <a:rPr lang="bg-BG" sz="2400" b="1" dirty="0">
                <a:solidFill>
                  <a:schemeClr val="accent3">
                    <a:lumMod val="75000"/>
                  </a:schemeClr>
                </a:solidFill>
              </a:rPr>
              <a:t>ОТ БЪЛГАРСКИТЕ ГРАЖДАНИ СЕ ОБЯВЯВАТ СРЕЩУ ТРУПНОТО ДОНОРСТВО НА ОРГАНИ ПО ПРИНЦИП</a:t>
            </a:r>
          </a:p>
          <a:p>
            <a:pPr algn="ctr"/>
            <a:endParaRPr lang="bg-BG" sz="2400" b="1" dirty="0">
              <a:solidFill>
                <a:schemeClr val="tx2">
                  <a:lumMod val="60000"/>
                  <a:lumOff val="40000"/>
                </a:schemeClr>
              </a:solidFill>
            </a:endParaRPr>
          </a:p>
          <a:p>
            <a:pPr algn="ctr"/>
            <a:r>
              <a:rPr lang="bg-BG" sz="2400" b="1" i="1" dirty="0">
                <a:solidFill>
                  <a:schemeClr val="accent3">
                    <a:lumMod val="75000"/>
                  </a:schemeClr>
                </a:solidFill>
              </a:rPr>
              <a:t>Увеличаването на донорството?</a:t>
            </a:r>
          </a:p>
          <a:p>
            <a:pPr marL="342900" indent="-342900" algn="l">
              <a:buFont typeface="Wingdings" panose="05000000000000000000" pitchFamily="2" charset="2"/>
              <a:buChar char="q"/>
            </a:pPr>
            <a:r>
              <a:rPr lang="bg-BG" sz="2400" b="1" dirty="0">
                <a:solidFill>
                  <a:schemeClr val="accent3">
                    <a:lumMod val="75000"/>
                  </a:schemeClr>
                </a:solidFill>
              </a:rPr>
              <a:t>В нарастване на информираността</a:t>
            </a:r>
          </a:p>
          <a:p>
            <a:pPr marL="342900" indent="-342900" algn="l">
              <a:buFont typeface="Wingdings" panose="05000000000000000000" pitchFamily="2" charset="2"/>
              <a:buChar char="q"/>
            </a:pPr>
            <a:r>
              <a:rPr lang="bg-BG" sz="2400" b="1" dirty="0">
                <a:solidFill>
                  <a:schemeClr val="accent3">
                    <a:lumMod val="75000"/>
                  </a:schemeClr>
                </a:solidFill>
              </a:rPr>
              <a:t>Преодоляване на бариерите и страховете</a:t>
            </a:r>
          </a:p>
          <a:p>
            <a:pPr marL="342900" indent="-342900" algn="l">
              <a:buFont typeface="Wingdings" panose="05000000000000000000" pitchFamily="2" charset="2"/>
              <a:buChar char="q"/>
            </a:pPr>
            <a:r>
              <a:rPr lang="bg-BG" sz="2400" b="1" dirty="0">
                <a:solidFill>
                  <a:schemeClr val="accent3">
                    <a:lumMod val="75000"/>
                  </a:schemeClr>
                </a:solidFill>
              </a:rPr>
              <a:t>Мотивация към солидарност</a:t>
            </a:r>
          </a:p>
          <a:p>
            <a:pPr algn="ctr"/>
            <a:endParaRPr lang="bg-BG" sz="2400" b="1" dirty="0">
              <a:solidFill>
                <a:schemeClr val="tx2">
                  <a:lumMod val="60000"/>
                  <a:lumOff val="40000"/>
                </a:schemeClr>
              </a:solidFill>
            </a:endParaRPr>
          </a:p>
        </p:txBody>
      </p:sp>
      <p:sp>
        <p:nvSpPr>
          <p:cNvPr id="7" name="Freeform 6"/>
          <p:cNvSpPr/>
          <p:nvPr/>
        </p:nvSpPr>
        <p:spPr>
          <a:xfrm>
            <a:off x="9437521" y="348571"/>
            <a:ext cx="574721" cy="471487"/>
          </a:xfrm>
          <a:custGeom>
            <a:avLst/>
            <a:gdLst>
              <a:gd name="connsiteX0" fmla="*/ 2074460 w 4148919"/>
              <a:gd name="connsiteY0" fmla="*/ 368490 h 3425589"/>
              <a:gd name="connsiteX1" fmla="*/ 3098042 w 4148919"/>
              <a:gd name="connsiteY1" fmla="*/ 0 h 3425589"/>
              <a:gd name="connsiteX2" fmla="*/ 4148919 w 4148919"/>
              <a:gd name="connsiteY2" fmla="*/ 846162 h 3425589"/>
              <a:gd name="connsiteX3" fmla="*/ 3234519 w 4148919"/>
              <a:gd name="connsiteY3" fmla="*/ 2756848 h 3425589"/>
              <a:gd name="connsiteX4" fmla="*/ 2074460 w 4148919"/>
              <a:gd name="connsiteY4" fmla="*/ 3425589 h 3425589"/>
              <a:gd name="connsiteX5" fmla="*/ 941695 w 4148919"/>
              <a:gd name="connsiteY5" fmla="*/ 2784144 h 3425589"/>
              <a:gd name="connsiteX6" fmla="*/ 0 w 4148919"/>
              <a:gd name="connsiteY6" fmla="*/ 846162 h 3425589"/>
              <a:gd name="connsiteX7" fmla="*/ 1132764 w 4148919"/>
              <a:gd name="connsiteY7" fmla="*/ 0 h 3425589"/>
              <a:gd name="connsiteX8" fmla="*/ 2074460 w 4148919"/>
              <a:gd name="connsiteY8" fmla="*/ 368490 h 3425589"/>
              <a:gd name="connsiteX0" fmla="*/ 2074460 w 4148919"/>
              <a:gd name="connsiteY0" fmla="*/ 368517 h 3425616"/>
              <a:gd name="connsiteX1" fmla="*/ 3098042 w 4148919"/>
              <a:gd name="connsiteY1" fmla="*/ 27 h 3425616"/>
              <a:gd name="connsiteX2" fmla="*/ 4148919 w 4148919"/>
              <a:gd name="connsiteY2" fmla="*/ 846189 h 3425616"/>
              <a:gd name="connsiteX3" fmla="*/ 3234519 w 4148919"/>
              <a:gd name="connsiteY3" fmla="*/ 2756875 h 3425616"/>
              <a:gd name="connsiteX4" fmla="*/ 2074460 w 4148919"/>
              <a:gd name="connsiteY4" fmla="*/ 3425616 h 3425616"/>
              <a:gd name="connsiteX5" fmla="*/ 941695 w 4148919"/>
              <a:gd name="connsiteY5" fmla="*/ 2784171 h 3425616"/>
              <a:gd name="connsiteX6" fmla="*/ 0 w 4148919"/>
              <a:gd name="connsiteY6" fmla="*/ 846189 h 3425616"/>
              <a:gd name="connsiteX7" fmla="*/ 1132764 w 4148919"/>
              <a:gd name="connsiteY7" fmla="*/ 27 h 3425616"/>
              <a:gd name="connsiteX8" fmla="*/ 2074460 w 4148919"/>
              <a:gd name="connsiteY8" fmla="*/ 368517 h 3425616"/>
              <a:gd name="connsiteX0" fmla="*/ 2074460 w 4167351"/>
              <a:gd name="connsiteY0" fmla="*/ 368527 h 3425626"/>
              <a:gd name="connsiteX1" fmla="*/ 3098042 w 4167351"/>
              <a:gd name="connsiteY1" fmla="*/ 37 h 3425626"/>
              <a:gd name="connsiteX2" fmla="*/ 4148919 w 4167351"/>
              <a:gd name="connsiteY2" fmla="*/ 846199 h 3425626"/>
              <a:gd name="connsiteX3" fmla="*/ 3234519 w 4167351"/>
              <a:gd name="connsiteY3" fmla="*/ 2756885 h 3425626"/>
              <a:gd name="connsiteX4" fmla="*/ 2074460 w 4167351"/>
              <a:gd name="connsiteY4" fmla="*/ 3425626 h 3425626"/>
              <a:gd name="connsiteX5" fmla="*/ 941695 w 4167351"/>
              <a:gd name="connsiteY5" fmla="*/ 2784181 h 3425626"/>
              <a:gd name="connsiteX6" fmla="*/ 0 w 4167351"/>
              <a:gd name="connsiteY6" fmla="*/ 846199 h 3425626"/>
              <a:gd name="connsiteX7" fmla="*/ 1132764 w 4167351"/>
              <a:gd name="connsiteY7" fmla="*/ 37 h 3425626"/>
              <a:gd name="connsiteX8" fmla="*/ 2074460 w 4167351"/>
              <a:gd name="connsiteY8" fmla="*/ 368527 h 3425626"/>
              <a:gd name="connsiteX0" fmla="*/ 2074460 w 4180157"/>
              <a:gd name="connsiteY0" fmla="*/ 368527 h 3425626"/>
              <a:gd name="connsiteX1" fmla="*/ 3098042 w 4180157"/>
              <a:gd name="connsiteY1" fmla="*/ 37 h 3425626"/>
              <a:gd name="connsiteX2" fmla="*/ 4148919 w 4180157"/>
              <a:gd name="connsiteY2" fmla="*/ 846199 h 3425626"/>
              <a:gd name="connsiteX3" fmla="*/ 3234519 w 4180157"/>
              <a:gd name="connsiteY3" fmla="*/ 2756885 h 3425626"/>
              <a:gd name="connsiteX4" fmla="*/ 2074460 w 4180157"/>
              <a:gd name="connsiteY4" fmla="*/ 3425626 h 3425626"/>
              <a:gd name="connsiteX5" fmla="*/ 941695 w 4180157"/>
              <a:gd name="connsiteY5" fmla="*/ 2784181 h 3425626"/>
              <a:gd name="connsiteX6" fmla="*/ 0 w 4180157"/>
              <a:gd name="connsiteY6" fmla="*/ 846199 h 3425626"/>
              <a:gd name="connsiteX7" fmla="*/ 1132764 w 4180157"/>
              <a:gd name="connsiteY7" fmla="*/ 37 h 3425626"/>
              <a:gd name="connsiteX8" fmla="*/ 2074460 w 4180157"/>
              <a:gd name="connsiteY8" fmla="*/ 368527 h 3425626"/>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0157"/>
              <a:gd name="connsiteY0" fmla="*/ 368527 h 3425632"/>
              <a:gd name="connsiteX1" fmla="*/ 3098042 w 4180157"/>
              <a:gd name="connsiteY1" fmla="*/ 37 h 3425632"/>
              <a:gd name="connsiteX2" fmla="*/ 4148919 w 4180157"/>
              <a:gd name="connsiteY2" fmla="*/ 846199 h 3425632"/>
              <a:gd name="connsiteX3" fmla="*/ 3234519 w 4180157"/>
              <a:gd name="connsiteY3" fmla="*/ 2756885 h 3425632"/>
              <a:gd name="connsiteX4" fmla="*/ 2074460 w 4180157"/>
              <a:gd name="connsiteY4" fmla="*/ 3425626 h 3425632"/>
              <a:gd name="connsiteX5" fmla="*/ 941695 w 4180157"/>
              <a:gd name="connsiteY5" fmla="*/ 2784181 h 3425632"/>
              <a:gd name="connsiteX6" fmla="*/ 0 w 4180157"/>
              <a:gd name="connsiteY6" fmla="*/ 846199 h 3425632"/>
              <a:gd name="connsiteX7" fmla="*/ 1132764 w 4180157"/>
              <a:gd name="connsiteY7" fmla="*/ 37 h 3425632"/>
              <a:gd name="connsiteX8" fmla="*/ 2074460 w 4180157"/>
              <a:gd name="connsiteY8" fmla="*/ 368527 h 3425632"/>
              <a:gd name="connsiteX0" fmla="*/ 2074460 w 4181865"/>
              <a:gd name="connsiteY0" fmla="*/ 368527 h 3425632"/>
              <a:gd name="connsiteX1" fmla="*/ 3098042 w 4181865"/>
              <a:gd name="connsiteY1" fmla="*/ 37 h 3425632"/>
              <a:gd name="connsiteX2" fmla="*/ 4148919 w 4181865"/>
              <a:gd name="connsiteY2" fmla="*/ 846199 h 3425632"/>
              <a:gd name="connsiteX3" fmla="*/ 3234519 w 4181865"/>
              <a:gd name="connsiteY3" fmla="*/ 2756885 h 3425632"/>
              <a:gd name="connsiteX4" fmla="*/ 2074460 w 4181865"/>
              <a:gd name="connsiteY4" fmla="*/ 3425626 h 3425632"/>
              <a:gd name="connsiteX5" fmla="*/ 941695 w 4181865"/>
              <a:gd name="connsiteY5" fmla="*/ 2784181 h 3425632"/>
              <a:gd name="connsiteX6" fmla="*/ 0 w 4181865"/>
              <a:gd name="connsiteY6" fmla="*/ 846199 h 3425632"/>
              <a:gd name="connsiteX7" fmla="*/ 1132764 w 4181865"/>
              <a:gd name="connsiteY7" fmla="*/ 37 h 3425632"/>
              <a:gd name="connsiteX8" fmla="*/ 2074460 w 4181865"/>
              <a:gd name="connsiteY8" fmla="*/ 368527 h 3425632"/>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57668"/>
              <a:gd name="connsiteY0" fmla="*/ 368531 h 3425636"/>
              <a:gd name="connsiteX1" fmla="*/ 3098042 w 4157668"/>
              <a:gd name="connsiteY1" fmla="*/ 41 h 3425636"/>
              <a:gd name="connsiteX2" fmla="*/ 4148919 w 4157668"/>
              <a:gd name="connsiteY2" fmla="*/ 846203 h 3425636"/>
              <a:gd name="connsiteX3" fmla="*/ 3234519 w 4157668"/>
              <a:gd name="connsiteY3" fmla="*/ 2756889 h 3425636"/>
              <a:gd name="connsiteX4" fmla="*/ 2074460 w 4157668"/>
              <a:gd name="connsiteY4" fmla="*/ 3425630 h 3425636"/>
              <a:gd name="connsiteX5" fmla="*/ 941695 w 4157668"/>
              <a:gd name="connsiteY5" fmla="*/ 2784185 h 3425636"/>
              <a:gd name="connsiteX6" fmla="*/ 0 w 4157668"/>
              <a:gd name="connsiteY6" fmla="*/ 846203 h 3425636"/>
              <a:gd name="connsiteX7" fmla="*/ 1132764 w 4157668"/>
              <a:gd name="connsiteY7" fmla="*/ 41 h 3425636"/>
              <a:gd name="connsiteX8" fmla="*/ 2074460 w 4157668"/>
              <a:gd name="connsiteY8" fmla="*/ 368531 h 3425636"/>
              <a:gd name="connsiteX0" fmla="*/ 2074460 w 4161467"/>
              <a:gd name="connsiteY0" fmla="*/ 368531 h 3425636"/>
              <a:gd name="connsiteX1" fmla="*/ 3098042 w 4161467"/>
              <a:gd name="connsiteY1" fmla="*/ 41 h 3425636"/>
              <a:gd name="connsiteX2" fmla="*/ 4148919 w 4161467"/>
              <a:gd name="connsiteY2" fmla="*/ 846203 h 3425636"/>
              <a:gd name="connsiteX3" fmla="*/ 3234519 w 4161467"/>
              <a:gd name="connsiteY3" fmla="*/ 2756889 h 3425636"/>
              <a:gd name="connsiteX4" fmla="*/ 2074460 w 4161467"/>
              <a:gd name="connsiteY4" fmla="*/ 3425630 h 3425636"/>
              <a:gd name="connsiteX5" fmla="*/ 941695 w 4161467"/>
              <a:gd name="connsiteY5" fmla="*/ 2784185 h 3425636"/>
              <a:gd name="connsiteX6" fmla="*/ 0 w 4161467"/>
              <a:gd name="connsiteY6" fmla="*/ 846203 h 3425636"/>
              <a:gd name="connsiteX7" fmla="*/ 1132764 w 4161467"/>
              <a:gd name="connsiteY7" fmla="*/ 41 h 3425636"/>
              <a:gd name="connsiteX8" fmla="*/ 2074460 w 4161467"/>
              <a:gd name="connsiteY8" fmla="*/ 368531 h 3425636"/>
              <a:gd name="connsiteX0" fmla="*/ 2074460 w 4161467"/>
              <a:gd name="connsiteY0" fmla="*/ 368531 h 3425642"/>
              <a:gd name="connsiteX1" fmla="*/ 3098042 w 4161467"/>
              <a:gd name="connsiteY1" fmla="*/ 41 h 3425642"/>
              <a:gd name="connsiteX2" fmla="*/ 4148919 w 4161467"/>
              <a:gd name="connsiteY2" fmla="*/ 846203 h 3425642"/>
              <a:gd name="connsiteX3" fmla="*/ 3234519 w 4161467"/>
              <a:gd name="connsiteY3" fmla="*/ 2756889 h 3425642"/>
              <a:gd name="connsiteX4" fmla="*/ 2074460 w 4161467"/>
              <a:gd name="connsiteY4" fmla="*/ 3425630 h 3425642"/>
              <a:gd name="connsiteX5" fmla="*/ 941695 w 4161467"/>
              <a:gd name="connsiteY5" fmla="*/ 2784185 h 3425642"/>
              <a:gd name="connsiteX6" fmla="*/ 0 w 4161467"/>
              <a:gd name="connsiteY6" fmla="*/ 846203 h 3425642"/>
              <a:gd name="connsiteX7" fmla="*/ 1132764 w 4161467"/>
              <a:gd name="connsiteY7" fmla="*/ 41 h 3425642"/>
              <a:gd name="connsiteX8" fmla="*/ 2074460 w 4161467"/>
              <a:gd name="connsiteY8" fmla="*/ 368531 h 3425642"/>
              <a:gd name="connsiteX0" fmla="*/ 2080011 w 4167018"/>
              <a:gd name="connsiteY0" fmla="*/ 368531 h 3425642"/>
              <a:gd name="connsiteX1" fmla="*/ 3103593 w 4167018"/>
              <a:gd name="connsiteY1" fmla="*/ 41 h 3425642"/>
              <a:gd name="connsiteX2" fmla="*/ 4154470 w 4167018"/>
              <a:gd name="connsiteY2" fmla="*/ 846203 h 3425642"/>
              <a:gd name="connsiteX3" fmla="*/ 3240070 w 4167018"/>
              <a:gd name="connsiteY3" fmla="*/ 2756889 h 3425642"/>
              <a:gd name="connsiteX4" fmla="*/ 2080011 w 4167018"/>
              <a:gd name="connsiteY4" fmla="*/ 3425630 h 3425642"/>
              <a:gd name="connsiteX5" fmla="*/ 947246 w 4167018"/>
              <a:gd name="connsiteY5" fmla="*/ 2784185 h 3425642"/>
              <a:gd name="connsiteX6" fmla="*/ 5551 w 4167018"/>
              <a:gd name="connsiteY6" fmla="*/ 846203 h 3425642"/>
              <a:gd name="connsiteX7" fmla="*/ 1138315 w 4167018"/>
              <a:gd name="connsiteY7" fmla="*/ 41 h 3425642"/>
              <a:gd name="connsiteX8" fmla="*/ 2080011 w 4167018"/>
              <a:gd name="connsiteY8" fmla="*/ 368531 h 3425642"/>
              <a:gd name="connsiteX0" fmla="*/ 2080011 w 4167018"/>
              <a:gd name="connsiteY0" fmla="*/ 386805 h 3443916"/>
              <a:gd name="connsiteX1" fmla="*/ 3103593 w 4167018"/>
              <a:gd name="connsiteY1" fmla="*/ 18315 h 3443916"/>
              <a:gd name="connsiteX2" fmla="*/ 4154470 w 4167018"/>
              <a:gd name="connsiteY2" fmla="*/ 864477 h 3443916"/>
              <a:gd name="connsiteX3" fmla="*/ 3240070 w 4167018"/>
              <a:gd name="connsiteY3" fmla="*/ 2775163 h 3443916"/>
              <a:gd name="connsiteX4" fmla="*/ 2080011 w 4167018"/>
              <a:gd name="connsiteY4" fmla="*/ 3443904 h 3443916"/>
              <a:gd name="connsiteX5" fmla="*/ 947246 w 4167018"/>
              <a:gd name="connsiteY5" fmla="*/ 2802459 h 3443916"/>
              <a:gd name="connsiteX6" fmla="*/ 5551 w 4167018"/>
              <a:gd name="connsiteY6" fmla="*/ 864477 h 3443916"/>
              <a:gd name="connsiteX7" fmla="*/ 1138315 w 4167018"/>
              <a:gd name="connsiteY7" fmla="*/ 18315 h 3443916"/>
              <a:gd name="connsiteX8" fmla="*/ 2080011 w 4167018"/>
              <a:gd name="connsiteY8" fmla="*/ 386805 h 3443916"/>
              <a:gd name="connsiteX0" fmla="*/ 2080011 w 4167018"/>
              <a:gd name="connsiteY0" fmla="*/ 371079 h 3428190"/>
              <a:gd name="connsiteX1" fmla="*/ 3103593 w 4167018"/>
              <a:gd name="connsiteY1" fmla="*/ 2589 h 3428190"/>
              <a:gd name="connsiteX2" fmla="*/ 4154470 w 4167018"/>
              <a:gd name="connsiteY2" fmla="*/ 848751 h 3428190"/>
              <a:gd name="connsiteX3" fmla="*/ 3240070 w 4167018"/>
              <a:gd name="connsiteY3" fmla="*/ 2759437 h 3428190"/>
              <a:gd name="connsiteX4" fmla="*/ 2080011 w 4167018"/>
              <a:gd name="connsiteY4" fmla="*/ 3428178 h 3428190"/>
              <a:gd name="connsiteX5" fmla="*/ 947246 w 4167018"/>
              <a:gd name="connsiteY5" fmla="*/ 2786733 h 3428190"/>
              <a:gd name="connsiteX6" fmla="*/ 5551 w 4167018"/>
              <a:gd name="connsiteY6" fmla="*/ 848751 h 3428190"/>
              <a:gd name="connsiteX7" fmla="*/ 1138315 w 4167018"/>
              <a:gd name="connsiteY7" fmla="*/ 2589 h 3428190"/>
              <a:gd name="connsiteX8" fmla="*/ 2080011 w 4167018"/>
              <a:gd name="connsiteY8" fmla="*/ 371079 h 3428190"/>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9241 w 4176248"/>
              <a:gd name="connsiteY0" fmla="*/ 368677 h 3425788"/>
              <a:gd name="connsiteX1" fmla="*/ 3112823 w 4176248"/>
              <a:gd name="connsiteY1" fmla="*/ 187 h 3425788"/>
              <a:gd name="connsiteX2" fmla="*/ 4163700 w 4176248"/>
              <a:gd name="connsiteY2" fmla="*/ 846349 h 3425788"/>
              <a:gd name="connsiteX3" fmla="*/ 3249300 w 4176248"/>
              <a:gd name="connsiteY3" fmla="*/ 2757035 h 3425788"/>
              <a:gd name="connsiteX4" fmla="*/ 2089241 w 4176248"/>
              <a:gd name="connsiteY4" fmla="*/ 3425776 h 3425788"/>
              <a:gd name="connsiteX5" fmla="*/ 956476 w 4176248"/>
              <a:gd name="connsiteY5" fmla="*/ 2784331 h 3425788"/>
              <a:gd name="connsiteX6" fmla="*/ 14781 w 4176248"/>
              <a:gd name="connsiteY6" fmla="*/ 846349 h 3425788"/>
              <a:gd name="connsiteX7" fmla="*/ 1147545 w 4176248"/>
              <a:gd name="connsiteY7" fmla="*/ 187 h 3425788"/>
              <a:gd name="connsiteX8" fmla="*/ 2089241 w 4176248"/>
              <a:gd name="connsiteY8" fmla="*/ 368677 h 3425788"/>
              <a:gd name="connsiteX0" fmla="*/ 2088877 w 4175884"/>
              <a:gd name="connsiteY0" fmla="*/ 368677 h 3425790"/>
              <a:gd name="connsiteX1" fmla="*/ 3112459 w 4175884"/>
              <a:gd name="connsiteY1" fmla="*/ 187 h 3425790"/>
              <a:gd name="connsiteX2" fmla="*/ 4163336 w 4175884"/>
              <a:gd name="connsiteY2" fmla="*/ 846349 h 3425790"/>
              <a:gd name="connsiteX3" fmla="*/ 3248936 w 4175884"/>
              <a:gd name="connsiteY3" fmla="*/ 2757035 h 3425790"/>
              <a:gd name="connsiteX4" fmla="*/ 2088877 w 4175884"/>
              <a:gd name="connsiteY4" fmla="*/ 3425776 h 3425790"/>
              <a:gd name="connsiteX5" fmla="*/ 956112 w 4175884"/>
              <a:gd name="connsiteY5" fmla="*/ 2784331 h 3425790"/>
              <a:gd name="connsiteX6" fmla="*/ 14417 w 4175884"/>
              <a:gd name="connsiteY6" fmla="*/ 846349 h 3425790"/>
              <a:gd name="connsiteX7" fmla="*/ 1147181 w 4175884"/>
              <a:gd name="connsiteY7" fmla="*/ 187 h 3425790"/>
              <a:gd name="connsiteX8" fmla="*/ 2088877 w 4175884"/>
              <a:gd name="connsiteY8" fmla="*/ 368677 h 3425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5884" h="3425790">
                <a:moveTo>
                  <a:pt x="2088877" y="368677"/>
                </a:moveTo>
                <a:cubicBezTo>
                  <a:pt x="2218616" y="369672"/>
                  <a:pt x="2489212" y="4736"/>
                  <a:pt x="3112459" y="187"/>
                </a:cubicBezTo>
                <a:cubicBezTo>
                  <a:pt x="3735706" y="-4362"/>
                  <a:pt x="4086340" y="362422"/>
                  <a:pt x="4163336" y="846349"/>
                </a:cubicBezTo>
                <a:cubicBezTo>
                  <a:pt x="4240332" y="1330276"/>
                  <a:pt x="3966353" y="2171205"/>
                  <a:pt x="3248936" y="2757035"/>
                </a:cubicBezTo>
                <a:cubicBezTo>
                  <a:pt x="2587194" y="3297402"/>
                  <a:pt x="2239343" y="3423842"/>
                  <a:pt x="2088877" y="3425776"/>
                </a:cubicBezTo>
                <a:cubicBezTo>
                  <a:pt x="1938411" y="3427710"/>
                  <a:pt x="1516580" y="3241986"/>
                  <a:pt x="956112" y="2784331"/>
                </a:cubicBezTo>
                <a:cubicBezTo>
                  <a:pt x="395644" y="2326676"/>
                  <a:pt x="-90785" y="1416143"/>
                  <a:pt x="14417" y="846349"/>
                </a:cubicBezTo>
                <a:cubicBezTo>
                  <a:pt x="119619" y="276555"/>
                  <a:pt x="574202" y="-8343"/>
                  <a:pt x="1147181" y="187"/>
                </a:cubicBezTo>
                <a:cubicBezTo>
                  <a:pt x="1720160" y="8717"/>
                  <a:pt x="1959138" y="367682"/>
                  <a:pt x="2088877" y="368677"/>
                </a:cubicBezTo>
                <a:close/>
              </a:path>
            </a:pathLst>
          </a:custGeom>
          <a:gradFill flip="none" rotWithShape="1">
            <a:gsLst>
              <a:gs pos="0">
                <a:srgbClr val="8A0000"/>
              </a:gs>
              <a:gs pos="100000">
                <a:srgbClr val="E20000"/>
              </a:gs>
            </a:gsLst>
            <a:lin ang="13500000" scaled="1"/>
            <a:tileRect/>
          </a:gradFill>
          <a:ln>
            <a:noFill/>
          </a:ln>
          <a:effectLst>
            <a:outerShdw blurRad="50800" dist="38100" dir="5400000" algn="t" rotWithShape="0">
              <a:prstClr val="black">
                <a:alpha val="40000"/>
              </a:prstClr>
            </a:outerShdw>
          </a:effectLst>
          <a:scene3d>
            <a:camera prst="orthographicFront"/>
            <a:lightRig rig="threePt" dir="t"/>
          </a:scene3d>
          <a:sp3d>
            <a:bevelT w="463550" h="603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343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autoRev="1" fill="hold" grpId="0" nodeType="withEffect">
                                  <p:stCondLst>
                                    <p:cond delay="0"/>
                                  </p:stCondLst>
                                  <p:childTnLst>
                                    <p:animScale>
                                      <p:cBhvr>
                                        <p:cTn id="6" dur="300" fill="hold"/>
                                        <p:tgtEl>
                                          <p:spTgt spid="7"/>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71E9027C-EED6-43FD-9140-0FB4DF409653}"/>
              </a:ext>
            </a:extLst>
          </p:cNvPr>
          <p:cNvSpPr>
            <a:spLocks noGrp="1"/>
          </p:cNvSpPr>
          <p:nvPr>
            <p:ph type="title"/>
          </p:nvPr>
        </p:nvSpPr>
        <p:spPr/>
        <p:txBody>
          <a:bodyPr/>
          <a:lstStyle/>
          <a:p>
            <a:r>
              <a:rPr lang="bg-BG" dirty="0"/>
              <a:t>Степен на информираност  и интерес към допълнителна информация</a:t>
            </a:r>
          </a:p>
        </p:txBody>
      </p:sp>
      <p:sp>
        <p:nvSpPr>
          <p:cNvPr id="3" name="Текстов контейнер 2">
            <a:extLst>
              <a:ext uri="{FF2B5EF4-FFF2-40B4-BE49-F238E27FC236}">
                <a16:creationId xmlns:a16="http://schemas.microsoft.com/office/drawing/2014/main" id="{91212937-A9AD-4AC7-B767-CE08ACD24457}"/>
              </a:ext>
            </a:extLst>
          </p:cNvPr>
          <p:cNvSpPr>
            <a:spLocks noGrp="1"/>
          </p:cNvSpPr>
          <p:nvPr>
            <p:ph type="body" sz="quarter" idx="11"/>
          </p:nvPr>
        </p:nvSpPr>
        <p:spPr/>
        <p:txBody>
          <a:bodyPr/>
          <a:lstStyle/>
          <a:p>
            <a:endParaRPr lang="bg-BG" dirty="0"/>
          </a:p>
        </p:txBody>
      </p:sp>
      <p:sp>
        <p:nvSpPr>
          <p:cNvPr id="4" name="Контейнер за номер на слайда 3">
            <a:extLst>
              <a:ext uri="{FF2B5EF4-FFF2-40B4-BE49-F238E27FC236}">
                <a16:creationId xmlns:a16="http://schemas.microsoft.com/office/drawing/2014/main" id="{F21742DF-687F-4F78-93A0-DF420495F0B4}"/>
              </a:ext>
            </a:extLst>
          </p:cNvPr>
          <p:cNvSpPr>
            <a:spLocks noGrp="1"/>
          </p:cNvSpPr>
          <p:nvPr>
            <p:ph type="sldNum" sz="quarter" idx="4"/>
          </p:nvPr>
        </p:nvSpPr>
        <p:spPr/>
        <p:txBody>
          <a:bodyPr/>
          <a:lstStyle/>
          <a:p>
            <a:fld id="{DE3AA45F-980D-4F34-ABAD-1E35E3E654A8}" type="slidenum">
              <a:rPr lang="bg-BG" smtClean="0"/>
              <a:pPr/>
              <a:t>8</a:t>
            </a:fld>
            <a:endParaRPr lang="bg-BG" dirty="0"/>
          </a:p>
        </p:txBody>
      </p:sp>
      <p:sp>
        <p:nvSpPr>
          <p:cNvPr id="5" name="Текстов контейнер 4">
            <a:extLst>
              <a:ext uri="{FF2B5EF4-FFF2-40B4-BE49-F238E27FC236}">
                <a16:creationId xmlns:a16="http://schemas.microsoft.com/office/drawing/2014/main" id="{664E47C8-ED22-4B83-A43D-443622407F11}"/>
              </a:ext>
            </a:extLst>
          </p:cNvPr>
          <p:cNvSpPr>
            <a:spLocks noGrp="1"/>
          </p:cNvSpPr>
          <p:nvPr>
            <p:ph type="body" sz="quarter" idx="14"/>
          </p:nvPr>
        </p:nvSpPr>
        <p:spPr/>
        <p:txBody>
          <a:bodyPr/>
          <a:lstStyle/>
          <a:p>
            <a:endParaRPr lang="bg-BG" dirty="0"/>
          </a:p>
          <a:p>
            <a:endParaRPr lang="bg-BG" dirty="0"/>
          </a:p>
        </p:txBody>
      </p:sp>
      <p:sp>
        <p:nvSpPr>
          <p:cNvPr id="6" name="Текстов контейнер 5">
            <a:extLst>
              <a:ext uri="{FF2B5EF4-FFF2-40B4-BE49-F238E27FC236}">
                <a16:creationId xmlns:a16="http://schemas.microsoft.com/office/drawing/2014/main" id="{61A2DFE0-9778-496C-AEC3-60991E628FE5}"/>
              </a:ext>
            </a:extLst>
          </p:cNvPr>
          <p:cNvSpPr>
            <a:spLocks noGrp="1"/>
          </p:cNvSpPr>
          <p:nvPr>
            <p:ph type="body" sz="quarter" idx="15"/>
          </p:nvPr>
        </p:nvSpPr>
        <p:spPr/>
        <p:txBody>
          <a:bodyPr/>
          <a:lstStyle/>
          <a:p>
            <a:r>
              <a:rPr lang="bg-BG" dirty="0"/>
              <a:t>40.1% от анкетираните пълнолетни българи заявяват, че са  срещали информация за донорството на органи. Мнозинството обаче -  59.9% - твърдят, че никога не са се сблъсквали с подобна информация. Най-често темата е била поднасяна в медиите (31.2%). На значима дистанция, със 7.2% посочвания, се нареждат лечебните заведения, 5.8% - информация в интернет, 3.8% -  сайтове или брошури на официални институции. По 0.3% отбелязват, че са чували по повод практики в чужбина, или от информация в здравната книжка.</a:t>
            </a:r>
          </a:p>
          <a:p>
            <a:r>
              <a:rPr lang="bg-BG" dirty="0"/>
              <a:t>Друг, важен аспект на темата е обговарянето й със най-близките. Международните проучвания показват, че именно разговорите в семейството са много важен фактор, който определя склонността да се даде съгласие за трансплантация на органи след смъртта на индивида, или на негови близки. Данните от  специализираното проучване на Евробарометър от 2006г.   показват, че 77% от тези, които са разговаряли по темата вътре в семейството си, са склонни да дадат съгласие за трансплантация на техен орган след смъртта им.  Сред  тези, които никога не са разговаряли по тези теми, такава готовност проявяват 42%, или с цели 35 на сто по-малко*.</a:t>
            </a:r>
          </a:p>
          <a:p>
            <a:r>
              <a:rPr lang="bg-BG" b="1" i="1" dirty="0"/>
              <a:t>Едва една трета от българите обаче са разговаряли по въпросите на донорството на органи и трансплантациите със свои близки, приятели, или медицински специалисти, като от тях само 12% - със свои близки срещу 40% разговарял в семейството сред гражданите на ЕС. </a:t>
            </a:r>
            <a:endParaRPr lang="bg-BG" dirty="0"/>
          </a:p>
          <a:p>
            <a:r>
              <a:rPr lang="bg-BG" dirty="0"/>
              <a:t>На фона на относително ниската информираност, разбираема е оценката на мнозинството анкетирани, че е добре да има повече информация по въпросите на донорството – 74% споделят това мнение. 5.2% са категоричните противници, които смятат, че такава информация само излишно би травмирала хората. </a:t>
            </a:r>
          </a:p>
        </p:txBody>
      </p:sp>
    </p:spTree>
    <p:extLst>
      <p:ext uri="{BB962C8B-B14F-4D97-AF65-F5344CB8AC3E}">
        <p14:creationId xmlns:p14="http://schemas.microsoft.com/office/powerpoint/2010/main" val="526656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F0DC52AD-BCF4-418E-9E7C-FE541490CAB3}"/>
              </a:ext>
            </a:extLst>
          </p:cNvPr>
          <p:cNvSpPr>
            <a:spLocks noGrp="1"/>
          </p:cNvSpPr>
          <p:nvPr>
            <p:ph type="title"/>
          </p:nvPr>
        </p:nvSpPr>
        <p:spPr/>
        <p:txBody>
          <a:bodyPr/>
          <a:lstStyle/>
          <a:p>
            <a:r>
              <a:rPr lang="bg-BG" dirty="0"/>
              <a:t>Степен на информираност  и интерес към допълнителна информация/ 2</a:t>
            </a:r>
          </a:p>
        </p:txBody>
      </p:sp>
      <p:sp>
        <p:nvSpPr>
          <p:cNvPr id="3" name="Текстов контейнер 2">
            <a:extLst>
              <a:ext uri="{FF2B5EF4-FFF2-40B4-BE49-F238E27FC236}">
                <a16:creationId xmlns:a16="http://schemas.microsoft.com/office/drawing/2014/main" id="{11CBCA5E-A484-46C5-A64D-D3D1A13164EC}"/>
              </a:ext>
            </a:extLst>
          </p:cNvPr>
          <p:cNvSpPr>
            <a:spLocks noGrp="1"/>
          </p:cNvSpPr>
          <p:nvPr>
            <p:ph type="body" sz="quarter" idx="11"/>
          </p:nvPr>
        </p:nvSpPr>
        <p:spPr/>
        <p:txBody>
          <a:bodyPr/>
          <a:lstStyle/>
          <a:p>
            <a:endParaRPr lang="bg-BG" dirty="0"/>
          </a:p>
          <a:p>
            <a:endParaRPr lang="bg-BG" dirty="0"/>
          </a:p>
        </p:txBody>
      </p:sp>
      <p:sp>
        <p:nvSpPr>
          <p:cNvPr id="4" name="Контейнер за номер на слайда 3">
            <a:extLst>
              <a:ext uri="{FF2B5EF4-FFF2-40B4-BE49-F238E27FC236}">
                <a16:creationId xmlns:a16="http://schemas.microsoft.com/office/drawing/2014/main" id="{88818388-7D30-4270-A60F-15FEE1582FC4}"/>
              </a:ext>
            </a:extLst>
          </p:cNvPr>
          <p:cNvSpPr>
            <a:spLocks noGrp="1"/>
          </p:cNvSpPr>
          <p:nvPr>
            <p:ph type="sldNum" sz="quarter" idx="4"/>
          </p:nvPr>
        </p:nvSpPr>
        <p:spPr/>
        <p:txBody>
          <a:bodyPr/>
          <a:lstStyle/>
          <a:p>
            <a:fld id="{DE3AA45F-980D-4F34-ABAD-1E35E3E654A8}" type="slidenum">
              <a:rPr lang="bg-BG" smtClean="0"/>
              <a:pPr/>
              <a:t>9</a:t>
            </a:fld>
            <a:endParaRPr lang="bg-BG" dirty="0"/>
          </a:p>
        </p:txBody>
      </p:sp>
      <p:sp>
        <p:nvSpPr>
          <p:cNvPr id="5" name="Текстов контейнер 4">
            <a:extLst>
              <a:ext uri="{FF2B5EF4-FFF2-40B4-BE49-F238E27FC236}">
                <a16:creationId xmlns:a16="http://schemas.microsoft.com/office/drawing/2014/main" id="{B0F9B89C-6598-4F92-8ABA-206A86FC4465}"/>
              </a:ext>
            </a:extLst>
          </p:cNvPr>
          <p:cNvSpPr>
            <a:spLocks noGrp="1"/>
          </p:cNvSpPr>
          <p:nvPr>
            <p:ph type="body" sz="quarter" idx="14"/>
          </p:nvPr>
        </p:nvSpPr>
        <p:spPr/>
        <p:txBody>
          <a:bodyPr/>
          <a:lstStyle/>
          <a:p>
            <a:endParaRPr lang="bg-BG" dirty="0"/>
          </a:p>
          <a:p>
            <a:endParaRPr lang="bg-BG" dirty="0"/>
          </a:p>
        </p:txBody>
      </p:sp>
      <p:sp>
        <p:nvSpPr>
          <p:cNvPr id="6" name="Текстов контейнер 5">
            <a:extLst>
              <a:ext uri="{FF2B5EF4-FFF2-40B4-BE49-F238E27FC236}">
                <a16:creationId xmlns:a16="http://schemas.microsoft.com/office/drawing/2014/main" id="{925F1435-8466-4B11-ACF5-BDCA5A103E8E}"/>
              </a:ext>
            </a:extLst>
          </p:cNvPr>
          <p:cNvSpPr>
            <a:spLocks noGrp="1"/>
          </p:cNvSpPr>
          <p:nvPr>
            <p:ph type="body" sz="quarter" idx="15"/>
          </p:nvPr>
        </p:nvSpPr>
        <p:spPr>
          <a:xfrm>
            <a:off x="2027238" y="1231900"/>
            <a:ext cx="7985125" cy="5894172"/>
          </a:xfrm>
        </p:spPr>
        <p:txBody>
          <a:bodyPr/>
          <a:lstStyle/>
          <a:p>
            <a:r>
              <a:rPr lang="bg-BG" dirty="0"/>
              <a:t>Основните направления, в които анкетираните биха желали да получат повече информация, са следните:</a:t>
            </a:r>
          </a:p>
          <a:p>
            <a:pPr marL="285750" lvl="0" indent="-285750">
              <a:buFont typeface="Wingdings" panose="05000000000000000000" pitchFamily="2" charset="2"/>
              <a:buChar char="ü"/>
            </a:pPr>
            <a:r>
              <a:rPr lang="bg-BG" dirty="0"/>
              <a:t>Какви са гаранциите, че при възникнал инцидент с човек, декларирал желание да бъде донор, ще бъдат положение достатъчни усилия за спасяването му и няма да се злоупотреби със съгласието му (75.1%);</a:t>
            </a:r>
          </a:p>
          <a:p>
            <a:pPr marL="285750" lvl="0" indent="-285750">
              <a:buFont typeface="Wingdings" panose="05000000000000000000" pitchFamily="2" charset="2"/>
              <a:buChar char="ü"/>
            </a:pPr>
            <a:r>
              <a:rPr lang="bg-BG" dirty="0"/>
              <a:t>Какви са гаранциите, че органите ще бъдат използвани за нуждаещи се хора (67.3%);</a:t>
            </a:r>
          </a:p>
          <a:p>
            <a:pPr marL="285750" lvl="0" indent="-285750">
              <a:buFont typeface="Wingdings" panose="05000000000000000000" pitchFamily="2" charset="2"/>
              <a:buChar char="ü"/>
            </a:pPr>
            <a:r>
              <a:rPr lang="bg-BG" dirty="0"/>
              <a:t>На трето място идва необходимостта от повече информация за това къде и как човек трябва да декларира съгласие (или несъгласие) за донорство;</a:t>
            </a:r>
          </a:p>
          <a:p>
            <a:pPr marL="285750" lvl="0" indent="-285750">
              <a:buFont typeface="Wingdings" panose="05000000000000000000" pitchFamily="2" charset="2"/>
              <a:buChar char="ü"/>
            </a:pPr>
            <a:r>
              <a:rPr lang="bg-BG" dirty="0"/>
              <a:t>30% биха желали да научат повече за историите на хора, на които са били трансплантирани органи и почти толкова (28.8%) – историите на хора, станали донори;</a:t>
            </a:r>
          </a:p>
          <a:p>
            <a:endParaRPr lang="bg-BG" dirty="0"/>
          </a:p>
          <a:p>
            <a:r>
              <a:rPr lang="bg-BG" dirty="0"/>
              <a:t>Анализът по социално-демографски разрези показва, че няма съществена разлика в търсената информация от отделните възрастови, образователни и социални групи. Ето защо информация, която да провокира разговори в семейството, сред приятелите, сред най-близките е много важен фактор за повишаване на информираното съгласие за донорство.</a:t>
            </a:r>
          </a:p>
          <a:p>
            <a:endParaRPr lang="bg-BG" dirty="0"/>
          </a:p>
        </p:txBody>
      </p:sp>
    </p:spTree>
    <p:extLst>
      <p:ext uri="{BB962C8B-B14F-4D97-AF65-F5344CB8AC3E}">
        <p14:creationId xmlns:p14="http://schemas.microsoft.com/office/powerpoint/2010/main" val="816973595"/>
      </p:ext>
    </p:extLst>
  </p:cSld>
  <p:clrMapOvr>
    <a:masterClrMapping/>
  </p:clrMapOvr>
</p:sld>
</file>

<file path=ppt/theme/theme1.xml><?xml version="1.0" encoding="utf-8"?>
<a:theme xmlns:a="http://schemas.openxmlformats.org/drawingml/2006/main" name="Presentation_AR_without_logos">
  <a:themeElements>
    <a:clrScheme name="AlphaResearch">
      <a:dk1>
        <a:sysClr val="windowText" lastClr="000000"/>
      </a:dk1>
      <a:lt1>
        <a:sysClr val="window" lastClr="FFFFFF"/>
      </a:lt1>
      <a:dk2>
        <a:srgbClr val="44546A"/>
      </a:dk2>
      <a:lt2>
        <a:srgbClr val="E7E6E6"/>
      </a:lt2>
      <a:accent1>
        <a:srgbClr val="6D712F"/>
      </a:accent1>
      <a:accent2>
        <a:srgbClr val="940026"/>
      </a:accent2>
      <a:accent3>
        <a:srgbClr val="29809B"/>
      </a:accent3>
      <a:accent4>
        <a:srgbClr val="E0BF55"/>
      </a:accent4>
      <a:accent5>
        <a:srgbClr val="B8B09C"/>
      </a:accent5>
      <a:accent6>
        <a:srgbClr val="9C7BA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just">
          <a:defRPr sz="1400" dirty="0"/>
        </a:defPPr>
      </a:lstStyle>
    </a:txDef>
  </a:objectDefaults>
  <a:extraClrSchemeLst/>
  <a:extLst>
    <a:ext uri="{05A4C25C-085E-4340-85A3-A5531E510DB2}">
      <thm15:themeFamily xmlns:thm15="http://schemas.microsoft.com/office/thememl/2012/main" name="Презентация2" id="{0870BFCB-4619-464E-BFAB-414F224657C5}" vid="{38D55E07-F21D-4333-9D77-CB996655F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Presentation_AR_without_logos</Template>
  <TotalTime>443</TotalTime>
  <Words>2880</Words>
  <Application>Microsoft Office PowerPoint</Application>
  <PresentationFormat>По избор</PresentationFormat>
  <Paragraphs>179</Paragraphs>
  <Slides>20</Slides>
  <Notes>0</Notes>
  <HiddenSlides>0</HiddenSlides>
  <MMClips>0</MMClips>
  <ScaleCrop>false</ScaleCrop>
  <HeadingPairs>
    <vt:vector size="6" baseType="variant">
      <vt:variant>
        <vt:lpstr>Използвани шрифтове</vt:lpstr>
      </vt:variant>
      <vt:variant>
        <vt:i4>5</vt:i4>
      </vt:variant>
      <vt:variant>
        <vt:lpstr>Тема</vt:lpstr>
      </vt:variant>
      <vt:variant>
        <vt:i4>1</vt:i4>
      </vt:variant>
      <vt:variant>
        <vt:lpstr>Заглавия на слайдовете</vt:lpstr>
      </vt:variant>
      <vt:variant>
        <vt:i4>20</vt:i4>
      </vt:variant>
    </vt:vector>
  </HeadingPairs>
  <TitlesOfParts>
    <vt:vector size="26" baseType="lpstr">
      <vt:lpstr>Arial</vt:lpstr>
      <vt:lpstr>Arial Narrow</vt:lpstr>
      <vt:lpstr>Calibri</vt:lpstr>
      <vt:lpstr>Monotype Corsiva</vt:lpstr>
      <vt:lpstr>Wingdings</vt:lpstr>
      <vt:lpstr>Presentation_AR_without_logos</vt:lpstr>
      <vt:lpstr>ОБЩЕСТВЕНИ НАГЛАСИ КЪМ ДОНОРСТВОТО НА ОРГАНИ</vt:lpstr>
      <vt:lpstr>ХАРАКТЕРИСТИКИ НА ПРОУЧВАНЕТО</vt:lpstr>
      <vt:lpstr>Контекст и цели на проучването </vt:lpstr>
      <vt:lpstr>Доверие в трансплантациите и съгласие за донорство</vt:lpstr>
      <vt:lpstr>СКЛОННОСТ ЗА ПРИБЯГВАНЕ ДО ТРАНСПЛАНТАЦИЯ В СЛУЧАЙ НА НЕОБХОДИМОСТ (%)</vt:lpstr>
      <vt:lpstr>СЪГЛАСИЕ ЗА ДОНОРСТВО НА ОРГАНИ ПРИ НАСТЪПВАНЕ НА МОЗЪЧНА СМЪРТ (%)</vt:lpstr>
      <vt:lpstr>Нагласите и пътищата за увеличаване на информираното съгласие за донорство </vt:lpstr>
      <vt:lpstr>Степен на информираност  и интерес към допълнителна информация</vt:lpstr>
      <vt:lpstr>Степен на информираност  и интерес към допълнителна информация/ 2</vt:lpstr>
      <vt:lpstr> Срещали ли сте информация, свързана с донорството? (%)</vt:lpstr>
      <vt:lpstr>РАЗГОВОРИТЕ ЗА ДОНОРСТВОТО НА ОРГАНИ В ЛИЧНИЯ ЖИВОТ НА ИНДИВИДА %  По данни на Евробарометър 77% от разговарялите по темата в семейството, са склонни да дадат съгласие за донорство на орган</vt:lpstr>
      <vt:lpstr> НЕОБХОДИМОСТ ОТ ДОПЪЛНИТЕЛНА ИНФОРМАЦИЯ (%)</vt:lpstr>
      <vt:lpstr>Бариери пред донорството на органи vs  мотивация за него</vt:lpstr>
      <vt:lpstr>БАРИЕРИ ПРЕД СЪГЛАСИЕТО ЗА ДОНОРСТВО (%)</vt:lpstr>
      <vt:lpstr>МОТИВАЦИЯ ЗА ДОНОРСТВО НА ОРГАНИ (%)</vt:lpstr>
      <vt:lpstr>Нагласи към начина на законовото регулиране на съгласието за донорство</vt:lpstr>
      <vt:lpstr>НАГЛАСИ КЪМ НАЧИНА НА РЕГУЛИРАНЕ НА ДОНОРСТВОТО НА ОРГАНИ В БЪЛГАРИЯ (%)</vt:lpstr>
      <vt:lpstr>РЕГИСТРИРАНИТЕ ДОНОРИ И ТРАНСПЛАНТАЦИИТЕ (%)</vt:lpstr>
      <vt:lpstr>ОБОБЩЕНИЕ НА ОСНОВНИТЕ ИЗВОДИ</vt:lpstr>
      <vt:lpstr>Презентация на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Антония Банчева</dc:creator>
  <cp:lastModifiedBy>Боряна Димитрова</cp:lastModifiedBy>
  <cp:revision>139</cp:revision>
  <dcterms:created xsi:type="dcterms:W3CDTF">2019-06-24T11:50:16Z</dcterms:created>
  <dcterms:modified xsi:type="dcterms:W3CDTF">2019-11-05T10:46:28Z</dcterms:modified>
</cp:coreProperties>
</file>