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9" r:id="rId12"/>
    <p:sldId id="270" r:id="rId13"/>
    <p:sldId id="268" r:id="rId14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emena Parmakova-Velikova" initials="KP" lastIdx="2" clrIdx="0">
    <p:extLst>
      <p:ext uri="{19B8F6BF-5375-455C-9EA6-DF929625EA0E}">
        <p15:presenceInfo xmlns:p15="http://schemas.microsoft.com/office/powerpoint/2012/main" userId="S-1-5-21-515967899-1275210071-1177238915-62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1" y="2130426"/>
            <a:ext cx="10363200" cy="1470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2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5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7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0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3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5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7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1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62660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50715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010652" y="293688"/>
            <a:ext cx="2796117" cy="6240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2302" y="293688"/>
            <a:ext cx="8185151" cy="6240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6114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7938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158">
                <a:solidFill>
                  <a:schemeClr val="tx1">
                    <a:tint val="75000"/>
                  </a:schemeClr>
                </a:solidFill>
              </a:defRPr>
            </a:lvl1pPr>
            <a:lvl2pPr marL="482633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2pPr>
            <a:lvl3pPr marL="965268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3pPr>
            <a:lvl4pPr marL="1447901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3053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13170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89580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37843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86107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7200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2301" y="1706563"/>
            <a:ext cx="5490634" cy="4827587"/>
          </a:xfrm>
        </p:spPr>
        <p:txBody>
          <a:bodyPr/>
          <a:lstStyle>
            <a:lvl1pPr>
              <a:defRPr sz="2914"/>
            </a:lvl1pPr>
            <a:lvl2pPr>
              <a:defRPr sz="2590"/>
            </a:lvl2pPr>
            <a:lvl3pPr>
              <a:defRPr sz="2158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16135" y="1706563"/>
            <a:ext cx="5490634" cy="4827587"/>
          </a:xfrm>
        </p:spPr>
        <p:txBody>
          <a:bodyPr/>
          <a:lstStyle>
            <a:lvl1pPr>
              <a:defRPr sz="2914"/>
            </a:lvl1pPr>
            <a:lvl2pPr>
              <a:defRPr sz="2590"/>
            </a:lvl2pPr>
            <a:lvl3pPr>
              <a:defRPr sz="2158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81578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1" y="1535114"/>
            <a:ext cx="5386917" cy="639762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82633" indent="0">
              <a:buNone/>
              <a:defRPr sz="2158" b="1"/>
            </a:lvl2pPr>
            <a:lvl3pPr marL="965268" indent="0">
              <a:buNone/>
              <a:defRPr sz="1943" b="1"/>
            </a:lvl3pPr>
            <a:lvl4pPr marL="1447901" indent="0">
              <a:buNone/>
              <a:defRPr sz="1727" b="1"/>
            </a:lvl4pPr>
            <a:lvl5pPr marL="1930536" indent="0">
              <a:buNone/>
              <a:defRPr sz="1727" b="1"/>
            </a:lvl5pPr>
            <a:lvl6pPr marL="2413170" indent="0">
              <a:buNone/>
              <a:defRPr sz="1727" b="1"/>
            </a:lvl6pPr>
            <a:lvl7pPr marL="2895804" indent="0">
              <a:buNone/>
              <a:defRPr sz="1727" b="1"/>
            </a:lvl7pPr>
            <a:lvl8pPr marL="3378438" indent="0">
              <a:buNone/>
              <a:defRPr sz="1727" b="1"/>
            </a:lvl8pPr>
            <a:lvl9pPr marL="3861072" indent="0">
              <a:buNone/>
              <a:defRPr sz="172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590"/>
            </a:lvl1pPr>
            <a:lvl2pPr>
              <a:defRPr sz="2158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93369" y="1535114"/>
            <a:ext cx="5389033" cy="639762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82633" indent="0">
              <a:buNone/>
              <a:defRPr sz="2158" b="1"/>
            </a:lvl2pPr>
            <a:lvl3pPr marL="965268" indent="0">
              <a:buNone/>
              <a:defRPr sz="1943" b="1"/>
            </a:lvl3pPr>
            <a:lvl4pPr marL="1447901" indent="0">
              <a:buNone/>
              <a:defRPr sz="1727" b="1"/>
            </a:lvl4pPr>
            <a:lvl5pPr marL="1930536" indent="0">
              <a:buNone/>
              <a:defRPr sz="1727" b="1"/>
            </a:lvl5pPr>
            <a:lvl6pPr marL="2413170" indent="0">
              <a:buNone/>
              <a:defRPr sz="1727" b="1"/>
            </a:lvl6pPr>
            <a:lvl7pPr marL="2895804" indent="0">
              <a:buNone/>
              <a:defRPr sz="1727" b="1"/>
            </a:lvl7pPr>
            <a:lvl8pPr marL="3378438" indent="0">
              <a:buNone/>
              <a:defRPr sz="1727" b="1"/>
            </a:lvl8pPr>
            <a:lvl9pPr marL="3861072" indent="0">
              <a:buNone/>
              <a:defRPr sz="172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590"/>
            </a:lvl1pPr>
            <a:lvl2pPr>
              <a:defRPr sz="2158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2694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6440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7463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4011084" cy="1162050"/>
          </a:xfrm>
        </p:spPr>
        <p:txBody>
          <a:bodyPr anchor="b"/>
          <a:lstStyle>
            <a:lvl1pPr algn="l">
              <a:defRPr sz="2158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66735" y="273052"/>
            <a:ext cx="6815667" cy="5853114"/>
          </a:xfrm>
        </p:spPr>
        <p:txBody>
          <a:bodyPr/>
          <a:lstStyle>
            <a:lvl1pPr>
              <a:defRPr sz="3346"/>
            </a:lvl1pPr>
            <a:lvl2pPr>
              <a:defRPr sz="2914"/>
            </a:lvl2pPr>
            <a:lvl3pPr>
              <a:defRPr sz="2590"/>
            </a:lvl3pPr>
            <a:lvl4pPr>
              <a:defRPr sz="2158"/>
            </a:lvl4pPr>
            <a:lvl5pPr>
              <a:defRPr sz="2158"/>
            </a:lvl5pPr>
            <a:lvl6pPr>
              <a:defRPr sz="2158"/>
            </a:lvl6pPr>
            <a:lvl7pPr>
              <a:defRPr sz="2158"/>
            </a:lvl7pPr>
            <a:lvl8pPr>
              <a:defRPr sz="2158"/>
            </a:lvl8pPr>
            <a:lvl9pPr>
              <a:defRPr sz="215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511"/>
            </a:lvl1pPr>
            <a:lvl2pPr marL="482633" indent="0">
              <a:buNone/>
              <a:defRPr sz="1187"/>
            </a:lvl2pPr>
            <a:lvl3pPr marL="965268" indent="0">
              <a:buNone/>
              <a:defRPr sz="971"/>
            </a:lvl3pPr>
            <a:lvl4pPr marL="1447901" indent="0">
              <a:buNone/>
              <a:defRPr sz="863"/>
            </a:lvl4pPr>
            <a:lvl5pPr marL="1930536" indent="0">
              <a:buNone/>
              <a:defRPr sz="863"/>
            </a:lvl5pPr>
            <a:lvl6pPr marL="2413170" indent="0">
              <a:buNone/>
              <a:defRPr sz="863"/>
            </a:lvl6pPr>
            <a:lvl7pPr marL="2895804" indent="0">
              <a:buNone/>
              <a:defRPr sz="863"/>
            </a:lvl7pPr>
            <a:lvl8pPr marL="3378438" indent="0">
              <a:buNone/>
              <a:defRPr sz="863"/>
            </a:lvl8pPr>
            <a:lvl9pPr marL="3861072" indent="0">
              <a:buNone/>
              <a:defRPr sz="8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53078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8" y="4800602"/>
            <a:ext cx="7315200" cy="566738"/>
          </a:xfrm>
        </p:spPr>
        <p:txBody>
          <a:bodyPr anchor="b"/>
          <a:lstStyle>
            <a:lvl1pPr algn="l">
              <a:defRPr sz="2158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346"/>
            </a:lvl1pPr>
            <a:lvl2pPr marL="482633" indent="0">
              <a:buNone/>
              <a:defRPr sz="2914"/>
            </a:lvl2pPr>
            <a:lvl3pPr marL="965268" indent="0">
              <a:buNone/>
              <a:defRPr sz="2590"/>
            </a:lvl3pPr>
            <a:lvl4pPr marL="1447901" indent="0">
              <a:buNone/>
              <a:defRPr sz="2158"/>
            </a:lvl4pPr>
            <a:lvl5pPr marL="1930536" indent="0">
              <a:buNone/>
              <a:defRPr sz="2158"/>
            </a:lvl5pPr>
            <a:lvl6pPr marL="2413170" indent="0">
              <a:buNone/>
              <a:defRPr sz="2158"/>
            </a:lvl6pPr>
            <a:lvl7pPr marL="2895804" indent="0">
              <a:buNone/>
              <a:defRPr sz="2158"/>
            </a:lvl7pPr>
            <a:lvl8pPr marL="3378438" indent="0">
              <a:buNone/>
              <a:defRPr sz="2158"/>
            </a:lvl8pPr>
            <a:lvl9pPr marL="3861072" indent="0">
              <a:buNone/>
              <a:defRPr sz="2158"/>
            </a:lvl9pPr>
          </a:lstStyle>
          <a:p>
            <a:r>
              <a:rPr lang="en-US" smtClean="0"/>
              <a:t>Click icon to add picture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89718" y="5367340"/>
            <a:ext cx="7315200" cy="804861"/>
          </a:xfrm>
        </p:spPr>
        <p:txBody>
          <a:bodyPr/>
          <a:lstStyle>
            <a:lvl1pPr marL="0" indent="0">
              <a:buNone/>
              <a:defRPr sz="1511"/>
            </a:lvl1pPr>
            <a:lvl2pPr marL="482633" indent="0">
              <a:buNone/>
              <a:defRPr sz="1187"/>
            </a:lvl2pPr>
            <a:lvl3pPr marL="965268" indent="0">
              <a:buNone/>
              <a:defRPr sz="971"/>
            </a:lvl3pPr>
            <a:lvl4pPr marL="1447901" indent="0">
              <a:buNone/>
              <a:defRPr sz="863"/>
            </a:lvl4pPr>
            <a:lvl5pPr marL="1930536" indent="0">
              <a:buNone/>
              <a:defRPr sz="863"/>
            </a:lvl5pPr>
            <a:lvl6pPr marL="2413170" indent="0">
              <a:buNone/>
              <a:defRPr sz="863"/>
            </a:lvl6pPr>
            <a:lvl7pPr marL="2895804" indent="0">
              <a:buNone/>
              <a:defRPr sz="863"/>
            </a:lvl7pPr>
            <a:lvl8pPr marL="3378438" indent="0">
              <a:buNone/>
              <a:defRPr sz="863"/>
            </a:lvl8pPr>
            <a:lvl9pPr marL="3861072" indent="0">
              <a:buNone/>
              <a:defRPr sz="8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2449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  <a:prstGeom prst="rect">
            <a:avLst/>
          </a:prstGeom>
        </p:spPr>
        <p:txBody>
          <a:bodyPr vert="horz" lIns="89443" tIns="44722" rIns="89443" bIns="44722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1" cy="4525963"/>
          </a:xfrm>
          <a:prstGeom prst="rect">
            <a:avLst/>
          </a:prstGeom>
        </p:spPr>
        <p:txBody>
          <a:bodyPr vert="horz" lIns="89443" tIns="44722" rIns="89443" bIns="44722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601" y="6356351"/>
            <a:ext cx="2844800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C7EB1-B625-42BE-91CB-E3BE84441D15}" type="datetimeFigureOut">
              <a:rPr lang="bg-BG" smtClean="0"/>
              <a:t>22.10.2020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5602" y="6356351"/>
            <a:ext cx="3860799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2" y="6356351"/>
            <a:ext cx="2844800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3958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482633" rtl="0" eaLnBrk="1" latinLnBrk="0" hangingPunct="1">
        <a:spcBef>
          <a:spcPct val="0"/>
        </a:spcBef>
        <a:buNone/>
        <a:defRPr sz="46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976" indent="-361976" algn="l" defTabSz="482633" rtl="0" eaLnBrk="1" latinLnBrk="0" hangingPunct="1">
        <a:spcBef>
          <a:spcPct val="20000"/>
        </a:spcBef>
        <a:buFont typeface="Arial"/>
        <a:buChar char="•"/>
        <a:defRPr sz="3346" kern="1200">
          <a:solidFill>
            <a:schemeClr val="tx1"/>
          </a:solidFill>
          <a:latin typeface="+mn-lt"/>
          <a:ea typeface="+mn-ea"/>
          <a:cs typeface="+mn-cs"/>
        </a:defRPr>
      </a:lvl1pPr>
      <a:lvl2pPr marL="784281" indent="-301646" algn="l" defTabSz="482633" rtl="0" eaLnBrk="1" latinLnBrk="0" hangingPunct="1">
        <a:spcBef>
          <a:spcPct val="20000"/>
        </a:spcBef>
        <a:buFont typeface="Arial"/>
        <a:buChar char="–"/>
        <a:defRPr sz="2914" kern="1200">
          <a:solidFill>
            <a:schemeClr val="tx1"/>
          </a:solidFill>
          <a:latin typeface="+mn-lt"/>
          <a:ea typeface="+mn-ea"/>
          <a:cs typeface="+mn-cs"/>
        </a:defRPr>
      </a:lvl2pPr>
      <a:lvl3pPr marL="1206586" indent="-241318" algn="l" defTabSz="482633" rtl="0" eaLnBrk="1" latinLnBrk="0" hangingPunct="1">
        <a:spcBef>
          <a:spcPct val="20000"/>
        </a:spcBef>
        <a:buFont typeface="Arial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689219" indent="-241318" algn="l" defTabSz="482633" rtl="0" eaLnBrk="1" latinLnBrk="0" hangingPunct="1">
        <a:spcBef>
          <a:spcPct val="20000"/>
        </a:spcBef>
        <a:buFont typeface="Arial"/>
        <a:buChar char="–"/>
        <a:defRPr sz="2158" kern="1200">
          <a:solidFill>
            <a:schemeClr val="tx1"/>
          </a:solidFill>
          <a:latin typeface="+mn-lt"/>
          <a:ea typeface="+mn-ea"/>
          <a:cs typeface="+mn-cs"/>
        </a:defRPr>
      </a:lvl4pPr>
      <a:lvl5pPr marL="2171853" indent="-241318" algn="l" defTabSz="482633" rtl="0" eaLnBrk="1" latinLnBrk="0" hangingPunct="1">
        <a:spcBef>
          <a:spcPct val="20000"/>
        </a:spcBef>
        <a:buFont typeface="Arial"/>
        <a:buChar char="»"/>
        <a:defRPr sz="2158" kern="1200">
          <a:solidFill>
            <a:schemeClr val="tx1"/>
          </a:solidFill>
          <a:latin typeface="+mn-lt"/>
          <a:ea typeface="+mn-ea"/>
          <a:cs typeface="+mn-cs"/>
        </a:defRPr>
      </a:lvl5pPr>
      <a:lvl6pPr marL="2654487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6pPr>
      <a:lvl7pPr marL="3137121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7pPr>
      <a:lvl8pPr marL="3619754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8pPr>
      <a:lvl9pPr marL="4102389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82633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65268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47901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30536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13170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895804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378438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861072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7296"/>
            <a:ext cx="9144000" cy="1730904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COVID-19 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България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22.10.2020 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046132"/>
            <a:ext cx="8534401" cy="592667"/>
          </a:xfrm>
        </p:spPr>
        <p:txBody>
          <a:bodyPr>
            <a:normAutofit/>
          </a:bodyPr>
          <a:lstStyle/>
          <a:p>
            <a:r>
              <a:rPr lang="bg-BG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Брифинг на Националния оперативен щаб</a:t>
            </a:r>
            <a:endParaRPr lang="bg-BG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336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886" y="1653736"/>
            <a:ext cx="10109354" cy="431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656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dirty="0" smtClean="0"/>
              <a:t>Медицински персонал с </a:t>
            </a:r>
            <a:r>
              <a:rPr lang="en-US" sz="3200" dirty="0" smtClean="0"/>
              <a:t>COVID-19</a:t>
            </a:r>
            <a:endParaRPr lang="bg-BG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1066" y="1998133"/>
            <a:ext cx="8525933" cy="324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799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dirty="0" smtClean="0"/>
              <a:t>Епидемиологични данни по области</a:t>
            </a:r>
            <a:endParaRPr lang="bg-BG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0733" y="1600200"/>
            <a:ext cx="8974667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308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667" y="88371"/>
            <a:ext cx="11768665" cy="2451629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въвеждане на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допълнителни временни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противоепидемични мерки на територията на Република България по време на удължаването на обявената епидемична обстановка, свързана с разпространението на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COVID-19</a:t>
            </a:r>
            <a:endParaRPr lang="bg-BG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33" y="2540000"/>
            <a:ext cx="10972801" cy="4525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000" dirty="0" smtClean="0"/>
              <a:t> </a:t>
            </a:r>
            <a:r>
              <a:rPr lang="bg-BG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Въвеждане </a:t>
            </a:r>
            <a:r>
              <a:rPr 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изискване за носене на защитна маска за лице на </a:t>
            </a:r>
            <a:r>
              <a:rPr lang="bg-BG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открити обществени места, където има струпване на хора и невъзможност за спазване на физическа дистанция </a:t>
            </a:r>
            <a:r>
              <a:rPr 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(напр. тържища, пазари, открити базари, спирки на градския транспорт, натоварени търговски улици, площади и пространства на открито, пешеходни зони, при изчакване пред магазини, банки, административни сгради и др., при провеждане на групови работни дейности на открито, в прилежащи открити пространства на църкви, храмове, манастири, гробищни паркове, служби за предоставяне на услуги и др.). </a:t>
            </a:r>
          </a:p>
          <a:p>
            <a:endParaRPr lang="bg-BG" sz="2200" dirty="0"/>
          </a:p>
        </p:txBody>
      </p:sp>
    </p:spTree>
    <p:extLst>
      <p:ext uri="{BB962C8B-B14F-4D97-AF65-F5344CB8AC3E}">
        <p14:creationId xmlns:p14="http://schemas.microsoft.com/office/powerpoint/2010/main" val="2849080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Епидемичната ситуация в Европа</a:t>
            </a:r>
            <a:endParaRPr lang="bg-BG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6105" y="1392975"/>
            <a:ext cx="5455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 (07.10-20.10.2020 г.)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1200" y="2196445"/>
            <a:ext cx="64482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заболяемост: България -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136,53 на 100 000</a:t>
            </a:r>
          </a:p>
          <a:p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21-ро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място в ЕС/ЕИК</a:t>
            </a:r>
          </a:p>
          <a:p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4-то място на Балканския полуостров </a:t>
            </a:r>
          </a:p>
          <a:p>
            <a:endParaRPr lang="bg-BG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смъртност: България -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2,24 на 100 000 </a:t>
            </a:r>
            <a:endParaRPr lang="bg-BG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9-мо място в ЕС/ЕИК</a:t>
            </a:r>
          </a:p>
          <a:p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4-то място на Балканския полуостров </a:t>
            </a:r>
          </a:p>
          <a:p>
            <a:endParaRPr lang="bg-BG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353" y="1996829"/>
            <a:ext cx="4899114" cy="359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89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Разпространение по области  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 към 18.10.2020 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304" y="1927476"/>
            <a:ext cx="7942857" cy="40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19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Разпространение по области  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 към 18.10.2020 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8334" y="1651757"/>
            <a:ext cx="7673970" cy="493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66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74638"/>
            <a:ext cx="10972801" cy="1143000"/>
          </a:xfrm>
        </p:spPr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103" y="1632688"/>
            <a:ext cx="9906859" cy="467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16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506" y="1754449"/>
            <a:ext cx="10327519" cy="421270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01889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51" y="1614876"/>
            <a:ext cx="10540898" cy="4218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303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282" y="1668217"/>
            <a:ext cx="10034886" cy="418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640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398" y="1588189"/>
            <a:ext cx="9565453" cy="461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57896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9D72C3B1-9490-4157-ACC9-2ECC5C298043}" vid="{264F37AC-7A84-41B0-BEE4-0D7A787E16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207</Words>
  <Application>Microsoft Office PowerPoint</Application>
  <PresentationFormat>Widescreen</PresentationFormat>
  <Paragraphs>23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Theme1</vt:lpstr>
      <vt:lpstr>COVID-19 в България 22.10.2020 г.</vt:lpstr>
      <vt:lpstr>Епидемичната ситуация в Европа</vt:lpstr>
      <vt:lpstr>Разпространение по области   14-дневна заболяемост към 18.10.2020 г.</vt:lpstr>
      <vt:lpstr>Разпространение по области   14-дневна заболяемост към 18.10.2020 г.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  <vt:lpstr>Медицински персонал с COVID-19</vt:lpstr>
      <vt:lpstr>Епидемиологични данни по области</vt:lpstr>
      <vt:lpstr>Предложения за въвеждане на допълнителни временни противоепидемични мерки на територията на Република България по време на удължаването на обявената епидемична обстановка, свързана с разпространението на COVID-19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в България</dc:title>
  <dc:creator>Kremena Parmakova-Velikova</dc:creator>
  <cp:lastModifiedBy>Kremena Parmakova-Velikova</cp:lastModifiedBy>
  <cp:revision>28</cp:revision>
  <dcterms:created xsi:type="dcterms:W3CDTF">2020-10-14T09:17:50Z</dcterms:created>
  <dcterms:modified xsi:type="dcterms:W3CDTF">2020-10-22T06:20:38Z</dcterms:modified>
</cp:coreProperties>
</file>