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76" r:id="rId8"/>
    <p:sldId id="264" r:id="rId9"/>
    <p:sldId id="262" r:id="rId10"/>
    <p:sldId id="263" r:id="rId11"/>
    <p:sldId id="265" r:id="rId12"/>
    <p:sldId id="266" r:id="rId13"/>
    <p:sldId id="278" r:id="rId14"/>
    <p:sldId id="268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7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/>
              <a:t>Област Благоевград</a:t>
            </a:r>
            <a:r>
              <a:rPr lang="bg-BG" baseline="0" dirty="0"/>
              <a:t> </a:t>
            </a:r>
            <a:endParaRPr lang="bg-BG" dirty="0"/>
          </a:p>
        </c:rich>
      </c:tx>
      <c:layout>
        <c:manualLayout>
          <c:xMode val="edge"/>
          <c:yMode val="edge"/>
          <c:x val="0.32123446857159238"/>
          <c:y val="3.880095498648298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Лист1!$A$10:$A$11</c:f>
              <c:strCache>
                <c:ptCount val="2"/>
                <c:pt idx="0">
                  <c:v>Отрицателен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Лист1!$B$10:$B$11</c:f>
              <c:numCache>
                <c:formatCode>General</c:formatCode>
                <c:ptCount val="2"/>
                <c:pt idx="0">
                  <c:v>72</c:v>
                </c:pt>
                <c:pt idx="1">
                  <c:v>49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Кърджали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38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20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52 %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Бургас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140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63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45 %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77</c:v>
                </c:pt>
                <c:pt idx="1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Варна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280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98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35 %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182</c:v>
                </c:pt>
                <c:pt idx="1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Силистра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55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31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56 %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Русе</a:t>
            </a:r>
            <a:r>
              <a:rPr lang="ru-RU" dirty="0" smtClean="0"/>
              <a:t>,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Бяла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141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69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49 %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В региона- </a:t>
            </a:r>
            <a:r>
              <a:rPr lang="ru-RU" dirty="0" err="1" smtClean="0"/>
              <a:t>общо</a:t>
            </a:r>
            <a:r>
              <a:rPr lang="ru-RU" baseline="0" dirty="0" smtClean="0"/>
              <a:t> 221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 113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51 %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401928538154629"/>
          <c:y val="0.18471916451640902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108</c:v>
                </c:pt>
                <c:pt idx="1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Плевен</a:t>
            </a:r>
            <a:r>
              <a:rPr lang="ru-RU" dirty="0" smtClean="0"/>
              <a:t>- </a:t>
            </a:r>
            <a:r>
              <a:rPr lang="ru-RU" dirty="0" err="1" smtClean="0"/>
              <a:t>общо</a:t>
            </a:r>
            <a:r>
              <a:rPr lang="ru-RU" baseline="0" dirty="0" smtClean="0"/>
              <a:t> 30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 10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33 %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401928538154629"/>
          <c:y val="0.18471916451640902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Враца</a:t>
            </a:r>
            <a:r>
              <a:rPr lang="ru-RU" baseline="0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общо</a:t>
            </a:r>
            <a:r>
              <a:rPr lang="ru-RU" baseline="0" dirty="0" smtClean="0"/>
              <a:t> 60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23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38 %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401928538154629"/>
          <c:y val="0.18471916451640902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Общо</a:t>
            </a:r>
            <a:r>
              <a:rPr lang="ru-RU" baseline="0" dirty="0" smtClean="0"/>
              <a:t> 2665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1158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43 %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330187971317027"/>
          <c:y val="0.18471916451640902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pattFill prst="pct50">
                <a:fgClr>
                  <a:schemeClr val="tx1"/>
                </a:fgClr>
                <a:bgClr>
                  <a:srgbClr val="FF0000"/>
                </a:bgClr>
              </a:pattFill>
            </c:spPr>
          </c:dPt>
          <c:dPt>
            <c:idx val="3"/>
            <c:bubble3D val="0"/>
            <c:spPr>
              <a:solidFill>
                <a:srgbClr val="FF0000">
                  <a:alpha val="97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Отрицателни-56%</c:v>
                </c:pt>
                <c:pt idx="1">
                  <c:v>Слабо Положителен-4%</c:v>
                </c:pt>
                <c:pt idx="2">
                  <c:v>Положителен-13%</c:v>
                </c:pt>
                <c:pt idx="3">
                  <c:v>Силно положителен-26%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1507</c:v>
                </c:pt>
                <c:pt idx="1">
                  <c:v>104</c:v>
                </c:pt>
                <c:pt idx="2">
                  <c:v>345</c:v>
                </c:pt>
                <c:pt idx="3">
                  <c:v>709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9181260561691946E-2"/>
          <c:y val="2.75588065872846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Монтана-</a:t>
            </a:r>
            <a:r>
              <a:rPr lang="ru-RU" dirty="0" err="1" smtClean="0"/>
              <a:t>общо</a:t>
            </a:r>
            <a:r>
              <a:rPr lang="ru-RU" dirty="0" smtClean="0"/>
              <a:t> 48</a:t>
            </a:r>
            <a:r>
              <a:rPr lang="ru-RU" baseline="0" dirty="0" smtClean="0"/>
              <a:t>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27 </a:t>
            </a:r>
            <a:r>
              <a:rPr lang="ru-RU" dirty="0" err="1" smtClean="0"/>
              <a:t>положителни</a:t>
            </a:r>
            <a:r>
              <a:rPr lang="ru-RU" dirty="0" smtClean="0"/>
              <a:t> - 56</a:t>
            </a:r>
            <a:r>
              <a:rPr lang="ru-RU" dirty="0"/>
              <a:t>%</a:t>
            </a:r>
          </a:p>
        </c:rich>
      </c:tx>
      <c:layout>
        <c:manualLayout>
          <c:xMode val="edge"/>
          <c:yMode val="edge"/>
          <c:x val="7.9181260561691946E-2"/>
          <c:y val="2.75588065872846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София град</a:t>
            </a:r>
            <a:r>
              <a:rPr lang="ru-RU" baseline="0" dirty="0" smtClean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общо</a:t>
            </a:r>
            <a:r>
              <a:rPr lang="ru-RU" dirty="0" smtClean="0"/>
              <a:t> 500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156 </a:t>
            </a:r>
            <a:r>
              <a:rPr lang="ru-RU" dirty="0" err="1" smtClean="0"/>
              <a:t>положителни</a:t>
            </a:r>
            <a:r>
              <a:rPr lang="ru-RU" dirty="0" smtClean="0"/>
              <a:t>- 31%</a:t>
            </a:r>
            <a:endParaRPr lang="ru-RU" dirty="0"/>
          </a:p>
        </c:rich>
      </c:tx>
      <c:layout>
        <c:manualLayout>
          <c:xMode val="edge"/>
          <c:yMode val="edge"/>
          <c:x val="7.9181260561691946E-2"/>
          <c:y val="2.755880658728467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344</c:v>
                </c:pt>
                <c:pt idx="1">
                  <c:v>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Пазарджик</a:t>
            </a:r>
            <a:r>
              <a:rPr lang="ru-RU" baseline="0" dirty="0" smtClean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общо</a:t>
            </a:r>
            <a:r>
              <a:rPr lang="ru-RU" baseline="0" dirty="0" smtClean="0"/>
              <a:t> 52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32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62</a:t>
            </a:r>
            <a:r>
              <a:rPr lang="ru-RU" baseline="0" dirty="0" smtClean="0"/>
              <a:t> </a:t>
            </a:r>
            <a:r>
              <a:rPr lang="ru-RU" dirty="0" smtClean="0"/>
              <a:t>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Пловдив</a:t>
            </a:r>
            <a:r>
              <a:rPr lang="ru-RU" baseline="0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общо</a:t>
            </a:r>
            <a:r>
              <a:rPr lang="ru-RU" baseline="0" dirty="0" smtClean="0"/>
              <a:t> 203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90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44 %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113</c:v>
                </c:pt>
                <c:pt idx="1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Хасково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75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55 %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Ямбол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60 </a:t>
            </a:r>
            <a:r>
              <a:rPr lang="ru-RU" dirty="0" smtClean="0"/>
              <a:t> </a:t>
            </a:r>
            <a:r>
              <a:rPr lang="ru-RU" dirty="0" err="1"/>
              <a:t>проби</a:t>
            </a:r>
            <a:r>
              <a:rPr lang="ru-RU" dirty="0"/>
              <a:t>, </a:t>
            </a:r>
            <a:r>
              <a:rPr lang="ru-RU" dirty="0" smtClean="0"/>
              <a:t> 34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56 %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err="1" smtClean="0"/>
              <a:t>Сливен</a:t>
            </a:r>
            <a:r>
              <a:rPr lang="ru-RU" baseline="0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общо</a:t>
            </a:r>
            <a:r>
              <a:rPr lang="ru-RU" baseline="0" dirty="0" smtClean="0"/>
              <a:t> 160 </a:t>
            </a:r>
            <a:r>
              <a:rPr lang="ru-RU" dirty="0" err="1" smtClean="0"/>
              <a:t>проби</a:t>
            </a:r>
            <a:r>
              <a:rPr lang="ru-RU" dirty="0"/>
              <a:t>, </a:t>
            </a:r>
            <a:r>
              <a:rPr lang="ru-RU" dirty="0" smtClean="0"/>
              <a:t>86  </a:t>
            </a:r>
            <a:r>
              <a:rPr lang="ru-RU" dirty="0" err="1" smtClean="0"/>
              <a:t>положителни</a:t>
            </a:r>
            <a:r>
              <a:rPr lang="ru-RU" dirty="0" smtClean="0"/>
              <a:t> – 53 %</a:t>
            </a:r>
            <a:endParaRPr lang="ru-RU" dirty="0"/>
          </a:p>
        </c:rich>
      </c:tx>
      <c:layout>
        <c:manualLayout>
          <c:xMode val="edge"/>
          <c:yMode val="edge"/>
          <c:x val="9.6199350169669254E-2"/>
          <c:y val="4.5096228961011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8379010519298"/>
          <c:y val="0.18972985662318806"/>
          <c:w val="0.483339205000614"/>
          <c:h val="0.782711336789527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Резултати Видин-общо 96 проби, 54 положителни-56%</c:v>
                </c:pt>
              </c:strCache>
            </c:strRef>
          </c:tx>
          <c:explosion val="2"/>
          <c:cat>
            <c:strRef>
              <c:f>Лист1!$A$2:$A$3</c:f>
              <c:strCache>
                <c:ptCount val="2"/>
                <c:pt idx="0">
                  <c:v>Отрицателни</c:v>
                </c:pt>
                <c:pt idx="1">
                  <c:v>Положителен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74</c:v>
                </c:pt>
                <c:pt idx="1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009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679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463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167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19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142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277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625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933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588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735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6246-0834-4321-AAED-DDF057AB3EA5}" type="datetimeFigureOut">
              <a:rPr lang="bg-BG" smtClean="0"/>
              <a:t>21.6.2021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AA46-F1E4-46C6-AF6C-CCCCFDA827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535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520279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Проучване на </a:t>
            </a:r>
            <a:r>
              <a:rPr lang="bg-BG" dirty="0" err="1" smtClean="0"/>
              <a:t>анти</a:t>
            </a:r>
            <a:r>
              <a:rPr lang="bg-BG" dirty="0" smtClean="0"/>
              <a:t>-</a:t>
            </a:r>
            <a:r>
              <a:rPr lang="en-US" dirty="0" smtClean="0"/>
              <a:t>N </a:t>
            </a:r>
            <a:r>
              <a:rPr lang="bg-BG" dirty="0" smtClean="0"/>
              <a:t>антитела срещу </a:t>
            </a:r>
            <a:r>
              <a:rPr lang="bg-BG" dirty="0" err="1" smtClean="0"/>
              <a:t>Коронавирус</a:t>
            </a:r>
            <a:r>
              <a:rPr lang="bg-BG" dirty="0" smtClean="0"/>
              <a:t>, проведено чрез изследване на случайни лабораторни проби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424936" cy="1752600"/>
          </a:xfrm>
        </p:spPr>
        <p:txBody>
          <a:bodyPr/>
          <a:lstStyle/>
          <a:p>
            <a:r>
              <a:rPr lang="bg-BG" dirty="0" smtClean="0"/>
              <a:t> Изследването е в периода 25 Май – 11 Юни 2021 г. В проучването са изследвани 2665 проби от цялата страна.</a:t>
            </a:r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076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Резултати-Пловдив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058461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19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Резултати-Хасково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173527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402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Резултати-Ямбол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676892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45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Резултати-Сливен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545064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574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792088"/>
          </a:xfrm>
        </p:spPr>
        <p:txBody>
          <a:bodyPr>
            <a:normAutofit fontScale="90000"/>
          </a:bodyPr>
          <a:lstStyle/>
          <a:p>
            <a:r>
              <a:rPr lang="bg-BG" sz="2700" dirty="0" smtClean="0"/>
              <a:t>Резултати-Кърджали, с проби от Момчилград, Крумовград, Златоград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285336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43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Резултати-Бургас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326191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5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Резултати-Варна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03484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Резултати-Силистра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630390"/>
              </p:ext>
            </p:extLst>
          </p:nvPr>
        </p:nvGraphicFramePr>
        <p:xfrm>
          <a:off x="611560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Резултати-Русе, Бяла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213368"/>
              </p:ext>
            </p:extLst>
          </p:nvPr>
        </p:nvGraphicFramePr>
        <p:xfrm>
          <a:off x="683568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3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93614" cy="504056"/>
          </a:xfrm>
        </p:spPr>
        <p:txBody>
          <a:bodyPr>
            <a:noAutofit/>
          </a:bodyPr>
          <a:lstStyle/>
          <a:p>
            <a:r>
              <a:rPr lang="bg-BG" sz="3200" dirty="0" smtClean="0"/>
              <a:t>Резултати-Велико Търново, Г.Оряховица, Габрово</a:t>
            </a:r>
            <a:endParaRPr lang="bg-BG" sz="3200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08313"/>
              </p:ext>
            </p:extLst>
          </p:nvPr>
        </p:nvGraphicFramePr>
        <p:xfrm>
          <a:off x="683568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0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Целта на изследването бе  да се измери каква част от населението е била инфектирана ( независимо от клиничните оплаквания, </a:t>
            </a:r>
            <a:r>
              <a:rPr lang="en-US" dirty="0" smtClean="0"/>
              <a:t>PCR </a:t>
            </a:r>
            <a:r>
              <a:rPr lang="bg-BG" dirty="0" smtClean="0"/>
              <a:t>резултат или антиген тест) с </a:t>
            </a:r>
            <a:r>
              <a:rPr lang="bg-BG" dirty="0" err="1" smtClean="0"/>
              <a:t>Коронавирус</a:t>
            </a:r>
            <a:r>
              <a:rPr lang="bg-BG" dirty="0"/>
              <a:t> </a:t>
            </a:r>
            <a:r>
              <a:rPr lang="bg-BG" dirty="0" smtClean="0"/>
              <a:t> след успокояване на обстановката.</a:t>
            </a:r>
          </a:p>
          <a:p>
            <a:r>
              <a:rPr lang="bg-BG" dirty="0" smtClean="0"/>
              <a:t>Поради времеви, методически и ресурсни причини, това изследване НЕ Е НАЦИОНАЛНО ПРЕДСТАВИТЕЛНО!</a:t>
            </a:r>
          </a:p>
          <a:p>
            <a:r>
              <a:rPr lang="bg-BG" dirty="0" smtClean="0"/>
              <a:t>Обработени са над 2600 проби от 38 населени места</a:t>
            </a:r>
          </a:p>
          <a:p>
            <a:r>
              <a:rPr lang="bg-BG" dirty="0" smtClean="0"/>
              <a:t>Изследването се базира на измерване на </a:t>
            </a:r>
            <a:r>
              <a:rPr lang="bg-BG" dirty="0" err="1" smtClean="0"/>
              <a:t>анти</a:t>
            </a:r>
            <a:r>
              <a:rPr lang="bg-BG" dirty="0" smtClean="0"/>
              <a:t> </a:t>
            </a:r>
            <a:r>
              <a:rPr lang="en-US" dirty="0" smtClean="0"/>
              <a:t>N </a:t>
            </a:r>
            <a:r>
              <a:rPr lang="bg-BG" dirty="0" smtClean="0"/>
              <a:t>антитела ( предимно клас </a:t>
            </a:r>
            <a:r>
              <a:rPr lang="en-US" dirty="0" smtClean="0"/>
              <a:t>IgG</a:t>
            </a:r>
            <a:r>
              <a:rPr lang="bg-BG" dirty="0" smtClean="0"/>
              <a:t>, но не само ) чрез тест набор производство на компанията </a:t>
            </a:r>
            <a:r>
              <a:rPr lang="bg-BG" dirty="0" err="1" smtClean="0"/>
              <a:t>Рош</a:t>
            </a:r>
            <a:r>
              <a:rPr lang="bg-BG" dirty="0" smtClean="0"/>
              <a:t>, с помощта на автоматични </a:t>
            </a:r>
            <a:r>
              <a:rPr lang="bg-BG" dirty="0" err="1" smtClean="0"/>
              <a:t>имунохимични</a:t>
            </a:r>
            <a:r>
              <a:rPr lang="bg-BG" dirty="0" smtClean="0"/>
              <a:t> анализатори. Тестовете са предназначени за диагностика, притежават </a:t>
            </a:r>
            <a:r>
              <a:rPr lang="en-US" dirty="0" smtClean="0"/>
              <a:t>IVD </a:t>
            </a:r>
            <a:r>
              <a:rPr lang="bg-BG" dirty="0" smtClean="0"/>
              <a:t>марка и са в употреба в България от повече от година. </a:t>
            </a:r>
          </a:p>
          <a:p>
            <a:pPr marL="0" indent="0">
              <a:buNone/>
            </a:pPr>
            <a:r>
              <a:rPr lang="bg-BG" dirty="0" smtClean="0"/>
              <a:t> 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Цел, методика, използвани материали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11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93614" cy="504056"/>
          </a:xfrm>
        </p:spPr>
        <p:txBody>
          <a:bodyPr>
            <a:noAutofit/>
          </a:bodyPr>
          <a:lstStyle/>
          <a:p>
            <a:r>
              <a:rPr lang="bg-BG" sz="3200" dirty="0" smtClean="0"/>
              <a:t>Резултати-Плевен</a:t>
            </a:r>
            <a:endParaRPr lang="bg-BG" sz="3200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193352"/>
              </p:ext>
            </p:extLst>
          </p:nvPr>
        </p:nvGraphicFramePr>
        <p:xfrm>
          <a:off x="683568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2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93614" cy="504056"/>
          </a:xfrm>
        </p:spPr>
        <p:txBody>
          <a:bodyPr>
            <a:noAutofit/>
          </a:bodyPr>
          <a:lstStyle/>
          <a:p>
            <a:r>
              <a:rPr lang="bg-BG" sz="3200" dirty="0" smtClean="0"/>
              <a:t>Резултати-Враца</a:t>
            </a:r>
            <a:endParaRPr lang="bg-BG" sz="3200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770005"/>
              </p:ext>
            </p:extLst>
          </p:nvPr>
        </p:nvGraphicFramePr>
        <p:xfrm>
          <a:off x="683568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13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93614" cy="504056"/>
          </a:xfrm>
        </p:spPr>
        <p:txBody>
          <a:bodyPr>
            <a:noAutofit/>
          </a:bodyPr>
          <a:lstStyle/>
          <a:p>
            <a:r>
              <a:rPr lang="bg-BG" sz="3200" dirty="0" smtClean="0"/>
              <a:t>Резултати-общо за страната</a:t>
            </a:r>
            <a:endParaRPr lang="bg-BG" sz="3200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75895"/>
              </p:ext>
            </p:extLst>
          </p:nvPr>
        </p:nvGraphicFramePr>
        <p:xfrm>
          <a:off x="683568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824536"/>
          </a:xfrm>
        </p:spPr>
        <p:txBody>
          <a:bodyPr>
            <a:normAutofit/>
          </a:bodyPr>
          <a:lstStyle/>
          <a:p>
            <a:r>
              <a:rPr lang="bg-BG" sz="2500" dirty="0">
                <a:solidFill>
                  <a:prstClr val="black"/>
                </a:solidFill>
              </a:rPr>
              <a:t>Пробите са обработени в София, Пловдив, Бургас, Варна, Силистра, Русе, Велико Търново и </a:t>
            </a:r>
            <a:r>
              <a:rPr lang="bg-BG" sz="2500" dirty="0" smtClean="0">
                <a:solidFill>
                  <a:prstClr val="black"/>
                </a:solidFill>
              </a:rPr>
              <a:t>Видин. Изследването е извършено в доболнични лаборатории, чрез самофинансиране и доброволен труд. Получените проби от други населени места (където не са изследвани на място ), също са обработени с доброволното съдействие на колегите. </a:t>
            </a:r>
            <a:endParaRPr lang="bg-BG" sz="2500" dirty="0">
              <a:solidFill>
                <a:prstClr val="black"/>
              </a:solidFill>
            </a:endParaRPr>
          </a:p>
          <a:p>
            <a:r>
              <a:rPr lang="bg-BG" sz="2500" dirty="0" smtClean="0">
                <a:solidFill>
                  <a:prstClr val="black"/>
                </a:solidFill>
              </a:rPr>
              <a:t>Приложили сме принципа на „случайна лабораторна извадка в различни дни“. За целта са изследвани проби на пациенти, попаднали в лабораторията по различни поводи. Водещ беше само принципа за „произход“ на пробата по населено място.</a:t>
            </a: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Цел, методика, използвани материали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114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bg-BG" dirty="0">
                <a:solidFill>
                  <a:prstClr val="black"/>
                </a:solidFill>
              </a:rPr>
              <a:t>Цел, методика, използвани материали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Използвали сме  </a:t>
            </a:r>
            <a:r>
              <a:rPr lang="bg-BG" dirty="0" err="1" smtClean="0"/>
              <a:t>анти</a:t>
            </a:r>
            <a:r>
              <a:rPr lang="bg-BG" dirty="0" smtClean="0"/>
              <a:t> </a:t>
            </a:r>
            <a:r>
              <a:rPr lang="en-US" dirty="0"/>
              <a:t>N </a:t>
            </a:r>
            <a:r>
              <a:rPr lang="bg-BG" dirty="0" smtClean="0"/>
              <a:t>антитела, поради факта че тези антитела НЕ присъстват в пробите на ваксинирани пациенти. Сигурни сме че има хора които са </a:t>
            </a:r>
            <a:r>
              <a:rPr lang="bg-BG" dirty="0" err="1" smtClean="0"/>
              <a:t>преболедували</a:t>
            </a:r>
            <a:r>
              <a:rPr lang="bg-BG" dirty="0" smtClean="0"/>
              <a:t> и след това са ваксинирани, поради което сме избрали този подход.</a:t>
            </a:r>
          </a:p>
          <a:p>
            <a:r>
              <a:rPr lang="bg-BG" dirty="0" smtClean="0"/>
              <a:t>Събирането на пробите в различни дни беше направено с цел да се осигури по-голямо разсейване в различни пациентски групи (диабетици, бременни, профилактика, сърдечно съдови и други) .Това се налага поради присъствието на специалисти в определени дни от седмицата и съответното поведение на пациентите.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488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bg-BG" dirty="0" smtClean="0"/>
              <a:t>Благоевградска област-събрани са проби от Петрич, Сандански, Благоевград и прилежащите села.</a:t>
            </a:r>
          </a:p>
          <a:p>
            <a:pPr marL="0" indent="0" algn="ctr">
              <a:buNone/>
            </a:pPr>
            <a:endParaRPr lang="bg-BG" dirty="0"/>
          </a:p>
        </p:txBody>
      </p:sp>
      <p:graphicFrame>
        <p:nvGraphicFramePr>
          <p:cNvPr id="6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139524"/>
              </p:ext>
            </p:extLst>
          </p:nvPr>
        </p:nvGraphicFramePr>
        <p:xfrm>
          <a:off x="1043608" y="2636912"/>
          <a:ext cx="669674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814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Резултати-област Видин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698024"/>
              </p:ext>
            </p:extLst>
          </p:nvPr>
        </p:nvGraphicFramePr>
        <p:xfrm>
          <a:off x="467544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278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Резултати-област Монтана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895173"/>
              </p:ext>
            </p:extLst>
          </p:nvPr>
        </p:nvGraphicFramePr>
        <p:xfrm>
          <a:off x="467544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74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Резултати-София град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483049"/>
              </p:ext>
            </p:extLst>
          </p:nvPr>
        </p:nvGraphicFramePr>
        <p:xfrm>
          <a:off x="467544" y="1268760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5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Резултати-Пазарджик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31230"/>
              </p:ext>
            </p:extLst>
          </p:nvPr>
        </p:nvGraphicFramePr>
        <p:xfrm>
          <a:off x="539552" y="1196752"/>
          <a:ext cx="820891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78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606</Words>
  <Application>Microsoft Office PowerPoint</Application>
  <PresentationFormat>Презентация на цял екран (4:3)</PresentationFormat>
  <Paragraphs>53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22</vt:i4>
      </vt:variant>
    </vt:vector>
  </HeadingPairs>
  <TitlesOfParts>
    <vt:vector size="23" baseType="lpstr">
      <vt:lpstr>Office тема</vt:lpstr>
      <vt:lpstr>Проучване на анти-N антитела срещу Коронавирус, проведено чрез изследване на случайни лабораторни проби</vt:lpstr>
      <vt:lpstr>Цел, методика, използвани материали</vt:lpstr>
      <vt:lpstr>Цел, методика, използвани материали</vt:lpstr>
      <vt:lpstr>Цел, методика, използвани материали</vt:lpstr>
      <vt:lpstr>Резултати</vt:lpstr>
      <vt:lpstr>Резултати-област Видин</vt:lpstr>
      <vt:lpstr>Резултати-област Монтана</vt:lpstr>
      <vt:lpstr>Резултати-София град</vt:lpstr>
      <vt:lpstr>Резултати-Пазарджик</vt:lpstr>
      <vt:lpstr>Резултати-Пловдив</vt:lpstr>
      <vt:lpstr>Резултати-Хасково</vt:lpstr>
      <vt:lpstr>Резултати-Ямбол</vt:lpstr>
      <vt:lpstr>Резултати-Сливен</vt:lpstr>
      <vt:lpstr>Резултати-Кърджали, с проби от Момчилград, Крумовград, Златоград</vt:lpstr>
      <vt:lpstr>Резултати-Бургас</vt:lpstr>
      <vt:lpstr>Резултати-Варна</vt:lpstr>
      <vt:lpstr>Резултати-Силистра</vt:lpstr>
      <vt:lpstr>Резултати-Русе, Бяла</vt:lpstr>
      <vt:lpstr>Резултати-Велико Търново, Г.Оряховица, Габрово</vt:lpstr>
      <vt:lpstr>Резултати-Плевен</vt:lpstr>
      <vt:lpstr>Резултати-Враца</vt:lpstr>
      <vt:lpstr>Резултати-общо за страната</vt:lpstr>
    </vt:vector>
  </TitlesOfParts>
  <Company>Калъчв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Проучване на анти N антитела срещу Коронавирус</dc:title>
  <dc:creator>Н. Калъчев</dc:creator>
  <cp:lastModifiedBy>Н. Калъчев</cp:lastModifiedBy>
  <cp:revision>24</cp:revision>
  <dcterms:created xsi:type="dcterms:W3CDTF">2021-06-20T06:20:05Z</dcterms:created>
  <dcterms:modified xsi:type="dcterms:W3CDTF">2021-06-21T05:21:49Z</dcterms:modified>
</cp:coreProperties>
</file>